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1pPr>
    <a:lvl2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2pPr>
    <a:lvl3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3pPr>
    <a:lvl4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4pPr>
    <a:lvl5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5pPr>
    <a:lvl6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6pPr>
    <a:lvl7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7pPr>
    <a:lvl8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8pPr>
    <a:lvl9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C000EB"/>
        </a:solidFill>
        <a:effectLst>
          <a:outerShdw blurRad="50800" dist="25400" dir="5400000" rotWithShape="0">
            <a:srgbClr val="000000"/>
          </a:outerShdw>
        </a:effectLst>
        <a:uFillTx/>
        <a:latin typeface="+mn-lt"/>
        <a:ea typeface="+mn-ea"/>
        <a:cs typeface="+mn-cs"/>
        <a:sym typeface="TH Sarabun New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D1DDF4"/>
          </a:solidFill>
        </a:fill>
      </a:tcStyle>
    </a:wholeTbl>
    <a:band2H>
      <a:tcTxStyle/>
      <a:tcStyle>
        <a:tcBdr/>
        <a:fill>
          <a:solidFill>
            <a:srgbClr val="EAEFFA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381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381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CBEACC"/>
          </a:solidFill>
        </a:fill>
      </a:tcStyle>
    </a:wholeTbl>
    <a:band2H>
      <a:tcTxStyle/>
      <a:tcStyle>
        <a:tcBdr/>
        <a:fill>
          <a:solidFill>
            <a:srgbClr val="E7F5E7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381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381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E4D2F1"/>
          </a:solidFill>
        </a:fill>
      </a:tcStyle>
    </a:wholeTbl>
    <a:band2H>
      <a:tcTxStyle/>
      <a:tcStyle>
        <a:tcBdr/>
        <a:fill>
          <a:solidFill>
            <a:srgbClr val="F2EAF8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381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381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E6FB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C000EB"/>
        </a:fontRef>
        <a:srgbClr val="C000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000EB"/>
              </a:solidFill>
              <a:prstDash val="solid"/>
              <a:round/>
            </a:ln>
          </a:top>
          <a:bottom>
            <a:ln w="25400" cap="flat">
              <a:solidFill>
                <a:srgbClr val="C000E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000EB"/>
              </a:solidFill>
              <a:prstDash val="solid"/>
              <a:round/>
            </a:ln>
          </a:top>
          <a:bottom>
            <a:ln w="25400" cap="flat">
              <a:solidFill>
                <a:srgbClr val="C000E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E8CAF7"/>
          </a:solidFill>
        </a:fill>
      </a:tcStyle>
    </a:wholeTbl>
    <a:band2H>
      <a:tcTxStyle/>
      <a:tcStyle>
        <a:tcBdr/>
        <a:fill>
          <a:solidFill>
            <a:srgbClr val="F4E6FB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C000EB"/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381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C000EB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381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C000E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EBEBE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EBEBEB">
              <a:alpha val="20000"/>
            </a:srgbClr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508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254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11" autoAdjust="0"/>
  </p:normalViewPr>
  <p:slideViewPr>
    <p:cSldViewPr snapToGrid="0" snapToObjects="1">
      <p:cViewPr varScale="1">
        <p:scale>
          <a:sx n="71" d="100"/>
          <a:sy n="71" d="100"/>
        </p:scale>
        <p:origin x="-112" y="-16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66130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+mn-lt"/>
        <a:ea typeface="+mn-ea"/>
        <a:cs typeface="+mn-cs"/>
        <a:sym typeface="TH Sarabun New"/>
      </a:defRPr>
    </a:lvl1pPr>
    <a:lvl2pPr indent="228600" defTabSz="457200" latinLnBrk="0">
      <a:defRPr sz="2200">
        <a:latin typeface="+mn-lt"/>
        <a:ea typeface="+mn-ea"/>
        <a:cs typeface="+mn-cs"/>
        <a:sym typeface="TH Sarabun New"/>
      </a:defRPr>
    </a:lvl2pPr>
    <a:lvl3pPr indent="457200" defTabSz="457200" latinLnBrk="0">
      <a:defRPr sz="2200">
        <a:latin typeface="+mn-lt"/>
        <a:ea typeface="+mn-ea"/>
        <a:cs typeface="+mn-cs"/>
        <a:sym typeface="TH Sarabun New"/>
      </a:defRPr>
    </a:lvl3pPr>
    <a:lvl4pPr indent="685800" defTabSz="457200" latinLnBrk="0">
      <a:defRPr sz="2200">
        <a:latin typeface="+mn-lt"/>
        <a:ea typeface="+mn-ea"/>
        <a:cs typeface="+mn-cs"/>
        <a:sym typeface="TH Sarabun New"/>
      </a:defRPr>
    </a:lvl4pPr>
    <a:lvl5pPr indent="914400" defTabSz="457200" latinLnBrk="0">
      <a:defRPr sz="2200">
        <a:latin typeface="+mn-lt"/>
        <a:ea typeface="+mn-ea"/>
        <a:cs typeface="+mn-cs"/>
        <a:sym typeface="TH Sarabun New"/>
      </a:defRPr>
    </a:lvl5pPr>
    <a:lvl6pPr indent="1143000" defTabSz="457200" latinLnBrk="0">
      <a:defRPr sz="2200">
        <a:latin typeface="+mn-lt"/>
        <a:ea typeface="+mn-ea"/>
        <a:cs typeface="+mn-cs"/>
        <a:sym typeface="TH Sarabun New"/>
      </a:defRPr>
    </a:lvl6pPr>
    <a:lvl7pPr indent="1371600" defTabSz="457200" latinLnBrk="0">
      <a:defRPr sz="2200">
        <a:latin typeface="+mn-lt"/>
        <a:ea typeface="+mn-ea"/>
        <a:cs typeface="+mn-cs"/>
        <a:sym typeface="TH Sarabun New"/>
      </a:defRPr>
    </a:lvl7pPr>
    <a:lvl8pPr indent="1600200" defTabSz="457200" latinLnBrk="0">
      <a:defRPr sz="2200">
        <a:latin typeface="+mn-lt"/>
        <a:ea typeface="+mn-ea"/>
        <a:cs typeface="+mn-cs"/>
        <a:sym typeface="TH Sarabun New"/>
      </a:defRPr>
    </a:lvl8pPr>
    <a:lvl9pPr indent="1828800" defTabSz="457200" latinLnBrk="0">
      <a:defRPr sz="2200">
        <a:latin typeface="+mn-lt"/>
        <a:ea typeface="+mn-ea"/>
        <a:cs typeface="+mn-cs"/>
        <a:sym typeface="TH Sarabun New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ailand-transportation-asia-3693935/" TargetMode="External"/><Relationship Id="rId4" Type="http://schemas.openxmlformats.org/officeDocument/2006/relationships/hyperlink" Target="https://pixabay.com/en/dam-river-water-landscape-power-929406/" TargetMode="External"/><Relationship Id="rId5" Type="http://schemas.openxmlformats.org/officeDocument/2006/relationships/hyperlink" Target="https://pixabay.com/en/airport-vnukovo-plane-terminal-1406162/" TargetMode="External"/><Relationship Id="rId6" Type="http://schemas.openxmlformats.org/officeDocument/2006/relationships/hyperlink" Target="https://pixabay.com/en/ship-cruiser-cruise-water-364942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oil-drilling-offshore-platform-2633/" TargetMode="External"/><Relationship Id="rId4" Type="http://schemas.openxmlformats.org/officeDocument/2006/relationships/hyperlink" Target="https://pixabay.com/en/pit-mine-hole-open-quarry-mining-984037/" TargetMode="External"/><Relationship Id="rId5" Type="http://schemas.openxmlformats.org/officeDocument/2006/relationships/hyperlink" Target="https://pixabay.com/en/gems-gemstones-semi-precious-stones-1400682/" TargetMode="External"/><Relationship Id="rId6" Type="http://schemas.openxmlformats.org/officeDocument/2006/relationships/hyperlink" Target="https://pixabay.com/en/construction-site-heavy-equipment-1646664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ข้อมูลจากแผนที่ภูมิประเทศทำให้ทราบลักษณะภูมิประเทศ ช่วยในการวางแผนการจัดการพื้นที่เพื่อพัฒนางานในด้านต่าง ๆ ให้สอดคล้องและเหมาะสมกับพื้นที่ เช่น การสร้างถนน การสร้างทางรถไฟ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Pct val="100000"/>
              <a:buFont typeface="Courier New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22159" indent="-422159">
              <a:buSzPct val="100000"/>
              <a:buFont typeface="Courier New"/>
              <a:buChar char="o"/>
            </a:pPr>
            <a:r>
              <a:t>ที่มาของรูป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https://pixabay.com/en/thailand-transportation-asia-3693935/</a:t>
            </a:r>
            <a:r>
              <a:t> ;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https://pixabay.com/en/dam-river-water-landscape-power-929406/</a:t>
            </a:r>
            <a:r>
              <a:t> ;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https://pixabay.com/en/airport-vnukovo-plane-terminal-1406162/</a:t>
            </a:r>
            <a:r>
              <a:t> ;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https://pixabay.com/en/ship-cruiser-cruise-water-3649420/</a:t>
            </a:r>
            <a:r>
              <a:t> </a:t>
            </a:r>
          </a:p>
          <a:p>
            <a:pPr marL="422159" indent="-422159">
              <a:buSzPct val="100000"/>
              <a:buFont typeface="Courier New"/>
              <a:buChar char="o"/>
            </a:pPr>
            <a:r>
              <a:t>วางแผนการสำรวจพื้นที่และการก่อสร้าง</a:t>
            </a:r>
          </a:p>
          <a:p>
            <a:pPr marL="422159" indent="-422159">
              <a:buSzPct val="100000"/>
              <a:buFont typeface="Courier New"/>
              <a:buChar char="o"/>
            </a:pPr>
            <a:r>
              <a:t>วางแผนหาแหล่งวัสดุในการก่อสร้าง  </a:t>
            </a:r>
          </a:p>
          <a:p>
            <a:pPr marL="422159" indent="-422159">
              <a:buSzPct val="100000"/>
              <a:buFont typeface="Courier New"/>
              <a:buChar char="o"/>
            </a:pPr>
            <a:r>
              <a:t>วางแผนเพื่อลดหรือเฝ้าระวังผลกระทบที่จะเกิดขึ้น เช่น การสำรวจชั้นดิน ชั้นหิน เพื่อประเมินและวางแผนป้องกันการพังทลายของพื้นที่ก่อสร้าง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22159" indent="-422159">
              <a:buSzPct val="100000"/>
              <a:buFont typeface="Courier New"/>
              <a:buChar char="o"/>
            </a:pPr>
            <a:r>
              <a:t>การสำรวจทรัพยากรธรณีและวางแผนนำมาใช้ประโยชน์ต่าง ๆ เช่น การหาแหล่งปิโตรเฃียม แร่ วัสดุก่อสร้าง อัญมณี </a:t>
            </a:r>
          </a:p>
          <a:p>
            <a:pPr marL="422159" indent="-422159">
              <a:buSzPct val="100000"/>
              <a:buFont typeface="Courier New"/>
              <a:buChar char="o"/>
            </a:pPr>
            <a:r>
              <a:t>ดังนั้นไม่ว่าทุกคนจะอยู่ในสายอาชีพใด ล้วนต้องเกี่ยวข้องกับการพัฒนาประเทศในหลาย ๆ ด้าน ที่ต้องอาศัยข้อมูลพื้นฐานจากแผนที่ภูมิประเทศและแผนที่ธรณีวิทยา ดังนั้นเราจึงควรมีความรู้เกี่ยวกับข้อมูลดังกล่าวจึงจะทำให้เข้าใจถึงหลักในการพัฒนาประเทศต่อไป </a:t>
            </a:r>
          </a:p>
          <a:p>
            <a:pPr marL="422159" indent="-422159">
              <a:buSzPct val="100000"/>
              <a:buFont typeface="Courier New"/>
              <a:buChar char="o"/>
            </a:pPr>
            <a:r>
              <a:t>ที่มาของรูป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https://pixabay.com/en/oil-drilling-offshore-platform-2633/</a:t>
            </a:r>
            <a:r>
              <a:t> ;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https://pixabay.com/en/pit-mine-hole-open-quarry-mining-984037/</a:t>
            </a:r>
            <a:r>
              <a:t> ;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https://pixabay.com/en/gems-gemstones-semi-precious-stones-1400682/</a:t>
            </a:r>
            <a:r>
              <a:t>;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https://pixabay.com/en/construction-site-heavy-equipment-1646664/</a:t>
            </a:r>
            <a: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"/>
          <p:cNvSpPr/>
          <p:nvPr/>
        </p:nvSpPr>
        <p:spPr>
          <a:xfrm>
            <a:off x="-11570" y="-11605"/>
            <a:ext cx="13078740" cy="1209531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1233702" y="432900"/>
            <a:ext cx="11760635" cy="765026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0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27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4" name="Group"/>
          <p:cNvGrpSpPr/>
          <p:nvPr/>
        </p:nvGrpSpPr>
        <p:grpSpPr>
          <a:xfrm>
            <a:off x="1195601" y="2022"/>
            <a:ext cx="83114" cy="1155507"/>
            <a:chOff x="-1" y="-1"/>
            <a:chExt cx="83112" cy="1155505"/>
          </a:xfrm>
        </p:grpSpPr>
        <p:sp>
          <p:nvSpPr>
            <p:cNvPr id="31" name="Rectangle"/>
            <p:cNvSpPr/>
            <p:nvPr/>
          </p:nvSpPr>
          <p:spPr>
            <a:xfrm>
              <a:off x="-2" y="0"/>
              <a:ext cx="83114" cy="1155505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" name="Rectangle"/>
            <p:cNvSpPr/>
            <p:nvPr/>
          </p:nvSpPr>
          <p:spPr>
            <a:xfrm>
              <a:off x="21462" y="-2"/>
              <a:ext cx="40187" cy="1155507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" name="Rectangle"/>
            <p:cNvSpPr/>
            <p:nvPr/>
          </p:nvSpPr>
          <p:spPr>
            <a:xfrm>
              <a:off x="29712" y="-2"/>
              <a:ext cx="23686" cy="1155507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5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07" t="3473" r="5760" b="2659"/>
          <a:stretch>
            <a:fillRect/>
          </a:stretch>
        </p:blipFill>
        <p:spPr>
          <a:xfrm>
            <a:off x="152528" y="61542"/>
            <a:ext cx="945412" cy="106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590" extrusionOk="0">
                <a:moveTo>
                  <a:pt x="10573" y="0"/>
                </a:moveTo>
                <a:cubicBezTo>
                  <a:pt x="9252" y="-1"/>
                  <a:pt x="7808" y="1314"/>
                  <a:pt x="6907" y="3328"/>
                </a:cubicBezTo>
                <a:lnTo>
                  <a:pt x="6497" y="4231"/>
                </a:lnTo>
                <a:lnTo>
                  <a:pt x="4664" y="4175"/>
                </a:lnTo>
                <a:cubicBezTo>
                  <a:pt x="1576" y="4080"/>
                  <a:pt x="201" y="4658"/>
                  <a:pt x="19" y="6125"/>
                </a:cubicBezTo>
                <a:cubicBezTo>
                  <a:pt x="-101" y="7094"/>
                  <a:pt x="344" y="8224"/>
                  <a:pt x="1407" y="9671"/>
                </a:cubicBezTo>
                <a:lnTo>
                  <a:pt x="2270" y="10855"/>
                </a:lnTo>
                <a:lnTo>
                  <a:pt x="1647" y="11597"/>
                </a:lnTo>
                <a:cubicBezTo>
                  <a:pt x="583" y="12866"/>
                  <a:pt x="83" y="14001"/>
                  <a:pt x="72" y="15143"/>
                </a:cubicBezTo>
                <a:cubicBezTo>
                  <a:pt x="63" y="16084"/>
                  <a:pt x="100" y="16183"/>
                  <a:pt x="624" y="16610"/>
                </a:cubicBezTo>
                <a:cubicBezTo>
                  <a:pt x="934" y="16863"/>
                  <a:pt x="1518" y="17163"/>
                  <a:pt x="1932" y="17270"/>
                </a:cubicBezTo>
                <a:cubicBezTo>
                  <a:pt x="2581" y="17437"/>
                  <a:pt x="5201" y="17503"/>
                  <a:pt x="6168" y="17375"/>
                </a:cubicBezTo>
                <a:cubicBezTo>
                  <a:pt x="6407" y="17343"/>
                  <a:pt x="6582" y="17557"/>
                  <a:pt x="6889" y="18237"/>
                </a:cubicBezTo>
                <a:cubicBezTo>
                  <a:pt x="7655" y="19936"/>
                  <a:pt x="8761" y="21130"/>
                  <a:pt x="9897" y="21485"/>
                </a:cubicBezTo>
                <a:cubicBezTo>
                  <a:pt x="10135" y="21560"/>
                  <a:pt x="10366" y="21586"/>
                  <a:pt x="10600" y="21590"/>
                </a:cubicBezTo>
                <a:cubicBezTo>
                  <a:pt x="11298" y="21599"/>
                  <a:pt x="11977" y="21288"/>
                  <a:pt x="12629" y="20655"/>
                </a:cubicBezTo>
                <a:cubicBezTo>
                  <a:pt x="13160" y="20138"/>
                  <a:pt x="13994" y="18876"/>
                  <a:pt x="14346" y="18052"/>
                </a:cubicBezTo>
                <a:cubicBezTo>
                  <a:pt x="14477" y="17745"/>
                  <a:pt x="14636" y="17442"/>
                  <a:pt x="14693" y="17383"/>
                </a:cubicBezTo>
                <a:cubicBezTo>
                  <a:pt x="14750" y="17325"/>
                  <a:pt x="15353" y="17331"/>
                  <a:pt x="16028" y="17399"/>
                </a:cubicBezTo>
                <a:cubicBezTo>
                  <a:pt x="18432" y="17641"/>
                  <a:pt x="20583" y="17101"/>
                  <a:pt x="21020" y="16142"/>
                </a:cubicBezTo>
                <a:cubicBezTo>
                  <a:pt x="21499" y="15089"/>
                  <a:pt x="20883" y="13190"/>
                  <a:pt x="19552" y="11613"/>
                </a:cubicBezTo>
                <a:lnTo>
                  <a:pt x="18911" y="10855"/>
                </a:lnTo>
                <a:lnTo>
                  <a:pt x="19730" y="9816"/>
                </a:lnTo>
                <a:cubicBezTo>
                  <a:pt x="20735" y="8534"/>
                  <a:pt x="21198" y="7435"/>
                  <a:pt x="21198" y="6375"/>
                </a:cubicBezTo>
                <a:cubicBezTo>
                  <a:pt x="21198" y="5669"/>
                  <a:pt x="21128" y="5492"/>
                  <a:pt x="20629" y="5037"/>
                </a:cubicBezTo>
                <a:cubicBezTo>
                  <a:pt x="19895" y="4368"/>
                  <a:pt x="18578" y="4098"/>
                  <a:pt x="16402" y="4175"/>
                </a:cubicBezTo>
                <a:lnTo>
                  <a:pt x="14809" y="4231"/>
                </a:lnTo>
                <a:lnTo>
                  <a:pt x="14106" y="2974"/>
                </a:lnTo>
                <a:cubicBezTo>
                  <a:pt x="12884" y="817"/>
                  <a:pt x="11908" y="1"/>
                  <a:pt x="1057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" name="บทที่ 6 แผนที่ภูมิประเทศและแผนที่ธรณีวิทยา"/>
          <p:cNvSpPr txBox="1"/>
          <p:nvPr/>
        </p:nvSpPr>
        <p:spPr>
          <a:xfrm>
            <a:off x="1367036" y="36645"/>
            <a:ext cx="8167063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60000"/>
              </a:lnSpc>
              <a:defRPr sz="2500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บทที่ 6 แผนที่ภูมิประเทศและแผนที่ธรณีวิทยา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6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0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47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1" name="Image"/>
          <p:cNvSpPr>
            <a:spLocks noGrp="1"/>
          </p:cNvSpPr>
          <p:nvPr>
            <p:ph type="pic" idx="13"/>
          </p:nvPr>
        </p:nvSpPr>
        <p:spPr>
          <a:xfrm>
            <a:off x="503633" y="3121993"/>
            <a:ext cx="11997685" cy="6299667"/>
          </a:xfrm>
          <a:prstGeom prst="rect">
            <a:avLst/>
          </a:prstGeom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3633" y="1782909"/>
            <a:ext cx="11997534" cy="193256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 image &amp;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2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6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63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7" name="Image"/>
          <p:cNvSpPr>
            <a:spLocks noGrp="1"/>
          </p:cNvSpPr>
          <p:nvPr>
            <p:ph type="pic" idx="13"/>
          </p:nvPr>
        </p:nvSpPr>
        <p:spPr>
          <a:xfrm>
            <a:off x="25398" y="2124562"/>
            <a:ext cx="13004803" cy="76379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74337" y="1119979"/>
            <a:ext cx="11760635" cy="846457"/>
          </a:xfrm>
          <a:prstGeom prst="rect">
            <a:avLst/>
          </a:prstGeom>
          <a:effectLst>
            <a:outerShdw dist="38100" dir="5400000" rotWithShape="0">
              <a:srgbClr val="000000">
                <a:alpha val="50000"/>
              </a:srgbClr>
            </a:outerShdw>
          </a:effectLst>
        </p:spPr>
        <p:txBody>
          <a:bodyPr anchor="b"/>
          <a:lstStyle>
            <a:lvl1pPr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1pPr>
            <a:lvl2pPr marL="944282" indent="-537882"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2pPr>
            <a:lvl3pPr marL="1350682" indent="-537882"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3pPr>
            <a:lvl4pPr marL="1757082" indent="-537882"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4pPr>
            <a:lvl5pPr marL="2163482" indent="-537882"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1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5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72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5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9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86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90" name="Image"/>
          <p:cNvSpPr>
            <a:spLocks noGrp="1"/>
          </p:cNvSpPr>
          <p:nvPr>
            <p:ph type="pic" sz="quarter" idx="13"/>
          </p:nvPr>
        </p:nvSpPr>
        <p:spPr>
          <a:xfrm>
            <a:off x="6667500" y="6491518"/>
            <a:ext cx="5588000" cy="2968610"/>
          </a:xfrm>
          <a:prstGeom prst="rect">
            <a:avLst/>
          </a:prstGeom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6667500" y="2107774"/>
            <a:ext cx="5588000" cy="4202441"/>
          </a:xfrm>
          <a:prstGeom prst="rect">
            <a:avLst/>
          </a:prstGeom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sz="half" idx="15"/>
          </p:nvPr>
        </p:nvSpPr>
        <p:spPr>
          <a:xfrm>
            <a:off x="749300" y="2108387"/>
            <a:ext cx="5588000" cy="7474640"/>
          </a:xfrm>
          <a:prstGeom prst="rect">
            <a:avLst/>
          </a:prstGeom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4401" y="1079572"/>
            <a:ext cx="11335998" cy="920753"/>
          </a:xfrm>
          <a:prstGeom prst="rect">
            <a:avLst/>
          </a:prstGeom>
        </p:spPr>
        <p:txBody>
          <a:bodyPr anchor="b"/>
          <a:lstStyle>
            <a:lvl1pPr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1pPr>
            <a:lvl2pPr marL="1004047" indent="-597646"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2pPr>
            <a:lvl3pPr marL="1410447" indent="-597647"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3pPr>
            <a:lvl4pPr marL="1816847" indent="-597647"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4pPr>
            <a:lvl5pPr marL="2223247" indent="-597647"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6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0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97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8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9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10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14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111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2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3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060"/>
          </a:xfrm>
          <a:prstGeom prst="rect">
            <a:avLst/>
          </a:prstGeom>
        </p:spPr>
        <p:txBody>
          <a:bodyPr anchor="t"/>
          <a:lstStyle>
            <a:lvl1pPr defTabSz="584200">
              <a:lnSpc>
                <a:spcPct val="110000"/>
              </a:lnSpc>
              <a:defRPr sz="2400" i="1"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93270" indent="-286870" defTabSz="584200">
              <a:lnSpc>
                <a:spcPct val="110000"/>
              </a:lnSpc>
              <a:defRPr sz="2400" i="1"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99670" indent="-286870" defTabSz="584200">
              <a:lnSpc>
                <a:spcPct val="110000"/>
              </a:lnSpc>
              <a:defRPr sz="2400" i="1"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06070" indent="-286870" defTabSz="584200">
              <a:lnSpc>
                <a:spcPct val="110000"/>
              </a:lnSpc>
              <a:defRPr sz="2400" i="1"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12470" indent="-286870" defTabSz="584200">
              <a:lnSpc>
                <a:spcPct val="110000"/>
              </a:lnSpc>
              <a:defRPr sz="2400" i="1"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/>
          <a:lstStyle/>
          <a:p>
            <a:pPr defTabSz="584200">
              <a:lnSpc>
                <a:spcPct val="110000"/>
              </a:lnSpc>
              <a:defRPr sz="3600">
                <a:effectLst>
                  <a:outerShdw blurRad="50800" dist="25400" dir="5400000" rotWithShape="0">
                    <a:srgbClr val="020202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17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19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120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2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1 image &amp;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2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3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7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134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5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6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38" name="Image"/>
          <p:cNvSpPr>
            <a:spLocks noGrp="1"/>
          </p:cNvSpPr>
          <p:nvPr>
            <p:ph type="pic" idx="13"/>
          </p:nvPr>
        </p:nvSpPr>
        <p:spPr>
          <a:xfrm>
            <a:off x="25398" y="2124562"/>
            <a:ext cx="13004803" cy="76379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74337" y="1119979"/>
            <a:ext cx="11760635" cy="846457"/>
          </a:xfrm>
          <a:prstGeom prst="rect">
            <a:avLst/>
          </a:prstGeom>
          <a:effectLst>
            <a:outerShdw dist="38100" dir="5400000" rotWithShape="0">
              <a:srgbClr val="000000">
                <a:alpha val="50000"/>
              </a:srgbClr>
            </a:outerShdw>
          </a:effectLst>
        </p:spPr>
        <p:txBody>
          <a:bodyPr anchor="b"/>
          <a:lstStyle>
            <a:lvl1pPr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1pPr>
            <a:lvl2pPr marL="944282" indent="-537882"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2pPr>
            <a:lvl3pPr marL="1350682" indent="-537882"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3pPr>
            <a:lvl4pPr marL="1757082" indent="-537882"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4pPr>
            <a:lvl5pPr marL="2163482" indent="-537882" algn="l" defTabSz="584200">
              <a:lnSpc>
                <a:spcPct val="90000"/>
              </a:lnSpc>
              <a:defRPr sz="4500">
                <a:solidFill>
                  <a:srgbClr val="FFE55E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1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2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6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143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4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5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5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6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0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157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8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9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61" name="Image"/>
          <p:cNvSpPr>
            <a:spLocks noGrp="1"/>
          </p:cNvSpPr>
          <p:nvPr>
            <p:ph type="pic" sz="quarter" idx="13"/>
          </p:nvPr>
        </p:nvSpPr>
        <p:spPr>
          <a:xfrm>
            <a:off x="6667500" y="6491518"/>
            <a:ext cx="5588000" cy="2968610"/>
          </a:xfrm>
          <a:prstGeom prst="rect">
            <a:avLst/>
          </a:prstGeom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2" name="Image"/>
          <p:cNvSpPr>
            <a:spLocks noGrp="1"/>
          </p:cNvSpPr>
          <p:nvPr>
            <p:ph type="pic" sz="quarter" idx="14"/>
          </p:nvPr>
        </p:nvSpPr>
        <p:spPr>
          <a:xfrm>
            <a:off x="6667500" y="2107774"/>
            <a:ext cx="5588000" cy="4202441"/>
          </a:xfrm>
          <a:prstGeom prst="rect">
            <a:avLst/>
          </a:prstGeom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3" name="Image"/>
          <p:cNvSpPr>
            <a:spLocks noGrp="1"/>
          </p:cNvSpPr>
          <p:nvPr>
            <p:ph type="pic" sz="half" idx="15"/>
          </p:nvPr>
        </p:nvSpPr>
        <p:spPr>
          <a:xfrm>
            <a:off x="749300" y="2108387"/>
            <a:ext cx="5588000" cy="7474640"/>
          </a:xfrm>
          <a:prstGeom prst="rect">
            <a:avLst/>
          </a:prstGeom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4401" y="1079572"/>
            <a:ext cx="11335998" cy="920753"/>
          </a:xfrm>
          <a:prstGeom prst="rect">
            <a:avLst/>
          </a:prstGeom>
        </p:spPr>
        <p:txBody>
          <a:bodyPr anchor="b"/>
          <a:lstStyle>
            <a:lvl1pPr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1pPr>
            <a:lvl2pPr marL="1004047" indent="-597646"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2pPr>
            <a:lvl3pPr marL="1410447" indent="-597647"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3pPr>
            <a:lvl4pPr marL="1816847" indent="-597647"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4pPr>
            <a:lvl5pPr marL="2223247" indent="-597647"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7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1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168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9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0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0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5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182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3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4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86" name="Image"/>
          <p:cNvSpPr>
            <a:spLocks noGrp="1"/>
          </p:cNvSpPr>
          <p:nvPr>
            <p:ph type="pic" sz="half" idx="13"/>
          </p:nvPr>
        </p:nvSpPr>
        <p:spPr>
          <a:xfrm>
            <a:off x="6223518" y="1494997"/>
            <a:ext cx="6019282" cy="7938449"/>
          </a:xfrm>
          <a:prstGeom prst="rect">
            <a:avLst/>
          </a:prstGeom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762000" y="1393937"/>
            <a:ext cx="5384800" cy="136840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4500">
                <a:solidFill>
                  <a:srgbClr val="FFE55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3184194"/>
            <a:ext cx="5384800" cy="3810002"/>
          </a:xfrm>
          <a:prstGeom prst="rect">
            <a:avLst/>
          </a:prstGeom>
        </p:spPr>
        <p:txBody>
          <a:bodyPr anchor="t"/>
          <a:lstStyle>
            <a:lvl1pPr defTabSz="584200">
              <a:spcBef>
                <a:spcPts val="100"/>
              </a:spcBef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1pPr>
            <a:lvl2pPr marL="0" indent="0" defTabSz="584200">
              <a:spcBef>
                <a:spcPts val="100"/>
              </a:spcBef>
              <a:buSzTx/>
              <a:buNone/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2pPr>
            <a:lvl3pPr marL="0" indent="0" defTabSz="584200">
              <a:spcBef>
                <a:spcPts val="100"/>
              </a:spcBef>
              <a:buSzTx/>
              <a:buNone/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3pPr>
            <a:lvl4pPr marL="0" indent="0" defTabSz="584200">
              <a:spcBef>
                <a:spcPts val="100"/>
              </a:spcBef>
              <a:buSzTx/>
              <a:buNone/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4pPr>
            <a:lvl5pPr marL="0" indent="0" defTabSz="584200">
              <a:spcBef>
                <a:spcPts val="100"/>
              </a:spcBef>
              <a:buSzTx/>
              <a:buNone/>
              <a:defRPr sz="5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Rectangle"/>
          <p:cNvSpPr/>
          <p:nvPr/>
        </p:nvSpPr>
        <p:spPr>
          <a:xfrm>
            <a:off x="-11570" y="-11605"/>
            <a:ext cx="13078740" cy="1035460"/>
          </a:xfrm>
          <a:prstGeom prst="rect">
            <a:avLst/>
          </a:prstGeom>
          <a:solidFill>
            <a:srgbClr val="93B1CB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1233702" y="432900"/>
            <a:ext cx="11760635" cy="573535"/>
          </a:xfrm>
          <a:prstGeom prst="rect">
            <a:avLst/>
          </a:prstGeom>
          <a:solidFill>
            <a:srgbClr val="9FC0DB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91" name="Logo-IPST.png" descr="Logo-IPST.png"/>
          <p:cNvPicPr>
            <a:picLocks noChangeAspect="1"/>
          </p:cNvPicPr>
          <p:nvPr/>
        </p:nvPicPr>
        <p:blipFill>
          <a:blip r:embed="rId2">
            <a:extLst/>
          </a:blip>
          <a:srcRect l="7318" t="3473" r="5742" b="2644"/>
          <a:stretch>
            <a:fillRect/>
          </a:stretch>
        </p:blipFill>
        <p:spPr>
          <a:xfrm>
            <a:off x="150475" y="48150"/>
            <a:ext cx="821483" cy="9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5" h="21590" extrusionOk="0">
                <a:moveTo>
                  <a:pt x="10571" y="0"/>
                </a:moveTo>
                <a:cubicBezTo>
                  <a:pt x="9250" y="-1"/>
                  <a:pt x="7805" y="1315"/>
                  <a:pt x="6903" y="3329"/>
                </a:cubicBezTo>
                <a:lnTo>
                  <a:pt x="6493" y="4229"/>
                </a:lnTo>
                <a:lnTo>
                  <a:pt x="4660" y="4173"/>
                </a:lnTo>
                <a:cubicBezTo>
                  <a:pt x="1571" y="4078"/>
                  <a:pt x="201" y="4654"/>
                  <a:pt x="19" y="6121"/>
                </a:cubicBezTo>
                <a:cubicBezTo>
                  <a:pt x="-101" y="7090"/>
                  <a:pt x="339" y="8226"/>
                  <a:pt x="1402" y="9673"/>
                </a:cubicBezTo>
                <a:lnTo>
                  <a:pt x="2273" y="10851"/>
                </a:lnTo>
                <a:lnTo>
                  <a:pt x="1648" y="11593"/>
                </a:lnTo>
                <a:cubicBezTo>
                  <a:pt x="583" y="12862"/>
                  <a:pt x="81" y="14003"/>
                  <a:pt x="70" y="15145"/>
                </a:cubicBezTo>
                <a:cubicBezTo>
                  <a:pt x="61" y="16086"/>
                  <a:pt x="99" y="16184"/>
                  <a:pt x="623" y="16610"/>
                </a:cubicBezTo>
                <a:cubicBezTo>
                  <a:pt x="933" y="16863"/>
                  <a:pt x="1521" y="17161"/>
                  <a:pt x="1935" y="17268"/>
                </a:cubicBezTo>
                <a:cubicBezTo>
                  <a:pt x="2584" y="17435"/>
                  <a:pt x="5199" y="17498"/>
                  <a:pt x="6166" y="17370"/>
                </a:cubicBezTo>
                <a:cubicBezTo>
                  <a:pt x="6405" y="17338"/>
                  <a:pt x="6586" y="17553"/>
                  <a:pt x="6893" y="18233"/>
                </a:cubicBezTo>
                <a:cubicBezTo>
                  <a:pt x="7659" y="19931"/>
                  <a:pt x="8759" y="21124"/>
                  <a:pt x="9895" y="21479"/>
                </a:cubicBezTo>
                <a:cubicBezTo>
                  <a:pt x="10133" y="21554"/>
                  <a:pt x="10367" y="21586"/>
                  <a:pt x="10601" y="21590"/>
                </a:cubicBezTo>
                <a:cubicBezTo>
                  <a:pt x="11300" y="21599"/>
                  <a:pt x="11978" y="21286"/>
                  <a:pt x="12630" y="20653"/>
                </a:cubicBezTo>
                <a:cubicBezTo>
                  <a:pt x="13162" y="20136"/>
                  <a:pt x="13999" y="18871"/>
                  <a:pt x="14351" y="18047"/>
                </a:cubicBezTo>
                <a:cubicBezTo>
                  <a:pt x="14482" y="17740"/>
                  <a:pt x="14642" y="17439"/>
                  <a:pt x="14699" y="17380"/>
                </a:cubicBezTo>
                <a:cubicBezTo>
                  <a:pt x="14756" y="17322"/>
                  <a:pt x="15356" y="17330"/>
                  <a:pt x="16031" y="17398"/>
                </a:cubicBezTo>
                <a:cubicBezTo>
                  <a:pt x="18436" y="17640"/>
                  <a:pt x="20583" y="17096"/>
                  <a:pt x="21020" y="16137"/>
                </a:cubicBezTo>
                <a:cubicBezTo>
                  <a:pt x="21499" y="15084"/>
                  <a:pt x="20886" y="13188"/>
                  <a:pt x="19555" y="11611"/>
                </a:cubicBezTo>
                <a:lnTo>
                  <a:pt x="18910" y="10851"/>
                </a:lnTo>
                <a:lnTo>
                  <a:pt x="19729" y="9812"/>
                </a:lnTo>
                <a:cubicBezTo>
                  <a:pt x="20734" y="8530"/>
                  <a:pt x="21204" y="7431"/>
                  <a:pt x="21204" y="6371"/>
                </a:cubicBezTo>
                <a:cubicBezTo>
                  <a:pt x="21204" y="5665"/>
                  <a:pt x="21131" y="5491"/>
                  <a:pt x="20631" y="5036"/>
                </a:cubicBezTo>
                <a:cubicBezTo>
                  <a:pt x="19897" y="4367"/>
                  <a:pt x="18577" y="4096"/>
                  <a:pt x="16400" y="4173"/>
                </a:cubicBezTo>
                <a:lnTo>
                  <a:pt x="14812" y="4229"/>
                </a:lnTo>
                <a:lnTo>
                  <a:pt x="14105" y="2977"/>
                </a:lnTo>
                <a:cubicBezTo>
                  <a:pt x="12883" y="821"/>
                  <a:pt x="11906" y="1"/>
                  <a:pt x="105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5" name="Group"/>
          <p:cNvGrpSpPr/>
          <p:nvPr/>
        </p:nvGrpSpPr>
        <p:grpSpPr>
          <a:xfrm>
            <a:off x="1195601" y="2022"/>
            <a:ext cx="73773" cy="1025644"/>
            <a:chOff x="0" y="-1"/>
            <a:chExt cx="73771" cy="1025642"/>
          </a:xfrm>
        </p:grpSpPr>
        <p:sp>
          <p:nvSpPr>
            <p:cNvPr id="192" name="Rectangle"/>
            <p:cNvSpPr/>
            <p:nvPr/>
          </p:nvSpPr>
          <p:spPr>
            <a:xfrm>
              <a:off x="-1" y="0"/>
              <a:ext cx="73772" cy="102564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3" name="Rectangle"/>
            <p:cNvSpPr/>
            <p:nvPr/>
          </p:nvSpPr>
          <p:spPr>
            <a:xfrm>
              <a:off x="19050" y="-2"/>
              <a:ext cx="35671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4" name="Rectangle"/>
            <p:cNvSpPr/>
            <p:nvPr/>
          </p:nvSpPr>
          <p:spPr>
            <a:xfrm>
              <a:off x="26373" y="-2"/>
              <a:ext cx="21024" cy="1025644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6970" y="6469"/>
            <a:ext cx="13078740" cy="1227469"/>
          </a:xfrm>
          <a:prstGeom prst="rect">
            <a:avLst/>
          </a:prstGeom>
          <a:solidFill>
            <a:srgbClr val="C5E6FF">
              <a:alpha val="7991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Rectangle"/>
          <p:cNvSpPr/>
          <p:nvPr/>
        </p:nvSpPr>
        <p:spPr>
          <a:xfrm>
            <a:off x="-11570" y="-11605"/>
            <a:ext cx="13078740" cy="1227469"/>
          </a:xfrm>
          <a:prstGeom prst="rect">
            <a:avLst/>
          </a:prstGeom>
          <a:solidFill>
            <a:srgbClr val="47D7FF">
              <a:alpha val="34393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3000" b="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Logo-IPST.png" descr="Logo-IPST.png"/>
          <p:cNvPicPr>
            <a:picLocks noChangeAspect="1"/>
          </p:cNvPicPr>
          <p:nvPr/>
        </p:nvPicPr>
        <p:blipFill>
          <a:blip r:embed="rId11">
            <a:extLst/>
          </a:blip>
          <a:srcRect l="7295" t="3473" r="5738" b="2663"/>
          <a:stretch>
            <a:fillRect/>
          </a:stretch>
        </p:blipFill>
        <p:spPr>
          <a:xfrm>
            <a:off x="347732" y="50193"/>
            <a:ext cx="1022073" cy="114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1" h="21590" extrusionOk="0">
                <a:moveTo>
                  <a:pt x="10565" y="0"/>
                </a:moveTo>
                <a:cubicBezTo>
                  <a:pt x="9244" y="-1"/>
                  <a:pt x="7802" y="1311"/>
                  <a:pt x="6901" y="3326"/>
                </a:cubicBezTo>
                <a:lnTo>
                  <a:pt x="6498" y="4229"/>
                </a:lnTo>
                <a:lnTo>
                  <a:pt x="4662" y="4176"/>
                </a:lnTo>
                <a:cubicBezTo>
                  <a:pt x="1575" y="4081"/>
                  <a:pt x="201" y="4657"/>
                  <a:pt x="19" y="6123"/>
                </a:cubicBezTo>
                <a:cubicBezTo>
                  <a:pt x="-101" y="7092"/>
                  <a:pt x="347" y="8226"/>
                  <a:pt x="1410" y="9673"/>
                </a:cubicBezTo>
                <a:lnTo>
                  <a:pt x="2275" y="10851"/>
                </a:lnTo>
                <a:lnTo>
                  <a:pt x="1649" y="11597"/>
                </a:lnTo>
                <a:cubicBezTo>
                  <a:pt x="585" y="12866"/>
                  <a:pt x="79" y="14003"/>
                  <a:pt x="68" y="15147"/>
                </a:cubicBezTo>
                <a:cubicBezTo>
                  <a:pt x="59" y="16088"/>
                  <a:pt x="96" y="16189"/>
                  <a:pt x="620" y="16616"/>
                </a:cubicBezTo>
                <a:cubicBezTo>
                  <a:pt x="930" y="16868"/>
                  <a:pt x="1523" y="17166"/>
                  <a:pt x="1937" y="17272"/>
                </a:cubicBezTo>
                <a:cubicBezTo>
                  <a:pt x="2586" y="17440"/>
                  <a:pt x="5202" y="17504"/>
                  <a:pt x="6169" y="17376"/>
                </a:cubicBezTo>
                <a:cubicBezTo>
                  <a:pt x="6408" y="17345"/>
                  <a:pt x="6594" y="17553"/>
                  <a:pt x="6901" y="18234"/>
                </a:cubicBezTo>
                <a:cubicBezTo>
                  <a:pt x="7667" y="19931"/>
                  <a:pt x="8763" y="21123"/>
                  <a:pt x="9898" y="21478"/>
                </a:cubicBezTo>
                <a:cubicBezTo>
                  <a:pt x="10136" y="21553"/>
                  <a:pt x="10373" y="21586"/>
                  <a:pt x="10606" y="21590"/>
                </a:cubicBezTo>
                <a:cubicBezTo>
                  <a:pt x="11305" y="21599"/>
                  <a:pt x="11979" y="21292"/>
                  <a:pt x="12631" y="20658"/>
                </a:cubicBezTo>
                <a:cubicBezTo>
                  <a:pt x="13163" y="20141"/>
                  <a:pt x="13992" y="18873"/>
                  <a:pt x="14344" y="18048"/>
                </a:cubicBezTo>
                <a:cubicBezTo>
                  <a:pt x="14475" y="17741"/>
                  <a:pt x="14632" y="17442"/>
                  <a:pt x="14689" y="17384"/>
                </a:cubicBezTo>
                <a:cubicBezTo>
                  <a:pt x="14746" y="17325"/>
                  <a:pt x="15348" y="17331"/>
                  <a:pt x="16023" y="17399"/>
                </a:cubicBezTo>
                <a:cubicBezTo>
                  <a:pt x="18427" y="17641"/>
                  <a:pt x="20584" y="17099"/>
                  <a:pt x="21020" y="16138"/>
                </a:cubicBezTo>
                <a:cubicBezTo>
                  <a:pt x="21499" y="15086"/>
                  <a:pt x="20884" y="13189"/>
                  <a:pt x="19555" y="11612"/>
                </a:cubicBezTo>
                <a:lnTo>
                  <a:pt x="18913" y="10851"/>
                </a:lnTo>
                <a:lnTo>
                  <a:pt x="19719" y="9814"/>
                </a:lnTo>
                <a:cubicBezTo>
                  <a:pt x="20724" y="8533"/>
                  <a:pt x="21201" y="7429"/>
                  <a:pt x="21201" y="6369"/>
                </a:cubicBezTo>
                <a:cubicBezTo>
                  <a:pt x="21201" y="5664"/>
                  <a:pt x="21125" y="5490"/>
                  <a:pt x="20625" y="5034"/>
                </a:cubicBezTo>
                <a:cubicBezTo>
                  <a:pt x="19891" y="4366"/>
                  <a:pt x="18578" y="4098"/>
                  <a:pt x="16402" y="4176"/>
                </a:cubicBezTo>
                <a:lnTo>
                  <a:pt x="14813" y="4229"/>
                </a:lnTo>
                <a:lnTo>
                  <a:pt x="14105" y="2983"/>
                </a:lnTo>
                <a:cubicBezTo>
                  <a:pt x="12883" y="827"/>
                  <a:pt x="11900" y="1"/>
                  <a:pt x="10565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" name="Group"/>
          <p:cNvGrpSpPr/>
          <p:nvPr/>
        </p:nvGrpSpPr>
        <p:grpSpPr>
          <a:xfrm>
            <a:off x="1615293" y="12700"/>
            <a:ext cx="96778" cy="1241231"/>
            <a:chOff x="0" y="0"/>
            <a:chExt cx="96776" cy="1241230"/>
          </a:xfrm>
        </p:grpSpPr>
        <p:sp>
          <p:nvSpPr>
            <p:cNvPr id="5" name="Rectangle"/>
            <p:cNvSpPr/>
            <p:nvPr/>
          </p:nvSpPr>
          <p:spPr>
            <a:xfrm>
              <a:off x="0" y="9349"/>
              <a:ext cx="96777" cy="123188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0105"/>
                  </a:srgbClr>
                </a:gs>
                <a:gs pos="100000">
                  <a:srgbClr val="BEBEBE">
                    <a:alpha val="40105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" name="Rectangle"/>
            <p:cNvSpPr/>
            <p:nvPr/>
          </p:nvSpPr>
          <p:spPr>
            <a:xfrm>
              <a:off x="24991" y="9349"/>
              <a:ext cx="46795" cy="1231882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56868"/>
                  </a:srgbClr>
                </a:gs>
                <a:gs pos="100000">
                  <a:srgbClr val="BEBEBE">
                    <a:alpha val="5686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" name="Rectangle"/>
            <p:cNvSpPr/>
            <p:nvPr/>
          </p:nvSpPr>
          <p:spPr>
            <a:xfrm>
              <a:off x="34597" y="0"/>
              <a:ext cx="27581" cy="1231881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000" b="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503633" y="3121993"/>
            <a:ext cx="11997534" cy="1932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 b="0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xmlns:p14="http://schemas.microsoft.com/office/powerpoint/2010/main"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9pPr>
    </p:titleStyle>
    <p:bodyStyle>
      <a:lvl1pPr marL="0" marR="0" indent="0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1pPr>
      <a:lvl2pPr marL="1721223" marR="0" indent="-1314823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2pPr>
      <a:lvl3pPr marL="2127623" marR="0" indent="-1314823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3pPr>
      <a:lvl4pPr marL="2534023" marR="0" indent="-1314823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4pPr>
      <a:lvl5pPr marL="2940423" marR="0" indent="-1314823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5pPr>
      <a:lvl6pPr marL="3346823" marR="0" indent="-1314823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6pPr>
      <a:lvl7pPr marL="3753223" marR="0" indent="-1314823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7pPr>
      <a:lvl8pPr marL="4159623" marR="0" indent="-1314823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8pPr>
      <a:lvl9pPr marL="4566023" marR="0" indent="-1314823" algn="ctr" defTabSz="461518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1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20066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TH Sarabun New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s://pixabay.com/en/aerial-bangkok-city-night-traffic-2178705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บทที่ 6 แผนที่ภูมิประเทศและแผนที่ธรณีวิทยา…"/>
          <p:cNvSpPr txBox="1"/>
          <p:nvPr/>
        </p:nvSpPr>
        <p:spPr>
          <a:xfrm>
            <a:off x="1919459" y="112107"/>
            <a:ext cx="7254647" cy="116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60000"/>
              </a:lnSpc>
              <a:defRPr sz="4000">
                <a:solidFill>
                  <a:srgbClr val="FFFFFF"/>
                </a:solidFill>
                <a:effectLst/>
              </a:defRPr>
            </a:pPr>
            <a:r>
              <a:t>บทที่ 6 แผนที่ภูมิประเทศและแผนที่ธรณีวิทยา</a:t>
            </a:r>
          </a:p>
          <a:p>
            <a:pPr defTabSz="457200">
              <a:lnSpc>
                <a:spcPct val="60000"/>
              </a:lnSpc>
              <a:defRPr sz="4000">
                <a:solidFill>
                  <a:srgbClr val="FFFFFF"/>
                </a:solidFill>
                <a:effectLst/>
              </a:defRPr>
            </a:pPr>
            <a:r>
              <a:t>(Topographic map and Geologic map)</a:t>
            </a:r>
          </a:p>
        </p:txBody>
      </p:sp>
      <p:sp>
        <p:nvSpPr>
          <p:cNvPr id="206" name="การใช้ประโยชน์จากข้อมูลของแผนที่ภูมิประเทศและแผนที่ธรณีวิทยา"/>
          <p:cNvSpPr txBox="1"/>
          <p:nvPr/>
        </p:nvSpPr>
        <p:spPr>
          <a:xfrm>
            <a:off x="593724" y="2199036"/>
            <a:ext cx="11868151" cy="92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5000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การใช้ประโยชน์จากข้อมูลของแผนที่ภูมิประเทศและแผนที่ธรณีวิทยา</a:t>
            </a:r>
          </a:p>
        </p:txBody>
      </p:sp>
      <p:grpSp>
        <p:nvGrpSpPr>
          <p:cNvPr id="209" name="Group"/>
          <p:cNvGrpSpPr/>
          <p:nvPr/>
        </p:nvGrpSpPr>
        <p:grpSpPr>
          <a:xfrm>
            <a:off x="1996791" y="3419375"/>
            <a:ext cx="8485530" cy="5073129"/>
            <a:chOff x="0" y="0"/>
            <a:chExt cx="8485528" cy="5073128"/>
          </a:xfrm>
        </p:grpSpPr>
        <p:pic>
          <p:nvPicPr>
            <p:cNvPr id="207" name="download.jpg" descr="download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361758" cy="4699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" name="ที่มาของรูป https://pixabay.com/en/aerial-bangkok-city-night-traffic-2178705/"/>
            <p:cNvSpPr txBox="1"/>
            <p:nvPr/>
          </p:nvSpPr>
          <p:spPr>
            <a:xfrm>
              <a:off x="3760214" y="4710924"/>
              <a:ext cx="4725315" cy="362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457200">
                <a:defRPr sz="1600" b="0">
                  <a:solidFill>
                    <a:srgbClr val="FFFFFF"/>
                  </a:solidFill>
                  <a:effectLst/>
                </a:defRPr>
              </a:pPr>
              <a:r>
                <a:t>ที่มาของรูป </a:t>
              </a:r>
              <a:r>
                <a:rPr u="sng">
                  <a:hlinkClick r:id="rId4"/>
                </a:rPr>
                <a:t>https://pixabay.com/en/aerial-bangkok-city-night-traffic-2178705/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การใช้ประโยชน์จากข้อมูลของแผนที่ภูมิประเทศและแผนที่ธรณีวิทยา"/>
          <p:cNvSpPr txBox="1"/>
          <p:nvPr/>
        </p:nvSpPr>
        <p:spPr>
          <a:xfrm>
            <a:off x="1367036" y="435683"/>
            <a:ext cx="9517381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การใช้ประโยชน์จากข้อมูลของแผนที่ภูมิประเทศและแผนที่ธรณีวิทยา</a:t>
            </a:r>
          </a:p>
        </p:txBody>
      </p:sp>
      <p:sp>
        <p:nvSpPr>
          <p:cNvPr id="214" name="ข้อมูลจากแผนที่ภูมิประเทศและแผนที่ธรณีวิทยา สามารถนำไปเป็นข้อมูลพื้นฐานในการวางแผนการใช้ประโยชน์และประเมินศักยภาพพื้นที่ได้อย่างเหมาะสม…"/>
          <p:cNvSpPr txBox="1"/>
          <p:nvPr/>
        </p:nvSpPr>
        <p:spPr>
          <a:xfrm>
            <a:off x="1096719" y="3487419"/>
            <a:ext cx="10862162" cy="277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000" b="0">
                <a:solidFill>
                  <a:srgbClr val="FFFFFF"/>
                </a:solidFill>
                <a:effectLst/>
              </a:defRPr>
            </a:pPr>
            <a:r>
              <a:t>ข้อมูลจากแผนที่ภูมิประเทศและแผนที่ธรณีวิทยา สามารถนำไปเป็นข้อมูลพื้นฐานในการวางแผนการใช้ประโยชน์และประเมินศักยภาพพื้นที่ได้อย่างเหมาะสม </a:t>
            </a:r>
          </a:p>
          <a:p>
            <a:pPr defTabSz="457200">
              <a:defRPr sz="4000" b="0">
                <a:solidFill>
                  <a:srgbClr val="FFFFFF"/>
                </a:solidFill>
                <a:effectLst/>
              </a:defRPr>
            </a:pPr>
            <a:r>
              <a:t>ดังตัวอย่างต่อไปนี้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การใช้ประโยชน์จากข้อมูลของแผนที่ภูมิประเทศและแผนที่ธรณีวิทยา"/>
          <p:cNvSpPr txBox="1"/>
          <p:nvPr/>
        </p:nvSpPr>
        <p:spPr>
          <a:xfrm>
            <a:off x="1367036" y="435683"/>
            <a:ext cx="9517381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การใช้ประโยชน์จากข้อมูลของแผนที่ภูมิประเทศและแผนที่ธรณีวิทยา</a:t>
            </a:r>
          </a:p>
        </p:txBody>
      </p:sp>
      <p:sp>
        <p:nvSpPr>
          <p:cNvPr id="219" name="การวางผังเมืองและการพัฒนาโครงสร้างพื้นฐานต่าง ๆ"/>
          <p:cNvSpPr txBox="1"/>
          <p:nvPr/>
        </p:nvSpPr>
        <p:spPr>
          <a:xfrm>
            <a:off x="561263" y="1587468"/>
            <a:ext cx="10862161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1052" indent="-401052" defTabSz="457200">
              <a:buSzPct val="100000"/>
              <a:buChar char="•"/>
              <a:defRPr sz="4000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การวางผังเมืองและการพัฒนาโครงสร้างพื้นฐานต่าง ๆ</a:t>
            </a:r>
          </a:p>
        </p:txBody>
      </p:sp>
      <p:grpSp>
        <p:nvGrpSpPr>
          <p:cNvPr id="222" name="Group"/>
          <p:cNvGrpSpPr/>
          <p:nvPr/>
        </p:nvGrpSpPr>
        <p:grpSpPr>
          <a:xfrm>
            <a:off x="1088411" y="2502916"/>
            <a:ext cx="5120133" cy="3392192"/>
            <a:chOff x="0" y="0"/>
            <a:chExt cx="5120132" cy="3392190"/>
          </a:xfrm>
        </p:grpSpPr>
        <p:pic>
          <p:nvPicPr>
            <p:cNvPr id="220" name="dam-929406_1920.jpg" descr="dam-929406_192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08" y="0"/>
              <a:ext cx="4897256" cy="3264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เขื่อน"/>
            <p:cNvSpPr txBox="1"/>
            <p:nvPr/>
          </p:nvSpPr>
          <p:spPr>
            <a:xfrm>
              <a:off x="0" y="2707025"/>
              <a:ext cx="5120133" cy="685166"/>
            </a:xfrm>
            <a:prstGeom prst="rect">
              <a:avLst/>
            </a:prstGeom>
            <a:solidFill>
              <a:srgbClr val="184A8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defRPr sz="3500" b="0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เขื่อน</a:t>
              </a:r>
            </a:p>
          </p:txBody>
        </p:sp>
      </p:grpSp>
      <p:grpSp>
        <p:nvGrpSpPr>
          <p:cNvPr id="225" name="Group"/>
          <p:cNvGrpSpPr/>
          <p:nvPr/>
        </p:nvGrpSpPr>
        <p:grpSpPr>
          <a:xfrm>
            <a:off x="6582863" y="2551089"/>
            <a:ext cx="5120133" cy="3344019"/>
            <a:chOff x="0" y="0"/>
            <a:chExt cx="5120132" cy="3344018"/>
          </a:xfrm>
        </p:grpSpPr>
        <p:pic>
          <p:nvPicPr>
            <p:cNvPr id="223" name="download.jpg" descr="download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438" y="0"/>
              <a:ext cx="4897256" cy="3264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ถนน/ทางรถไฟ"/>
            <p:cNvSpPr txBox="1"/>
            <p:nvPr/>
          </p:nvSpPr>
          <p:spPr>
            <a:xfrm>
              <a:off x="0" y="2658853"/>
              <a:ext cx="5120133" cy="685166"/>
            </a:xfrm>
            <a:prstGeom prst="rect">
              <a:avLst/>
            </a:prstGeom>
            <a:solidFill>
              <a:srgbClr val="184A8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defRPr sz="3500" b="0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ถนน/ทางรถไฟ</a:t>
              </a:r>
            </a:p>
          </p:txBody>
        </p:sp>
      </p:grpSp>
      <p:grpSp>
        <p:nvGrpSpPr>
          <p:cNvPr id="228" name="Group"/>
          <p:cNvGrpSpPr/>
          <p:nvPr/>
        </p:nvGrpSpPr>
        <p:grpSpPr>
          <a:xfrm>
            <a:off x="953017" y="6051095"/>
            <a:ext cx="5120133" cy="3322250"/>
            <a:chOff x="0" y="0"/>
            <a:chExt cx="5120132" cy="3322248"/>
          </a:xfrm>
        </p:grpSpPr>
        <p:pic>
          <p:nvPicPr>
            <p:cNvPr id="226" name="airport-1406162_1920.jpg" descr="airport-1406162_1920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791" y="0"/>
              <a:ext cx="5000550" cy="281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สนามบิน"/>
            <p:cNvSpPr txBox="1"/>
            <p:nvPr/>
          </p:nvSpPr>
          <p:spPr>
            <a:xfrm>
              <a:off x="0" y="2637083"/>
              <a:ext cx="5120133" cy="685166"/>
            </a:xfrm>
            <a:prstGeom prst="rect">
              <a:avLst/>
            </a:prstGeom>
            <a:solidFill>
              <a:srgbClr val="184A8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defRPr sz="3500" b="0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สนามบิน</a:t>
              </a:r>
            </a:p>
          </p:txBody>
        </p:sp>
      </p:grpSp>
      <p:grpSp>
        <p:nvGrpSpPr>
          <p:cNvPr id="231" name="Group"/>
          <p:cNvGrpSpPr/>
          <p:nvPr/>
        </p:nvGrpSpPr>
        <p:grpSpPr>
          <a:xfrm>
            <a:off x="6582863" y="6029361"/>
            <a:ext cx="5120133" cy="3365719"/>
            <a:chOff x="0" y="0"/>
            <a:chExt cx="5120132" cy="3365718"/>
          </a:xfrm>
        </p:grpSpPr>
        <p:pic>
          <p:nvPicPr>
            <p:cNvPr id="229" name="ship-3649420_1920.jpg" descr="ship-3649420_1920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0324" y="0"/>
              <a:ext cx="4759483" cy="3165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ท่าเรือ"/>
            <p:cNvSpPr txBox="1"/>
            <p:nvPr/>
          </p:nvSpPr>
          <p:spPr>
            <a:xfrm>
              <a:off x="0" y="2680552"/>
              <a:ext cx="5120133" cy="685167"/>
            </a:xfrm>
            <a:prstGeom prst="rect">
              <a:avLst/>
            </a:prstGeom>
            <a:solidFill>
              <a:srgbClr val="184A8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defRPr sz="3500" b="0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ท่าเรือ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การใช้ประโยชน์จากข้อมูลของแผนที่ภูมิประเทศและแผนที่ธรณีวิทยา"/>
          <p:cNvSpPr txBox="1"/>
          <p:nvPr/>
        </p:nvSpPr>
        <p:spPr>
          <a:xfrm>
            <a:off x="1367036" y="435683"/>
            <a:ext cx="9517381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การใช้ประโยชน์จากข้อมูลของแผนที่ภูมิประเทศและแผนที่ธรณีวิทยา</a:t>
            </a:r>
          </a:p>
        </p:txBody>
      </p:sp>
      <p:sp>
        <p:nvSpPr>
          <p:cNvPr id="236" name="การสำรวจทรัพยากรธรณีและวางแผนนำมาใช้ประโยชน์"/>
          <p:cNvSpPr txBox="1"/>
          <p:nvPr/>
        </p:nvSpPr>
        <p:spPr>
          <a:xfrm>
            <a:off x="561263" y="1587468"/>
            <a:ext cx="10862161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1052" indent="-401052" defTabSz="457200">
              <a:buSzPct val="100000"/>
              <a:buChar char="•"/>
              <a:defRPr sz="4000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การสำรวจทรัพยากรธรณีและวางแผนนำมาใช้ประโยชน์</a:t>
            </a:r>
          </a:p>
        </p:txBody>
      </p:sp>
      <p:grpSp>
        <p:nvGrpSpPr>
          <p:cNvPr id="239" name="Group"/>
          <p:cNvGrpSpPr/>
          <p:nvPr/>
        </p:nvGrpSpPr>
        <p:grpSpPr>
          <a:xfrm>
            <a:off x="4270616" y="2736471"/>
            <a:ext cx="7416684" cy="3428567"/>
            <a:chOff x="0" y="0"/>
            <a:chExt cx="7416682" cy="3428566"/>
          </a:xfrm>
        </p:grpSpPr>
        <p:pic>
          <p:nvPicPr>
            <p:cNvPr id="237" name="pit-984037_1920.jpg" descr="pit-984037_192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548" y="0"/>
              <a:ext cx="7214606" cy="2904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" name="แหล่งแร่"/>
            <p:cNvSpPr txBox="1"/>
            <p:nvPr/>
          </p:nvSpPr>
          <p:spPr>
            <a:xfrm>
              <a:off x="0" y="2743400"/>
              <a:ext cx="7416683" cy="685167"/>
            </a:xfrm>
            <a:prstGeom prst="rect">
              <a:avLst/>
            </a:prstGeom>
            <a:solidFill>
              <a:srgbClr val="184A8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defRPr sz="3500" b="0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แหล่งแร่</a:t>
              </a:r>
            </a:p>
          </p:txBody>
        </p:sp>
      </p:grpSp>
      <p:grpSp>
        <p:nvGrpSpPr>
          <p:cNvPr id="242" name="Group"/>
          <p:cNvGrpSpPr/>
          <p:nvPr/>
        </p:nvGrpSpPr>
        <p:grpSpPr>
          <a:xfrm>
            <a:off x="3432277" y="6141413"/>
            <a:ext cx="5386898" cy="3644461"/>
            <a:chOff x="0" y="0"/>
            <a:chExt cx="5386897" cy="3644459"/>
          </a:xfrm>
        </p:grpSpPr>
        <p:pic>
          <p:nvPicPr>
            <p:cNvPr id="24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5911" y="0"/>
              <a:ext cx="4988298" cy="3338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แหล่งวัสดุก่อสร้าง"/>
            <p:cNvSpPr txBox="1"/>
            <p:nvPr/>
          </p:nvSpPr>
          <p:spPr>
            <a:xfrm>
              <a:off x="0" y="2959293"/>
              <a:ext cx="5386898" cy="685167"/>
            </a:xfrm>
            <a:prstGeom prst="rect">
              <a:avLst/>
            </a:prstGeom>
            <a:solidFill>
              <a:srgbClr val="184A8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defRPr sz="3500" b="0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แหล่งวัสดุก่อสร้าง</a:t>
              </a:r>
            </a:p>
          </p:txBody>
        </p:sp>
      </p:grpSp>
      <p:grpSp>
        <p:nvGrpSpPr>
          <p:cNvPr id="245" name="Group"/>
          <p:cNvGrpSpPr/>
          <p:nvPr/>
        </p:nvGrpSpPr>
        <p:grpSpPr>
          <a:xfrm>
            <a:off x="304788" y="2529888"/>
            <a:ext cx="3328717" cy="5136796"/>
            <a:chOff x="0" y="0"/>
            <a:chExt cx="3328715" cy="5136795"/>
          </a:xfrm>
        </p:grpSpPr>
        <p:sp>
          <p:nvSpPr>
            <p:cNvPr id="243" name="แหล่งปิโตรเลียม"/>
            <p:cNvSpPr txBox="1"/>
            <p:nvPr/>
          </p:nvSpPr>
          <p:spPr>
            <a:xfrm>
              <a:off x="0" y="4451630"/>
              <a:ext cx="3328716" cy="685166"/>
            </a:xfrm>
            <a:prstGeom prst="rect">
              <a:avLst/>
            </a:prstGeom>
            <a:solidFill>
              <a:srgbClr val="184A8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defRPr sz="3500" b="0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แหล่งปิโตรเลียม</a:t>
              </a:r>
            </a:p>
          </p:txBody>
        </p:sp>
        <p:pic>
          <p:nvPicPr>
            <p:cNvPr id="244" name="oil-2633_640.jpg" descr="oil-2633_640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9500" y="0"/>
              <a:ext cx="2971689" cy="446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8" name="Group"/>
          <p:cNvGrpSpPr/>
          <p:nvPr/>
        </p:nvGrpSpPr>
        <p:grpSpPr>
          <a:xfrm>
            <a:off x="8871207" y="5958012"/>
            <a:ext cx="3626068" cy="3537259"/>
            <a:chOff x="0" y="0"/>
            <a:chExt cx="3626066" cy="3537257"/>
          </a:xfrm>
        </p:grpSpPr>
        <p:sp>
          <p:nvSpPr>
            <p:cNvPr id="246" name="แหล่งอัญมณี"/>
            <p:cNvSpPr txBox="1"/>
            <p:nvPr/>
          </p:nvSpPr>
          <p:spPr>
            <a:xfrm>
              <a:off x="48785" y="2852092"/>
              <a:ext cx="3433443" cy="685166"/>
            </a:xfrm>
            <a:prstGeom prst="rect">
              <a:avLst/>
            </a:prstGeom>
            <a:solidFill>
              <a:srgbClr val="184A8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defRPr sz="3500" b="0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แหล่งอัญมณี</a:t>
              </a:r>
            </a:p>
          </p:txBody>
        </p:sp>
        <p:pic>
          <p:nvPicPr>
            <p:cNvPr id="247" name="gems-1400682_1920.jpg" descr="gems-1400682_1920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626067" cy="2904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บทที่ 2 การแปรสัณฐานของแผ่นธรณี การแผ่ขยาย edited">
  <a:themeElements>
    <a:clrScheme name="บทที่ 2 การแปรสัณฐานของแผ่นธรณี การแผ่ขยาย edited">
      <a:dk1>
        <a:srgbClr val="EBEBEB"/>
      </a:dk1>
      <a:lt1>
        <a:srgbClr val="C000EB"/>
      </a:lt1>
      <a:dk2>
        <a:srgbClr val="A7A7A7"/>
      </a:dk2>
      <a:lt2>
        <a:srgbClr val="535353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บทที่ 2 การแปรสัณฐานของแผ่นธรณี การแผ่ขยาย edited">
      <a:majorFont>
        <a:latin typeface="Helvetica"/>
        <a:ea typeface="Helvetica"/>
        <a:cs typeface="Helvetica"/>
      </a:majorFont>
      <a:minorFont>
        <a:latin typeface="TH Sarabun New"/>
        <a:ea typeface="TH Sarabun New"/>
        <a:cs typeface="TH Sarabun New"/>
      </a:minorFont>
    </a:fontScheme>
    <a:fmtScheme name="บทที่ 2 การแปรสัณฐานของแผ่นธรณี การแผ่ขยาย edit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BEBEB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C000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C000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บทที่ 2 การแปรสัณฐานของแผ่นธรณี การแผ่ขยาย edited">
  <a:themeElements>
    <a:clrScheme name="บทที่ 2 การแปรสัณฐานของแผ่นธรณี การแผ่ขยาย edite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บทที่ 2 การแปรสัณฐานของแผ่นธรณี การแผ่ขยาย edited">
      <a:majorFont>
        <a:latin typeface="Helvetica"/>
        <a:ea typeface="Helvetica"/>
        <a:cs typeface="Helvetica"/>
      </a:majorFont>
      <a:minorFont>
        <a:latin typeface="TH Sarabun New"/>
        <a:ea typeface="TH Sarabun New"/>
        <a:cs typeface="TH Sarabun New"/>
      </a:minorFont>
    </a:fontScheme>
    <a:fmtScheme name="บทที่ 2 การแปรสัณฐานของแผ่นธรณี การแผ่ขยาย edit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BEBEB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C000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C000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Macintosh PowerPoint</Application>
  <PresentationFormat>Custom</PresentationFormat>
  <Paragraphs>27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บทที่ 2 การแปรสัณฐานของแผ่นธรณี การแผ่ขยาย edited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INNO</cp:lastModifiedBy>
  <cp:revision>1</cp:revision>
  <dcterms:modified xsi:type="dcterms:W3CDTF">2018-09-27T10:48:53Z</dcterms:modified>
</cp:coreProperties>
</file>