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D1DDF4"/>
          </a:solidFill>
        </a:fill>
      </a:tcStyle>
    </a:wholeTbl>
    <a:band2H>
      <a:tcTxStyle b="def" i="def"/>
      <a:tcStyle>
        <a:tcBdr/>
        <a:fill>
          <a:solidFill>
            <a:srgbClr val="EAEFFA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BEACC"/>
          </a:solidFill>
        </a:fill>
      </a:tcStyle>
    </a:wholeTbl>
    <a:band2H>
      <a:tcTxStyle b="def" i="def"/>
      <a:tcStyle>
        <a:tcBdr/>
        <a:fill>
          <a:solidFill>
            <a:srgbClr val="E7F5E7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4D2F1"/>
          </a:solidFill>
        </a:fill>
      </a:tcStyle>
    </a:wholeTbl>
    <a:band2H>
      <a:tcTxStyle b="def" i="def"/>
      <a:tcStyle>
        <a:tcBdr/>
        <a:fill>
          <a:solidFill>
            <a:srgbClr val="F2EAF8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E6FB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8CAF7"/>
          </a:solidFill>
        </a:fill>
      </a:tcStyle>
    </a:wholeTbl>
    <a:band2H>
      <a:tcTxStyle b="def" i="def"/>
      <a:tcStyle>
        <a:tcBdr/>
        <a:fill>
          <a:solidFill>
            <a:srgbClr val="F4E6FB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508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254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n-lt"/>
        <a:ea typeface="+mn-ea"/>
        <a:cs typeface="+mn-cs"/>
        <a:sym typeface="TH Sarabun New"/>
      </a:defRPr>
    </a:lvl1pPr>
    <a:lvl2pPr indent="228600" defTabSz="457200" latinLnBrk="0">
      <a:defRPr sz="2200">
        <a:latin typeface="+mn-lt"/>
        <a:ea typeface="+mn-ea"/>
        <a:cs typeface="+mn-cs"/>
        <a:sym typeface="TH Sarabun New"/>
      </a:defRPr>
    </a:lvl2pPr>
    <a:lvl3pPr indent="457200" defTabSz="457200" latinLnBrk="0">
      <a:defRPr sz="2200">
        <a:latin typeface="+mn-lt"/>
        <a:ea typeface="+mn-ea"/>
        <a:cs typeface="+mn-cs"/>
        <a:sym typeface="TH Sarabun New"/>
      </a:defRPr>
    </a:lvl3pPr>
    <a:lvl4pPr indent="685800" defTabSz="457200" latinLnBrk="0">
      <a:defRPr sz="2200">
        <a:latin typeface="+mn-lt"/>
        <a:ea typeface="+mn-ea"/>
        <a:cs typeface="+mn-cs"/>
        <a:sym typeface="TH Sarabun New"/>
      </a:defRPr>
    </a:lvl4pPr>
    <a:lvl5pPr indent="914400" defTabSz="457200" latinLnBrk="0">
      <a:defRPr sz="2200">
        <a:latin typeface="+mn-lt"/>
        <a:ea typeface="+mn-ea"/>
        <a:cs typeface="+mn-cs"/>
        <a:sym typeface="TH Sarabun New"/>
      </a:defRPr>
    </a:lvl5pPr>
    <a:lvl6pPr indent="1143000" defTabSz="457200" latinLnBrk="0">
      <a:defRPr sz="2200">
        <a:latin typeface="+mn-lt"/>
        <a:ea typeface="+mn-ea"/>
        <a:cs typeface="+mn-cs"/>
        <a:sym typeface="TH Sarabun New"/>
      </a:defRPr>
    </a:lvl6pPr>
    <a:lvl7pPr indent="1371600" defTabSz="457200" latinLnBrk="0">
      <a:defRPr sz="2200">
        <a:latin typeface="+mn-lt"/>
        <a:ea typeface="+mn-ea"/>
        <a:cs typeface="+mn-cs"/>
        <a:sym typeface="TH Sarabun New"/>
      </a:defRPr>
    </a:lvl7pPr>
    <a:lvl8pPr indent="1600200" defTabSz="457200" latinLnBrk="0">
      <a:defRPr sz="2200">
        <a:latin typeface="+mn-lt"/>
        <a:ea typeface="+mn-ea"/>
        <a:cs typeface="+mn-cs"/>
        <a:sym typeface="TH Sarabun New"/>
      </a:defRPr>
    </a:lvl8pPr>
    <a:lvl9pPr indent="1828800" defTabSz="457200" latinLnBrk="0">
      <a:defRPr sz="2200">
        <a:latin typeface="+mn-lt"/>
        <a:ea typeface="+mn-ea"/>
        <a:cs typeface="+mn-cs"/>
        <a:sym typeface="TH Sarabun New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นักธรณีวิทยาได้สำรวจหินโผล่และโครงสร้างทางธรณี เพื่อรวบรวมข้อมูลทางธรณีวิทยาของหน่วยหินในพื้นที่ และบันทึกลงในแผนที่ธรณีวิทยา โดยใช้สัญลักษณ์ควบคู่กับคำอธิบายข้อมูลทางธรณีวิทยา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สัญลักษณ์แสดงอายุหิน ประกอบด้วยตัวอักษรที่มีลักษณะคล้ายตัวอักษรภาษาอังกฤษตัวพิมพ์ใหญ่ และสี ใช้แทนอายุหินตามมาตราธรณีกาล  ทั้งนี้เฉดสีที่ใช้ในแผนที่ธรณีวิทยาของแต่ละประเทศอาจแตกต่างกัน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แผนที่ธรณีวิทยาแสดงข้อมูลหน่วยหินของหินตะกอนและหินแปร จะใช้อักษรที่แตกต่างกันตามชื่อหน่วยหิน เช่น  Ps  โดย P หมายถึง หินที่มีอายุอยู่ในเพอร์เมียน และ s หมายถึง กลุ่มหินสระบุรี ซึ่งเป็นกลุ่มหินที่พบในบริเวณจังหวัดสระบุรี ประกอบด้วยหินชนิดต่าง ๆ เช่น หินปูน หินเชิร์ต หินดินดาน หินทราย นอกจากนี้ยังใช้โทนสีแตกต่างกันตามหน่วยหิน </a:t>
            </a:r>
          </a:p>
          <a:p>
            <a:pPr/>
            <a:r>
              <a:t>นอกจากนี้แผนที่ธรณีวิทยายังแสดงข้อมูลลักษณะการสะสมตัวของตะกอนในช่วงที่ตะกอนยังไม่แข็งตัวเป็นหิน เช่น Qm โดย Q หมายถึง ตะกอนที่สะสมตัวในยุคควอเทอร์นารี และ m หมายถึง ตะกอนชายฝั่งทะเล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hape 2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โครงสร้างทางธรณีเป็นข้อมูลสำคัญที่แสดงให้เห็นว่าบริเวณต่าง ๆ เคยมีการเปลี่ยนแปลงทางธรณีวิทยาเกิดขึ้น เช่น ชั้นหินคดโค้ง รอยเลื่อน ซึ่งทำให้ทราบว่าพื้นที่บริเวณนี้เคยได้รับผลจากการเคลื่อนที่ของเปลือกโลกมาก่อน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Shape 2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จากรูป พิจารณาสัญลักษณ์แสดงหน่วยหินในบริเวณ ก ข และ ค และตอบคำถามต่อไปนี้</a:t>
            </a:r>
          </a:p>
          <a:p>
            <a:pPr/>
            <a:r>
              <a:t>บริเวณใดที่หน่วยหินเกิดในยุคแตกต่างจากบริเวณอื่น แนวคำตอบ  บริเวณ ก</a:t>
            </a:r>
          </a:p>
          <a:p>
            <a:pPr/>
            <a:r>
              <a:t>จากข้อ 1 หินบริเวณดังกล่าว มีหินชนิดใดเป็นส่วนใหญ่  </a:t>
            </a:r>
          </a:p>
          <a:p>
            <a:pPr/>
            <a:r>
              <a:t>แนวคำตอบ  หินทรายแป้ง</a:t>
            </a:r>
          </a:p>
          <a:p>
            <a:pPr/>
            <a:r>
              <a:t>หินในบริเวณ ก ข ค เป็นหมวดหินเดียวกันหรือไม่ ทราบได้จากสัญลักษณ์ใด  แนวคำตอบ  ค ไม่ใช่หินหมวดเดียวกับ ก และ ข ทราบได้จากสัญลักษณ์แสดงหน่วยหิน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/>
          <p:cNvSpPr/>
          <p:nvPr/>
        </p:nvSpPr>
        <p:spPr>
          <a:xfrm>
            <a:off x="-11570" y="-11605"/>
            <a:ext cx="13078740" cy="1209531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" name="Rectangle"/>
          <p:cNvSpPr/>
          <p:nvPr/>
        </p:nvSpPr>
        <p:spPr>
          <a:xfrm>
            <a:off x="1233702" y="432900"/>
            <a:ext cx="11760635" cy="765026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2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4" name="Group"/>
          <p:cNvGrpSpPr/>
          <p:nvPr/>
        </p:nvGrpSpPr>
        <p:grpSpPr>
          <a:xfrm>
            <a:off x="1195601" y="2022"/>
            <a:ext cx="83114" cy="1155507"/>
            <a:chOff x="-1" y="-1"/>
            <a:chExt cx="83112" cy="1155505"/>
          </a:xfrm>
        </p:grpSpPr>
        <p:sp>
          <p:nvSpPr>
            <p:cNvPr id="31" name="Rectangle"/>
            <p:cNvSpPr/>
            <p:nvPr/>
          </p:nvSpPr>
          <p:spPr>
            <a:xfrm>
              <a:off x="-2" y="0"/>
              <a:ext cx="83114" cy="1155505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" name="Rectangle"/>
            <p:cNvSpPr/>
            <p:nvPr/>
          </p:nvSpPr>
          <p:spPr>
            <a:xfrm>
              <a:off x="21462" y="-2"/>
              <a:ext cx="40187" cy="1155507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" name="Rectangle"/>
            <p:cNvSpPr/>
            <p:nvPr/>
          </p:nvSpPr>
          <p:spPr>
            <a:xfrm>
              <a:off x="29712" y="-2"/>
              <a:ext cx="23686" cy="1155507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35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07" t="3473" r="5760" b="2659"/>
          <a:stretch>
            <a:fillRect/>
          </a:stretch>
        </p:blipFill>
        <p:spPr>
          <a:xfrm>
            <a:off x="152528" y="61542"/>
            <a:ext cx="945412" cy="106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590" fill="norm" stroke="1" extrusionOk="0">
                <a:moveTo>
                  <a:pt x="10573" y="0"/>
                </a:moveTo>
                <a:cubicBezTo>
                  <a:pt x="9252" y="-1"/>
                  <a:pt x="7808" y="1314"/>
                  <a:pt x="6907" y="3328"/>
                </a:cubicBezTo>
                <a:lnTo>
                  <a:pt x="6497" y="4231"/>
                </a:lnTo>
                <a:lnTo>
                  <a:pt x="4664" y="4175"/>
                </a:lnTo>
                <a:cubicBezTo>
                  <a:pt x="1576" y="4080"/>
                  <a:pt x="201" y="4658"/>
                  <a:pt x="19" y="6125"/>
                </a:cubicBezTo>
                <a:cubicBezTo>
                  <a:pt x="-101" y="7094"/>
                  <a:pt x="344" y="8224"/>
                  <a:pt x="1407" y="9671"/>
                </a:cubicBezTo>
                <a:lnTo>
                  <a:pt x="2270" y="10855"/>
                </a:lnTo>
                <a:lnTo>
                  <a:pt x="1647" y="11597"/>
                </a:lnTo>
                <a:cubicBezTo>
                  <a:pt x="583" y="12866"/>
                  <a:pt x="83" y="14001"/>
                  <a:pt x="72" y="15143"/>
                </a:cubicBezTo>
                <a:cubicBezTo>
                  <a:pt x="63" y="16084"/>
                  <a:pt x="100" y="16183"/>
                  <a:pt x="624" y="16610"/>
                </a:cubicBezTo>
                <a:cubicBezTo>
                  <a:pt x="934" y="16863"/>
                  <a:pt x="1518" y="17163"/>
                  <a:pt x="1932" y="17270"/>
                </a:cubicBezTo>
                <a:cubicBezTo>
                  <a:pt x="2581" y="17437"/>
                  <a:pt x="5201" y="17503"/>
                  <a:pt x="6168" y="17375"/>
                </a:cubicBezTo>
                <a:cubicBezTo>
                  <a:pt x="6407" y="17343"/>
                  <a:pt x="6582" y="17557"/>
                  <a:pt x="6889" y="18237"/>
                </a:cubicBezTo>
                <a:cubicBezTo>
                  <a:pt x="7655" y="19936"/>
                  <a:pt x="8761" y="21130"/>
                  <a:pt x="9897" y="21485"/>
                </a:cubicBezTo>
                <a:cubicBezTo>
                  <a:pt x="10135" y="21560"/>
                  <a:pt x="10366" y="21586"/>
                  <a:pt x="10600" y="21590"/>
                </a:cubicBezTo>
                <a:cubicBezTo>
                  <a:pt x="11298" y="21599"/>
                  <a:pt x="11977" y="21288"/>
                  <a:pt x="12629" y="20655"/>
                </a:cubicBezTo>
                <a:cubicBezTo>
                  <a:pt x="13160" y="20138"/>
                  <a:pt x="13994" y="18876"/>
                  <a:pt x="14346" y="18052"/>
                </a:cubicBezTo>
                <a:cubicBezTo>
                  <a:pt x="14477" y="17745"/>
                  <a:pt x="14636" y="17442"/>
                  <a:pt x="14693" y="17383"/>
                </a:cubicBezTo>
                <a:cubicBezTo>
                  <a:pt x="14750" y="17325"/>
                  <a:pt x="15353" y="17331"/>
                  <a:pt x="16028" y="17399"/>
                </a:cubicBezTo>
                <a:cubicBezTo>
                  <a:pt x="18432" y="17641"/>
                  <a:pt x="20583" y="17101"/>
                  <a:pt x="21020" y="16142"/>
                </a:cubicBezTo>
                <a:cubicBezTo>
                  <a:pt x="21499" y="15089"/>
                  <a:pt x="20883" y="13190"/>
                  <a:pt x="19552" y="11613"/>
                </a:cubicBezTo>
                <a:lnTo>
                  <a:pt x="18911" y="10855"/>
                </a:lnTo>
                <a:lnTo>
                  <a:pt x="19730" y="9816"/>
                </a:lnTo>
                <a:cubicBezTo>
                  <a:pt x="20735" y="8534"/>
                  <a:pt x="21198" y="7435"/>
                  <a:pt x="21198" y="6375"/>
                </a:cubicBezTo>
                <a:cubicBezTo>
                  <a:pt x="21198" y="5669"/>
                  <a:pt x="21128" y="5492"/>
                  <a:pt x="20629" y="5037"/>
                </a:cubicBezTo>
                <a:cubicBezTo>
                  <a:pt x="19895" y="4368"/>
                  <a:pt x="18578" y="4098"/>
                  <a:pt x="16402" y="4175"/>
                </a:cubicBezTo>
                <a:lnTo>
                  <a:pt x="14809" y="4231"/>
                </a:lnTo>
                <a:lnTo>
                  <a:pt x="14106" y="2974"/>
                </a:lnTo>
                <a:cubicBezTo>
                  <a:pt x="12884" y="817"/>
                  <a:pt x="11908" y="1"/>
                  <a:pt x="1057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" name="บทที่ 6 แผนที่ภูมิประเทศและแผนที่ธรณีวิทยา"/>
          <p:cNvSpPr txBox="1"/>
          <p:nvPr/>
        </p:nvSpPr>
        <p:spPr>
          <a:xfrm>
            <a:off x="1367036" y="36645"/>
            <a:ext cx="8167063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ct val="60000"/>
              </a:lnSpc>
              <a:defRPr sz="25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บทที่ 6 แผนที่ภูมิประเทศและแผนที่ธรณีวิทยา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6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5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4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51" name="Image"/>
          <p:cNvSpPr/>
          <p:nvPr>
            <p:ph type="pic" idx="13"/>
          </p:nvPr>
        </p:nvSpPr>
        <p:spPr>
          <a:xfrm>
            <a:off x="503633" y="3121993"/>
            <a:ext cx="11997685" cy="6299667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503633" y="1782909"/>
            <a:ext cx="11997534" cy="193256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 image &amp;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2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66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63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4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5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67" name="Image"/>
          <p:cNvSpPr/>
          <p:nvPr>
            <p:ph type="pic" idx="13"/>
          </p:nvPr>
        </p:nvSpPr>
        <p:spPr>
          <a:xfrm>
            <a:off x="25398" y="2124562"/>
            <a:ext cx="13004803" cy="76379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Body Level One…"/>
          <p:cNvSpPr txBox="1"/>
          <p:nvPr>
            <p:ph type="body" sz="quarter" idx="1"/>
          </p:nvPr>
        </p:nvSpPr>
        <p:spPr>
          <a:xfrm>
            <a:off x="874337" y="1119979"/>
            <a:ext cx="11760635" cy="846457"/>
          </a:xfrm>
          <a:prstGeom prst="rect">
            <a:avLst/>
          </a:prstGeom>
          <a:effectLst>
            <a:outerShdw sx="100000" sy="100000" kx="0" ky="0" algn="b" rotWithShape="0" blurRad="0" dist="38100" dir="5400000">
              <a:srgbClr val="000000">
                <a:alpha val="50000"/>
              </a:srgbClr>
            </a:outerShdw>
          </a:effectLst>
        </p:spPr>
        <p:txBody>
          <a:bodyPr anchor="b"/>
          <a:lstStyle>
            <a:lvl1pPr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9442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3506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7570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1634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71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75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72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3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4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4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85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89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86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87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88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90" name="Image"/>
          <p:cNvSpPr/>
          <p:nvPr>
            <p:ph type="pic" sz="quarter" idx="13"/>
          </p:nvPr>
        </p:nvSpPr>
        <p:spPr>
          <a:xfrm>
            <a:off x="6667500" y="6491518"/>
            <a:ext cx="5588000" cy="296861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6667500" y="2107774"/>
            <a:ext cx="5588000" cy="4202441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sz="half" idx="15"/>
          </p:nvPr>
        </p:nvSpPr>
        <p:spPr>
          <a:xfrm>
            <a:off x="749300" y="2108387"/>
            <a:ext cx="5588000" cy="747464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834401" y="1079572"/>
            <a:ext cx="11335998" cy="920753"/>
          </a:xfrm>
          <a:prstGeom prst="rect">
            <a:avLst/>
          </a:prstGeom>
        </p:spPr>
        <p:txBody>
          <a:bodyPr anchor="b"/>
          <a:lstStyle>
            <a:lvl1pPr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1004047" indent="-597646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4104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8168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2232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96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0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9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9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9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9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10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14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11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12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13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060"/>
          </a:xfrm>
          <a:prstGeom prst="rect">
            <a:avLst/>
          </a:prstGeom>
        </p:spPr>
        <p:txBody>
          <a:bodyPr anchor="t"/>
          <a:lstStyle>
            <a:lvl1pPr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932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996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060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124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“Type a quote here.”"/>
          <p:cNvSpPr txBox="1"/>
          <p:nvPr>
            <p:ph type="body" sz="quarter" idx="13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/>
          <a:lstStyle/>
          <a:p>
            <a:pPr defTabSz="584200">
              <a:lnSpc>
                <a:spcPct val="110000"/>
              </a:lnSpc>
              <a:defRPr sz="3600"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17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18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19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3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20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21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22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1 image &amp;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32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33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37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34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5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6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38" name="Image"/>
          <p:cNvSpPr/>
          <p:nvPr>
            <p:ph type="pic" idx="13"/>
          </p:nvPr>
        </p:nvSpPr>
        <p:spPr>
          <a:xfrm>
            <a:off x="25398" y="2124562"/>
            <a:ext cx="13004803" cy="76379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874337" y="1119979"/>
            <a:ext cx="11760635" cy="846457"/>
          </a:xfrm>
          <a:prstGeom prst="rect">
            <a:avLst/>
          </a:prstGeom>
          <a:effectLst>
            <a:outerShdw sx="100000" sy="100000" kx="0" ky="0" algn="b" rotWithShape="0" blurRad="0" dist="38100" dir="5400000">
              <a:srgbClr val="000000">
                <a:alpha val="50000"/>
              </a:srgbClr>
            </a:outerShdw>
          </a:effectLst>
        </p:spPr>
        <p:txBody>
          <a:bodyPr anchor="b"/>
          <a:lstStyle>
            <a:lvl1pPr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9442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3506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7570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1634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1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42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46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43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44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45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5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56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5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61" name="Image"/>
          <p:cNvSpPr/>
          <p:nvPr>
            <p:ph type="pic" sz="quarter" idx="13"/>
          </p:nvPr>
        </p:nvSpPr>
        <p:spPr>
          <a:xfrm>
            <a:off x="6667500" y="6491518"/>
            <a:ext cx="5588000" cy="296861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2" name="Image"/>
          <p:cNvSpPr/>
          <p:nvPr>
            <p:ph type="pic" sz="quarter" idx="14"/>
          </p:nvPr>
        </p:nvSpPr>
        <p:spPr>
          <a:xfrm>
            <a:off x="6667500" y="2107774"/>
            <a:ext cx="5588000" cy="4202441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3" name="Image"/>
          <p:cNvSpPr/>
          <p:nvPr>
            <p:ph type="pic" sz="half" idx="15"/>
          </p:nvPr>
        </p:nvSpPr>
        <p:spPr>
          <a:xfrm>
            <a:off x="749300" y="2108387"/>
            <a:ext cx="5588000" cy="747464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4" name="Body Level One…"/>
          <p:cNvSpPr txBox="1"/>
          <p:nvPr>
            <p:ph type="body" sz="quarter" idx="1"/>
          </p:nvPr>
        </p:nvSpPr>
        <p:spPr>
          <a:xfrm>
            <a:off x="834401" y="1079572"/>
            <a:ext cx="11335998" cy="920753"/>
          </a:xfrm>
          <a:prstGeom prst="rect">
            <a:avLst/>
          </a:prstGeom>
        </p:spPr>
        <p:txBody>
          <a:bodyPr anchor="b"/>
          <a:lstStyle>
            <a:lvl1pPr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1004047" indent="-597646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4104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8168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2232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7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1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68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9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0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0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81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5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82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3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4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86" name="Image"/>
          <p:cNvSpPr/>
          <p:nvPr>
            <p:ph type="pic" sz="half" idx="13"/>
          </p:nvPr>
        </p:nvSpPr>
        <p:spPr>
          <a:xfrm>
            <a:off x="6223518" y="1494997"/>
            <a:ext cx="6019282" cy="7938449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7" name="Title Text"/>
          <p:cNvSpPr txBox="1"/>
          <p:nvPr>
            <p:ph type="title"/>
          </p:nvPr>
        </p:nvSpPr>
        <p:spPr>
          <a:xfrm>
            <a:off x="762000" y="1393937"/>
            <a:ext cx="5384800" cy="13684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500">
                <a:solidFill>
                  <a:srgbClr val="FFE55E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8" name="Body Level One…"/>
          <p:cNvSpPr txBox="1"/>
          <p:nvPr>
            <p:ph type="body" sz="quarter" idx="1"/>
          </p:nvPr>
        </p:nvSpPr>
        <p:spPr>
          <a:xfrm>
            <a:off x="762000" y="3184194"/>
            <a:ext cx="5384800" cy="3810002"/>
          </a:xfrm>
          <a:prstGeom prst="rect">
            <a:avLst/>
          </a:prstGeom>
        </p:spPr>
        <p:txBody>
          <a:bodyPr anchor="t"/>
          <a:lstStyle>
            <a:lvl1pPr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93B1CB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9FC0DB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91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5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92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3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4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184A8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6970" y="6469"/>
            <a:ext cx="13078740" cy="1227469"/>
          </a:xfrm>
          <a:prstGeom prst="rect">
            <a:avLst/>
          </a:prstGeom>
          <a:solidFill>
            <a:srgbClr val="C5E6FF">
              <a:alpha val="79917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" name="Rectangle"/>
          <p:cNvSpPr/>
          <p:nvPr/>
        </p:nvSpPr>
        <p:spPr>
          <a:xfrm>
            <a:off x="-11570" y="-11605"/>
            <a:ext cx="13078740" cy="1227469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295" t="3473" r="5738" b="2663"/>
          <a:stretch>
            <a:fillRect/>
          </a:stretch>
        </p:blipFill>
        <p:spPr>
          <a:xfrm>
            <a:off x="347732" y="50193"/>
            <a:ext cx="1022073" cy="1148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1" h="21590" fill="norm" stroke="1" extrusionOk="0">
                <a:moveTo>
                  <a:pt x="10565" y="0"/>
                </a:moveTo>
                <a:cubicBezTo>
                  <a:pt x="9244" y="-1"/>
                  <a:pt x="7802" y="1311"/>
                  <a:pt x="6901" y="3326"/>
                </a:cubicBezTo>
                <a:lnTo>
                  <a:pt x="6498" y="4229"/>
                </a:lnTo>
                <a:lnTo>
                  <a:pt x="4662" y="4176"/>
                </a:lnTo>
                <a:cubicBezTo>
                  <a:pt x="1575" y="4081"/>
                  <a:pt x="201" y="4657"/>
                  <a:pt x="19" y="6123"/>
                </a:cubicBezTo>
                <a:cubicBezTo>
                  <a:pt x="-101" y="7092"/>
                  <a:pt x="347" y="8226"/>
                  <a:pt x="1410" y="9673"/>
                </a:cubicBezTo>
                <a:lnTo>
                  <a:pt x="2275" y="10851"/>
                </a:lnTo>
                <a:lnTo>
                  <a:pt x="1649" y="11597"/>
                </a:lnTo>
                <a:cubicBezTo>
                  <a:pt x="585" y="12866"/>
                  <a:pt x="79" y="14003"/>
                  <a:pt x="68" y="15147"/>
                </a:cubicBezTo>
                <a:cubicBezTo>
                  <a:pt x="59" y="16088"/>
                  <a:pt x="96" y="16189"/>
                  <a:pt x="620" y="16616"/>
                </a:cubicBezTo>
                <a:cubicBezTo>
                  <a:pt x="930" y="16868"/>
                  <a:pt x="1523" y="17166"/>
                  <a:pt x="1937" y="17272"/>
                </a:cubicBezTo>
                <a:cubicBezTo>
                  <a:pt x="2586" y="17440"/>
                  <a:pt x="5202" y="17504"/>
                  <a:pt x="6169" y="17376"/>
                </a:cubicBezTo>
                <a:cubicBezTo>
                  <a:pt x="6408" y="17345"/>
                  <a:pt x="6594" y="17553"/>
                  <a:pt x="6901" y="18234"/>
                </a:cubicBezTo>
                <a:cubicBezTo>
                  <a:pt x="7667" y="19931"/>
                  <a:pt x="8763" y="21123"/>
                  <a:pt x="9898" y="21478"/>
                </a:cubicBezTo>
                <a:cubicBezTo>
                  <a:pt x="10136" y="21553"/>
                  <a:pt x="10373" y="21586"/>
                  <a:pt x="10606" y="21590"/>
                </a:cubicBezTo>
                <a:cubicBezTo>
                  <a:pt x="11305" y="21599"/>
                  <a:pt x="11979" y="21292"/>
                  <a:pt x="12631" y="20658"/>
                </a:cubicBezTo>
                <a:cubicBezTo>
                  <a:pt x="13163" y="20141"/>
                  <a:pt x="13992" y="18873"/>
                  <a:pt x="14344" y="18048"/>
                </a:cubicBezTo>
                <a:cubicBezTo>
                  <a:pt x="14475" y="17741"/>
                  <a:pt x="14632" y="17442"/>
                  <a:pt x="14689" y="17384"/>
                </a:cubicBezTo>
                <a:cubicBezTo>
                  <a:pt x="14746" y="17325"/>
                  <a:pt x="15348" y="17331"/>
                  <a:pt x="16023" y="17399"/>
                </a:cubicBezTo>
                <a:cubicBezTo>
                  <a:pt x="18427" y="17641"/>
                  <a:pt x="20584" y="17099"/>
                  <a:pt x="21020" y="16138"/>
                </a:cubicBezTo>
                <a:cubicBezTo>
                  <a:pt x="21499" y="15086"/>
                  <a:pt x="20884" y="13189"/>
                  <a:pt x="19555" y="11612"/>
                </a:cubicBezTo>
                <a:lnTo>
                  <a:pt x="18913" y="10851"/>
                </a:lnTo>
                <a:lnTo>
                  <a:pt x="19719" y="9814"/>
                </a:lnTo>
                <a:cubicBezTo>
                  <a:pt x="20724" y="8533"/>
                  <a:pt x="21201" y="7429"/>
                  <a:pt x="21201" y="6369"/>
                </a:cubicBezTo>
                <a:cubicBezTo>
                  <a:pt x="21201" y="5664"/>
                  <a:pt x="21125" y="5490"/>
                  <a:pt x="20625" y="5034"/>
                </a:cubicBezTo>
                <a:cubicBezTo>
                  <a:pt x="19891" y="4366"/>
                  <a:pt x="18578" y="4098"/>
                  <a:pt x="16402" y="4176"/>
                </a:cubicBezTo>
                <a:lnTo>
                  <a:pt x="14813" y="4229"/>
                </a:lnTo>
                <a:lnTo>
                  <a:pt x="14105" y="2983"/>
                </a:lnTo>
                <a:cubicBezTo>
                  <a:pt x="12883" y="827"/>
                  <a:pt x="11900" y="1"/>
                  <a:pt x="10565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8" name="Group"/>
          <p:cNvGrpSpPr/>
          <p:nvPr/>
        </p:nvGrpSpPr>
        <p:grpSpPr>
          <a:xfrm>
            <a:off x="1615293" y="12700"/>
            <a:ext cx="96778" cy="1241231"/>
            <a:chOff x="0" y="0"/>
            <a:chExt cx="96776" cy="1241230"/>
          </a:xfrm>
        </p:grpSpPr>
        <p:sp>
          <p:nvSpPr>
            <p:cNvPr id="5" name="Rectangle"/>
            <p:cNvSpPr/>
            <p:nvPr/>
          </p:nvSpPr>
          <p:spPr>
            <a:xfrm>
              <a:off x="0" y="9349"/>
              <a:ext cx="96777" cy="123188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" name="Rectangle"/>
            <p:cNvSpPr/>
            <p:nvPr/>
          </p:nvSpPr>
          <p:spPr>
            <a:xfrm>
              <a:off x="24991" y="9349"/>
              <a:ext cx="46795" cy="123188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" name="Rectangle"/>
            <p:cNvSpPr/>
            <p:nvPr/>
          </p:nvSpPr>
          <p:spPr>
            <a:xfrm>
              <a:off x="34597" y="0"/>
              <a:ext cx="27581" cy="1231881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9" name="Title Tex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" name="Body Level One…"/>
          <p:cNvSpPr txBox="1"/>
          <p:nvPr>
            <p:ph type="body" idx="1"/>
          </p:nvPr>
        </p:nvSpPr>
        <p:spPr>
          <a:xfrm>
            <a:off x="503633" y="3121993"/>
            <a:ext cx="11997534" cy="1932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b="0" sz="180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9pPr>
    </p:titleStyle>
    <p:bodyStyle>
      <a:lvl1pPr marL="0" marR="0" indent="0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1pPr>
      <a:lvl2pPr marL="17212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2pPr>
      <a:lvl3pPr marL="21276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3pPr>
      <a:lvl4pPr marL="25340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4pPr>
      <a:lvl5pPr marL="29404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5pPr>
      <a:lvl6pPr marL="33468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6pPr>
      <a:lvl7pPr marL="37532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7pPr>
      <a:lvl8pPr marL="41596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8pPr>
      <a:lvl9pPr marL="45660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บทที่ 6 แผนที่ภูมิประเทศและแผนที่ธรณีวิทยา…"/>
          <p:cNvSpPr txBox="1"/>
          <p:nvPr/>
        </p:nvSpPr>
        <p:spPr>
          <a:xfrm>
            <a:off x="1919459" y="112107"/>
            <a:ext cx="7254647" cy="1169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60000"/>
              </a:lnSpc>
              <a:defRPr sz="4000">
                <a:solidFill>
                  <a:srgbClr val="FFFFFF"/>
                </a:solidFill>
                <a:effectLst/>
              </a:defRPr>
            </a:pPr>
            <a:r>
              <a:t>บทที่ 6 แผนที่ภูมิประเทศและแผนที่ธรณีวิทยา</a:t>
            </a:r>
          </a:p>
          <a:p>
            <a:pPr defTabSz="457200">
              <a:lnSpc>
                <a:spcPct val="60000"/>
              </a:lnSpc>
              <a:defRPr sz="4000">
                <a:solidFill>
                  <a:srgbClr val="FFFFFF"/>
                </a:solidFill>
                <a:effectLst/>
              </a:defRPr>
            </a:pPr>
            <a:r>
              <a:t>(Topographic map and Geologic map)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394" t="875" r="875" b="875"/>
          <a:stretch>
            <a:fillRect/>
          </a:stretch>
        </p:blipFill>
        <p:spPr>
          <a:xfrm>
            <a:off x="3170929" y="2419118"/>
            <a:ext cx="6274545" cy="709178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แผนที่ธรณีวิทยา"/>
          <p:cNvSpPr txBox="1"/>
          <p:nvPr/>
        </p:nvSpPr>
        <p:spPr>
          <a:xfrm>
            <a:off x="4454826" y="1536741"/>
            <a:ext cx="2960371" cy="92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5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แผนที่ธรณีวิทยา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แผนที่ธรณีวิทยา"/>
          <p:cNvSpPr txBox="1"/>
          <p:nvPr/>
        </p:nvSpPr>
        <p:spPr>
          <a:xfrm>
            <a:off x="1367036" y="435683"/>
            <a:ext cx="239115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แผนที่ธรณีวิทยา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7597" y="1343887"/>
            <a:ext cx="5331856" cy="817460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แผนที่ธรณีวิทยา มีสัญลักษณ์และคำอธิบาย ดังนี้…"/>
          <p:cNvSpPr txBox="1"/>
          <p:nvPr/>
        </p:nvSpPr>
        <p:spPr>
          <a:xfrm>
            <a:off x="272654" y="2757058"/>
            <a:ext cx="6724041" cy="3072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457200">
              <a:defRPr sz="3600">
                <a:solidFill>
                  <a:srgbClr val="FFFFFF"/>
                </a:solidFill>
                <a:effectLst/>
              </a:defRPr>
            </a:pPr>
            <a:r>
              <a:t>แผนที่ธรณีวิทยา มีสัญลักษณ์และคำอธิบาย ดังนี้</a:t>
            </a:r>
          </a:p>
          <a:p>
            <a:pPr defTabSz="457200">
              <a:defRPr sz="3600">
                <a:solidFill>
                  <a:srgbClr val="FFFFFF"/>
                </a:solidFill>
                <a:effectLst/>
              </a:defRPr>
            </a:pPr>
            <a:r>
              <a:t>	</a:t>
            </a:r>
            <a:r>
              <a:rPr b="0"/>
              <a:t>1. สัญลักษณ์ที่ใช้แสดงข้อมูลของหิน </a:t>
            </a:r>
            <a:endParaRPr b="0"/>
          </a:p>
          <a:p>
            <a:pPr defTabSz="457200">
              <a:defRPr b="0" sz="3600">
                <a:solidFill>
                  <a:srgbClr val="FFFFFF"/>
                </a:solidFill>
                <a:effectLst/>
              </a:defRPr>
            </a:pPr>
            <a:r>
              <a:t>		1.1 สัญลักษณ์แสดงอายุหิน </a:t>
            </a:r>
          </a:p>
          <a:p>
            <a:pPr defTabSz="457200">
              <a:defRPr b="0" sz="3600">
                <a:solidFill>
                  <a:srgbClr val="FFFFFF"/>
                </a:solidFill>
                <a:effectLst/>
              </a:defRPr>
            </a:pPr>
            <a:r>
              <a:t>		1.2 สัญลักษณ์แสดงหน่วยหินและชนิดของหิน  </a:t>
            </a:r>
          </a:p>
          <a:p>
            <a:pPr defTabSz="457200">
              <a:defRPr b="0" sz="3600">
                <a:solidFill>
                  <a:srgbClr val="FFFFFF"/>
                </a:solidFill>
                <a:effectLst/>
              </a:defRPr>
            </a:pPr>
            <a:r>
              <a:t>	2. สัญลักษณ์แสดงโครงสร้างทางธรณีวิทยา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แผนที่ธรณีวิทยา"/>
          <p:cNvSpPr txBox="1"/>
          <p:nvPr/>
        </p:nvSpPr>
        <p:spPr>
          <a:xfrm>
            <a:off x="1367036" y="435683"/>
            <a:ext cx="239115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แผนที่ธรณีวิทยา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184" t="4777" r="2618" b="862"/>
          <a:stretch>
            <a:fillRect/>
          </a:stretch>
        </p:blipFill>
        <p:spPr>
          <a:xfrm>
            <a:off x="541833" y="3057176"/>
            <a:ext cx="11971948" cy="547389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1. สัญลักษณ์ที่ใช้แสดงข้อมูลของหิน"/>
          <p:cNvSpPr txBox="1"/>
          <p:nvPr/>
        </p:nvSpPr>
        <p:spPr>
          <a:xfrm>
            <a:off x="714156" y="1662690"/>
            <a:ext cx="5107433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1. สัญลักษณ์ที่ใช้แสดงข้อมูลของหิน</a:t>
            </a:r>
          </a:p>
        </p:txBody>
      </p:sp>
      <p:sp>
        <p:nvSpPr>
          <p:cNvPr id="218" name="1.1 สัญลักษณ์แสดงอายุหิน  ใช้ตัวอักษรและสีแทนอายุหินเทียบตามมาตราธรณีกาล"/>
          <p:cNvSpPr txBox="1"/>
          <p:nvPr/>
        </p:nvSpPr>
        <p:spPr>
          <a:xfrm>
            <a:off x="1096109" y="2325189"/>
            <a:ext cx="10012681" cy="684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36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1.1 สัญลักษณ์แสดงอายุหิน  ใช้ตัวอักษรและสีแทนอายุหินเทียบตามมาตราธรณีกาล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แผนที่ธรณีวิทยา"/>
          <p:cNvSpPr txBox="1"/>
          <p:nvPr/>
        </p:nvSpPr>
        <p:spPr>
          <a:xfrm>
            <a:off x="1367036" y="435683"/>
            <a:ext cx="239115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แผนที่ธรณีวิทยา</a:t>
            </a:r>
          </a:p>
        </p:txBody>
      </p:sp>
      <p:sp>
        <p:nvSpPr>
          <p:cNvPr id="223" name="1.2 สัญลักษณ์แสดงหน่วยหินและชนิดของหิน"/>
          <p:cNvSpPr txBox="1"/>
          <p:nvPr/>
        </p:nvSpPr>
        <p:spPr>
          <a:xfrm>
            <a:off x="698988" y="1360905"/>
            <a:ext cx="6504941" cy="75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1.2 สัญลักษณ์แสดงหน่วยหินและชนิดของหิน </a:t>
            </a:r>
          </a:p>
        </p:txBody>
      </p:sp>
      <p:grpSp>
        <p:nvGrpSpPr>
          <p:cNvPr id="230" name="Group"/>
          <p:cNvGrpSpPr/>
          <p:nvPr/>
        </p:nvGrpSpPr>
        <p:grpSpPr>
          <a:xfrm>
            <a:off x="3604016" y="2016580"/>
            <a:ext cx="6583178" cy="1855403"/>
            <a:chOff x="0" y="0"/>
            <a:chExt cx="6583177" cy="1855401"/>
          </a:xfrm>
        </p:grpSpPr>
        <p:pic>
          <p:nvPicPr>
            <p:cNvPr id="22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11779" y="80319"/>
              <a:ext cx="1447801" cy="1231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สัญลักษณ์และสีของหน่วยหิน"/>
            <p:cNvSpPr txBox="1"/>
            <p:nvPr/>
          </p:nvSpPr>
          <p:spPr>
            <a:xfrm>
              <a:off x="-1" y="378515"/>
              <a:ext cx="3205786" cy="635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b="0" sz="32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สัญลักษณ์และสีของหน่วยหิน</a:t>
              </a:r>
            </a:p>
          </p:txBody>
        </p:sp>
        <p:sp>
          <p:nvSpPr>
            <p:cNvPr id="226" name="อายุ"/>
            <p:cNvSpPr txBox="1"/>
            <p:nvPr/>
          </p:nvSpPr>
          <p:spPr>
            <a:xfrm>
              <a:off x="5126924" y="-1"/>
              <a:ext cx="644231" cy="635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457200">
                <a:defRPr b="0" sz="32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อายุ</a:t>
              </a:r>
            </a:p>
          </p:txBody>
        </p:sp>
        <p:sp>
          <p:nvSpPr>
            <p:cNvPr id="227" name="ชื่อหน่วยหิน"/>
            <p:cNvSpPr txBox="1"/>
            <p:nvPr/>
          </p:nvSpPr>
          <p:spPr>
            <a:xfrm>
              <a:off x="5092400" y="673792"/>
              <a:ext cx="1490777" cy="118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b="0" sz="32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ชื่อหน่วยหิน</a:t>
              </a:r>
            </a:p>
          </p:txBody>
        </p:sp>
        <p:sp>
          <p:nvSpPr>
            <p:cNvPr id="228" name="Line"/>
            <p:cNvSpPr/>
            <p:nvPr/>
          </p:nvSpPr>
          <p:spPr>
            <a:xfrm>
              <a:off x="3886742" y="103712"/>
              <a:ext cx="1324252" cy="43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594" fill="norm" stroke="1" extrusionOk="0">
                  <a:moveTo>
                    <a:pt x="0" y="18594"/>
                  </a:moveTo>
                  <a:cubicBezTo>
                    <a:pt x="1057" y="13610"/>
                    <a:pt x="2557" y="9368"/>
                    <a:pt x="4372" y="6228"/>
                  </a:cubicBezTo>
                  <a:cubicBezTo>
                    <a:pt x="9710" y="-3006"/>
                    <a:pt x="16731" y="-1880"/>
                    <a:pt x="21600" y="899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arrow" w="med" len="med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4216682" y="1012857"/>
              <a:ext cx="982622" cy="18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573" fill="norm" stroke="1" extrusionOk="0">
                  <a:moveTo>
                    <a:pt x="0" y="0"/>
                  </a:moveTo>
                  <a:cubicBezTo>
                    <a:pt x="1324" y="4676"/>
                    <a:pt x="2797" y="8503"/>
                    <a:pt x="4374" y="11362"/>
                  </a:cubicBezTo>
                  <a:cubicBezTo>
                    <a:pt x="10020" y="21600"/>
                    <a:pt x="16473" y="19068"/>
                    <a:pt x="21600" y="4602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arrow" w="med" len="med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40" name="Group"/>
          <p:cNvGrpSpPr/>
          <p:nvPr/>
        </p:nvGrpSpPr>
        <p:grpSpPr>
          <a:xfrm>
            <a:off x="963016" y="3559570"/>
            <a:ext cx="10842459" cy="5888655"/>
            <a:chOff x="0" y="0"/>
            <a:chExt cx="10842458" cy="5888653"/>
          </a:xfrm>
        </p:grpSpPr>
        <p:pic>
          <p:nvPicPr>
            <p:cNvPr id="23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95847" y="0"/>
              <a:ext cx="7232847" cy="4892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อายุน้อย"/>
            <p:cNvSpPr txBox="1"/>
            <p:nvPr/>
          </p:nvSpPr>
          <p:spPr>
            <a:xfrm>
              <a:off x="1584322" y="0"/>
              <a:ext cx="1119963" cy="672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34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อายุน้อย</a:t>
              </a:r>
            </a:p>
          </p:txBody>
        </p:sp>
        <p:sp>
          <p:nvSpPr>
            <p:cNvPr id="233" name="อายุมาก"/>
            <p:cNvSpPr txBox="1"/>
            <p:nvPr/>
          </p:nvSpPr>
          <p:spPr>
            <a:xfrm>
              <a:off x="1179979" y="4318260"/>
              <a:ext cx="1815557" cy="672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457200">
                <a:defRPr sz="34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อายุมาก</a:t>
              </a:r>
            </a:p>
          </p:txBody>
        </p:sp>
        <p:sp>
          <p:nvSpPr>
            <p:cNvPr id="234" name="สัญลักษณ์แสดงหน่วยหินเรียงลำดับอายุน้อยไปอายุมากจากบนลงล่าง"/>
            <p:cNvSpPr txBox="1"/>
            <p:nvPr/>
          </p:nvSpPr>
          <p:spPr>
            <a:xfrm>
              <a:off x="0" y="622986"/>
              <a:ext cx="1528318" cy="36461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defRPr b="0" sz="30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สัญลักษณ์แสดงหน่วยหินเรียงลำดับอายุน้อยไปอายุมากจากบนลงล่าง</a:t>
              </a:r>
            </a:p>
          </p:txBody>
        </p:sp>
        <p:sp>
          <p:nvSpPr>
            <p:cNvPr id="235" name="Line"/>
            <p:cNvSpPr/>
            <p:nvPr/>
          </p:nvSpPr>
          <p:spPr>
            <a:xfrm flipV="1">
              <a:off x="2087757" y="633586"/>
              <a:ext cx="1" cy="362497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round/>
              <a:headEnd type="triangle" w="med" len="med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EBEBEB"/>
                  </a:solidFill>
                </a:defRPr>
              </a:pPr>
            </a:p>
          </p:txBody>
        </p:sp>
        <p:sp>
          <p:nvSpPr>
            <p:cNvPr id="236" name="ชนิดหินที่พบเป็นส่วนใหญ่"/>
            <p:cNvSpPr txBox="1"/>
            <p:nvPr/>
          </p:nvSpPr>
          <p:spPr>
            <a:xfrm>
              <a:off x="2531596" y="4875690"/>
              <a:ext cx="2803399" cy="5981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30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ชนิดหินที่พบเป็นส่วนใหญ่</a:t>
              </a:r>
            </a:p>
          </p:txBody>
        </p:sp>
        <p:sp>
          <p:nvSpPr>
            <p:cNvPr id="237" name="ชนิดหินที่พบเป็นส่วนน้อย"/>
            <p:cNvSpPr txBox="1"/>
            <p:nvPr/>
          </p:nvSpPr>
          <p:spPr>
            <a:xfrm>
              <a:off x="8061539" y="4875690"/>
              <a:ext cx="2780920" cy="5981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30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ชนิดหินที่พบเป็นส่วนน้อย</a:t>
              </a:r>
            </a:p>
          </p:txBody>
        </p:sp>
        <p:sp>
          <p:nvSpPr>
            <p:cNvPr id="238" name="Line"/>
            <p:cNvSpPr/>
            <p:nvPr/>
          </p:nvSpPr>
          <p:spPr>
            <a:xfrm flipH="1">
              <a:off x="5432611" y="5174775"/>
              <a:ext cx="2531312" cy="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round/>
              <a:headEnd type="triangle" w="med" len="med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EBEBEB"/>
                  </a:solidFill>
                </a:defRPr>
              </a:pPr>
            </a:p>
          </p:txBody>
        </p:sp>
        <p:sp>
          <p:nvSpPr>
            <p:cNvPr id="239" name="หน่วยหินแต่ละหน่วย เรียงลำดับชนิดของหินที่พบเป็นส่วนใหญ่ไว้ในลำดับต้น ๆ"/>
            <p:cNvSpPr txBox="1"/>
            <p:nvPr/>
          </p:nvSpPr>
          <p:spPr>
            <a:xfrm>
              <a:off x="2736357" y="5315120"/>
              <a:ext cx="7351828" cy="5735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b="0" sz="28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หน่วยหินแต่ละหน่วย เรียงลำดับชนิดของหินที่พบเป็นส่วนใหญ่ไว้ในลำดับต้น ๆ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แผนที่ธรณีวิทยา"/>
          <p:cNvSpPr txBox="1"/>
          <p:nvPr/>
        </p:nvSpPr>
        <p:spPr>
          <a:xfrm>
            <a:off x="1367036" y="435683"/>
            <a:ext cx="239115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แผนที่ธรณีวิทยา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986" t="3073" r="0" b="10648"/>
          <a:stretch>
            <a:fillRect/>
          </a:stretch>
        </p:blipFill>
        <p:spPr>
          <a:xfrm>
            <a:off x="5460727" y="2572673"/>
            <a:ext cx="6843744" cy="576011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1.2 สัญลักษณ์แสดงหน่วยหินและชนิดของหิน"/>
          <p:cNvSpPr txBox="1"/>
          <p:nvPr/>
        </p:nvSpPr>
        <p:spPr>
          <a:xfrm>
            <a:off x="918483" y="1731773"/>
            <a:ext cx="5865877" cy="684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36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1.2 สัญลักษณ์แสดงหน่วยหินและชนิดของหิน </a:t>
            </a:r>
          </a:p>
        </p:txBody>
      </p:sp>
      <p:sp>
        <p:nvSpPr>
          <p:cNvPr id="247" name="ใช้อักษรย่อแสดงชนิดของหิน และใช้เฉดสีต่างกันตามชนิดของหินอัคนี"/>
          <p:cNvSpPr txBox="1"/>
          <p:nvPr/>
        </p:nvSpPr>
        <p:spPr>
          <a:xfrm>
            <a:off x="655718" y="2990802"/>
            <a:ext cx="4627541" cy="1878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228600" defTabSz="457200">
              <a:defRPr b="0" sz="36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ใช้อักษรย่อแสดงชนิดของหิน และใช้เฉดสีต่างกันตามชนิดของหินอัคนี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แผนที่ธรณีวิทยา"/>
          <p:cNvSpPr txBox="1"/>
          <p:nvPr/>
        </p:nvSpPr>
        <p:spPr>
          <a:xfrm>
            <a:off x="1367036" y="435683"/>
            <a:ext cx="239115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แผนที่ธรณีวิทยา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509" t="1509" r="1509" b="1509"/>
          <a:stretch>
            <a:fillRect/>
          </a:stretch>
        </p:blipFill>
        <p:spPr>
          <a:xfrm>
            <a:off x="914400" y="1671710"/>
            <a:ext cx="11226835" cy="7214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แผนที่ธรณีวิทยา"/>
          <p:cNvSpPr txBox="1"/>
          <p:nvPr/>
        </p:nvSpPr>
        <p:spPr>
          <a:xfrm>
            <a:off x="1367036" y="435683"/>
            <a:ext cx="239115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แผนที่ธรณีวิทยา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320" t="2949" r="1339" b="7157"/>
          <a:stretch>
            <a:fillRect/>
          </a:stretch>
        </p:blipFill>
        <p:spPr>
          <a:xfrm>
            <a:off x="1658489" y="3081866"/>
            <a:ext cx="10408859" cy="533461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2. สัญลักษณ์แสดงโครงสร้างทางธรณี"/>
          <p:cNvSpPr txBox="1"/>
          <p:nvPr/>
        </p:nvSpPr>
        <p:spPr>
          <a:xfrm>
            <a:off x="1071529" y="1595998"/>
            <a:ext cx="5256785" cy="75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2. สัญลักษณ์แสดงโครงสร้างทางธรณี</a:t>
            </a:r>
          </a:p>
        </p:txBody>
      </p:sp>
      <p:sp>
        <p:nvSpPr>
          <p:cNvPr id="255" name="Rounded Rectangle"/>
          <p:cNvSpPr/>
          <p:nvPr/>
        </p:nvSpPr>
        <p:spPr>
          <a:xfrm>
            <a:off x="2049324" y="3991707"/>
            <a:ext cx="4636933" cy="3422423"/>
          </a:xfrm>
          <a:prstGeom prst="roundRect">
            <a:avLst>
              <a:gd name="adj" fmla="val 13188"/>
            </a:avLst>
          </a:prstGeom>
          <a:ln w="25400">
            <a:solidFill>
              <a:schemeClr val="accent5">
                <a:lumOff val="-8431"/>
              </a:schemeClr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6" name="Line"/>
          <p:cNvSpPr/>
          <p:nvPr/>
        </p:nvSpPr>
        <p:spPr>
          <a:xfrm>
            <a:off x="4253353" y="2209669"/>
            <a:ext cx="1" cy="1834917"/>
          </a:xfrm>
          <a:prstGeom prst="line">
            <a:avLst/>
          </a:prstGeom>
          <a:ln w="50800">
            <a:solidFill>
              <a:schemeClr val="accent5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EBEBEB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แผนที่ธรณีวิทยา"/>
          <p:cNvSpPr txBox="1"/>
          <p:nvPr/>
        </p:nvSpPr>
        <p:spPr>
          <a:xfrm>
            <a:off x="1367036" y="435683"/>
            <a:ext cx="239115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แผนที่ธรณีวิทยา</a:t>
            </a:r>
          </a:p>
        </p:txBody>
      </p:sp>
      <p:sp>
        <p:nvSpPr>
          <p:cNvPr id="261" name="สรุป"/>
          <p:cNvSpPr txBox="1"/>
          <p:nvPr/>
        </p:nvSpPr>
        <p:spPr>
          <a:xfrm>
            <a:off x="1345535" y="1946128"/>
            <a:ext cx="710185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สรุป</a:t>
            </a:r>
          </a:p>
        </p:txBody>
      </p:sp>
      <p:sp>
        <p:nvSpPr>
          <p:cNvPr id="262" name="แผนที่ธรณีวิทยาแสดงข้อมูลหินที่พบในแต่ละพื้นที่ ซึ่งแบ่งเป็นข้อมูลหินตะกอนและหินแปรกับข้อมูลหินอัคนี  โดยแสดงข้อมูลหน่วยหิน ชนิดหิน และอายุหินตามมาตราธรณีกาล โดยใช้สัญลักษณ์ที่แตกต่างกัน ได้แก่ สัญลักษณ์ที่คล้ายกับตัวอักษรภาษาอังกฤษ  สี นอกจากนี้ในแผนที่ธรณีวิทยายังแสดงข้อมูลโครงสร้างทางธรณี ซึ่งส่วนใหญ่ใช้สัญลักษณ์แบบเส้น"/>
          <p:cNvSpPr txBox="1"/>
          <p:nvPr/>
        </p:nvSpPr>
        <p:spPr>
          <a:xfrm>
            <a:off x="1059439" y="2890441"/>
            <a:ext cx="10936722" cy="3072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0" sz="36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แผนที่ธรณีวิทยาแสดงข้อมูลหินที่พบในแต่ละพื้นที่ ซึ่งแบ่งเป็นข้อมูลหินตะกอนและหินแปรกับข้อมูลหินอัคนี  โดยแสดงข้อมูลหน่วยหิน ชนิดหิน และอายุหินตามมาตราธรณีกาล โดยใช้สัญลักษณ์ที่แตกต่างกัน ได้แก่ สัญลักษณ์ที่คล้ายกับตัวอักษรภาษาอังกฤษ  สี นอกจากนี้ในแผนที่ธรณีวิทยายังแสดงข้อมูลโครงสร้างทางธรณี ซึ่งส่วนใหญ่ใช้สัญลักษณ์แบบเส้น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แผนที่ธรณีวิทยา"/>
          <p:cNvSpPr txBox="1"/>
          <p:nvPr/>
        </p:nvSpPr>
        <p:spPr>
          <a:xfrm>
            <a:off x="1367036" y="473783"/>
            <a:ext cx="239115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แผนที่ธรณีวิทยา</a:t>
            </a:r>
          </a:p>
        </p:txBody>
      </p:sp>
      <p:grpSp>
        <p:nvGrpSpPr>
          <p:cNvPr id="267" name="Group"/>
          <p:cNvGrpSpPr/>
          <p:nvPr/>
        </p:nvGrpSpPr>
        <p:grpSpPr>
          <a:xfrm>
            <a:off x="1683715" y="1528717"/>
            <a:ext cx="9637370" cy="4612154"/>
            <a:chOff x="0" y="0"/>
            <a:chExt cx="9637368" cy="4612153"/>
          </a:xfrm>
        </p:grpSpPr>
        <p:pic>
          <p:nvPicPr>
            <p:cNvPr id="26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636950" cy="953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3604" r="0" b="0"/>
            <a:stretch>
              <a:fillRect/>
            </a:stretch>
          </p:blipFill>
          <p:spPr>
            <a:xfrm>
              <a:off x="3518" y="878908"/>
              <a:ext cx="9633851" cy="37332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75792" y="6113324"/>
            <a:ext cx="4400277" cy="3520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บทที่ 2 การแปรสัณฐานของแผ่นธรณี การแผ่ขยาย edited">
  <a:themeElements>
    <a:clrScheme name="บทที่ 2 การแปรสัณฐานของแผ่นธรณี การแผ่ขยาย edited">
      <a:dk1>
        <a:srgbClr val="EBEBEB"/>
      </a:dk1>
      <a:lt1>
        <a:srgbClr val="C000EB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บทที่ 2 การแปรสัณฐานของแผ่นธรณี การแผ่ขยาย edited">
      <a:majorFont>
        <a:latin typeface="Helvetica"/>
        <a:ea typeface="Helvetica"/>
        <a:cs typeface="Helvetica"/>
      </a:majorFont>
      <a:minorFont>
        <a:latin typeface="TH Sarabun New"/>
        <a:ea typeface="TH Sarabun New"/>
        <a:cs typeface="TH Sarabun New"/>
      </a:minorFont>
    </a:fontScheme>
    <a:fmtScheme name="บทที่ 2 การแปรสัณฐานของแผ่นธรณี การแผ่ขยาย edit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บทที่ 2 การแปรสัณฐานของแผ่นธรณี การแผ่ขยาย edited">
  <a:themeElements>
    <a:clrScheme name="บทที่ 2 การแปรสัณฐานของแผ่นธรณี การแผ่ขยาย edit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บทที่ 2 การแปรสัณฐานของแผ่นธรณี การแผ่ขยาย edited">
      <a:majorFont>
        <a:latin typeface="Helvetica"/>
        <a:ea typeface="Helvetica"/>
        <a:cs typeface="Helvetica"/>
      </a:majorFont>
      <a:minorFont>
        <a:latin typeface="TH Sarabun New"/>
        <a:ea typeface="TH Sarabun New"/>
        <a:cs typeface="TH Sarabun New"/>
      </a:minorFont>
    </a:fontScheme>
    <a:fmtScheme name="บทที่ 2 การแปรสัณฐานของแผ่นธรณี การแผ่ขยาย edit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