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1pPr>
    <a:lvl2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2pPr>
    <a:lvl3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3pPr>
    <a:lvl4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4pPr>
    <a:lvl5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D1DDF4"/>
          </a:solidFill>
        </a:fill>
      </a:tcStyle>
    </a:wholeTbl>
    <a:band2H>
      <a:tcTxStyle b="def" i="def"/>
      <a:tcStyle>
        <a:tcBdr/>
        <a:fill>
          <a:solidFill>
            <a:srgbClr val="EAEFFA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BEACC"/>
          </a:solidFill>
        </a:fill>
      </a:tcStyle>
    </a:wholeTbl>
    <a:band2H>
      <a:tcTxStyle b="def" i="def"/>
      <a:tcStyle>
        <a:tcBdr/>
        <a:fill>
          <a:solidFill>
            <a:srgbClr val="E7F5E7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4D2F1"/>
          </a:solidFill>
        </a:fill>
      </a:tcStyle>
    </a:wholeTbl>
    <a:band2H>
      <a:tcTxStyle b="def" i="def"/>
      <a:tcStyle>
        <a:tcBdr/>
        <a:fill>
          <a:solidFill>
            <a:srgbClr val="F2EAF8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E6FB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C000EB"/>
        </a:fontRef>
        <a:srgbClr val="C000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C000EB"/>
              </a:solidFill>
              <a:prstDash val="solid"/>
              <a:round/>
            </a:ln>
          </a:top>
          <a:bottom>
            <a:ln w="25400" cap="flat">
              <a:solidFill>
                <a:srgbClr val="C000E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000EB"/>
              </a:solidFill>
              <a:prstDash val="solid"/>
              <a:round/>
            </a:ln>
          </a:top>
          <a:bottom>
            <a:ln w="25400" cap="flat">
              <a:solidFill>
                <a:srgbClr val="C000E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8CAF7"/>
          </a:solidFill>
        </a:fill>
      </a:tcStyle>
    </a:wholeTbl>
    <a:band2H>
      <a:tcTxStyle b="def" i="def"/>
      <a:tcStyle>
        <a:tcBdr/>
        <a:fill>
          <a:solidFill>
            <a:srgbClr val="F4E6FB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BEBEB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BEBEB">
              <a:alpha val="20000"/>
            </a:srgbClr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508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254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hape 2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เฉลย </a:t>
            </a:r>
          </a:p>
          <a:p>
            <a:pPr/>
            <a:r>
              <a:t> 1. ระยะห่างระหว่างเส้นชั้นความสูงแต่ละเส้นขึ้นกับความลาดชันของพื้นที่ โดย    </a:t>
            </a:r>
          </a:p>
          <a:p>
            <a:pPr/>
            <a:r>
              <a:t>       - ถ้าเส้นชั้นความสูงอยู่ห่างกันมากแสดงว่ามีความลาดชันน้อย (A) ถ้าเส้นชั้นความสูงอยู่ชิดติดกันมากแสดงว่ามีความลาดชันมาก เช่น หน้าผา (F)</a:t>
            </a:r>
          </a:p>
          <a:p>
            <a:pPr/>
            <a:r>
              <a:t> 2. เส้นชั้นความสูงที่มีรูปร่างคล้าย ตัว V หรือ U และมีส่วนฐานชี้ไปทางด้านที่สูงกว่าแสดงว่าพื้นที่นั้นเป็นหุบเขา หรือทางน้ำ (B, C, D)</a:t>
            </a:r>
          </a:p>
          <a:p>
            <a:pPr/>
            <a:r>
              <a:t> 3. เส้นชั้นความสูงที่บรรจบกันเป็นวง แสดงว่าพื้นที่นั้นเป็นยอดเขา หรือแอ่ง (E)</a:t>
            </a:r>
          </a:p>
          <a:p>
            <a:pPr/>
            <a:r>
              <a:t> 4. เส้นชั้นความสูงที่มีรูปร่างคล้าย ตัว V หรือ U แต่มีส่วนฐานชี้ทางด้านที่ต่ำกว่า แสดงว่าพื้นที่นั้นเป็นสันเขา (G)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hape 2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ภาคตัดขวาง ภูมิประเทศสามารถใช้เป็นข้อมูลในการวางแผนจัดการพื้นที่ได้ เช่น ในการเลือกเส้นทางคมนาคม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"/>
          <p:cNvSpPr/>
          <p:nvPr/>
        </p:nvSpPr>
        <p:spPr>
          <a:xfrm>
            <a:off x="-11570" y="-11605"/>
            <a:ext cx="13078740" cy="1209531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" name="Rectangle"/>
          <p:cNvSpPr/>
          <p:nvPr/>
        </p:nvSpPr>
        <p:spPr>
          <a:xfrm>
            <a:off x="1233702" y="432900"/>
            <a:ext cx="11760635" cy="765026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0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27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34" name="Group"/>
          <p:cNvGrpSpPr/>
          <p:nvPr/>
        </p:nvGrpSpPr>
        <p:grpSpPr>
          <a:xfrm>
            <a:off x="1195601" y="2022"/>
            <a:ext cx="83114" cy="1155507"/>
            <a:chOff x="-1" y="-1"/>
            <a:chExt cx="83112" cy="1155505"/>
          </a:xfrm>
        </p:grpSpPr>
        <p:sp>
          <p:nvSpPr>
            <p:cNvPr id="31" name="Rectangle"/>
            <p:cNvSpPr/>
            <p:nvPr/>
          </p:nvSpPr>
          <p:spPr>
            <a:xfrm>
              <a:off x="-2" y="0"/>
              <a:ext cx="83114" cy="1155505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2" name="Rectangle"/>
            <p:cNvSpPr/>
            <p:nvPr/>
          </p:nvSpPr>
          <p:spPr>
            <a:xfrm>
              <a:off x="21462" y="-2"/>
              <a:ext cx="40187" cy="1155507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3" name="Rectangle"/>
            <p:cNvSpPr/>
            <p:nvPr/>
          </p:nvSpPr>
          <p:spPr>
            <a:xfrm>
              <a:off x="29712" y="-2"/>
              <a:ext cx="23686" cy="1155507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35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07" t="3473" r="5760" b="2659"/>
          <a:stretch>
            <a:fillRect/>
          </a:stretch>
        </p:blipFill>
        <p:spPr>
          <a:xfrm>
            <a:off x="152528" y="61542"/>
            <a:ext cx="945412" cy="106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590" fill="norm" stroke="1" extrusionOk="0">
                <a:moveTo>
                  <a:pt x="10573" y="0"/>
                </a:moveTo>
                <a:cubicBezTo>
                  <a:pt x="9252" y="-1"/>
                  <a:pt x="7808" y="1314"/>
                  <a:pt x="6907" y="3328"/>
                </a:cubicBezTo>
                <a:lnTo>
                  <a:pt x="6497" y="4231"/>
                </a:lnTo>
                <a:lnTo>
                  <a:pt x="4664" y="4175"/>
                </a:lnTo>
                <a:cubicBezTo>
                  <a:pt x="1576" y="4080"/>
                  <a:pt x="201" y="4658"/>
                  <a:pt x="19" y="6125"/>
                </a:cubicBezTo>
                <a:cubicBezTo>
                  <a:pt x="-101" y="7094"/>
                  <a:pt x="344" y="8224"/>
                  <a:pt x="1407" y="9671"/>
                </a:cubicBezTo>
                <a:lnTo>
                  <a:pt x="2270" y="10855"/>
                </a:lnTo>
                <a:lnTo>
                  <a:pt x="1647" y="11597"/>
                </a:lnTo>
                <a:cubicBezTo>
                  <a:pt x="583" y="12866"/>
                  <a:pt x="83" y="14001"/>
                  <a:pt x="72" y="15143"/>
                </a:cubicBezTo>
                <a:cubicBezTo>
                  <a:pt x="63" y="16084"/>
                  <a:pt x="100" y="16183"/>
                  <a:pt x="624" y="16610"/>
                </a:cubicBezTo>
                <a:cubicBezTo>
                  <a:pt x="934" y="16863"/>
                  <a:pt x="1518" y="17163"/>
                  <a:pt x="1932" y="17270"/>
                </a:cubicBezTo>
                <a:cubicBezTo>
                  <a:pt x="2581" y="17437"/>
                  <a:pt x="5201" y="17503"/>
                  <a:pt x="6168" y="17375"/>
                </a:cubicBezTo>
                <a:cubicBezTo>
                  <a:pt x="6407" y="17343"/>
                  <a:pt x="6582" y="17557"/>
                  <a:pt x="6889" y="18237"/>
                </a:cubicBezTo>
                <a:cubicBezTo>
                  <a:pt x="7655" y="19936"/>
                  <a:pt x="8761" y="21130"/>
                  <a:pt x="9897" y="21485"/>
                </a:cubicBezTo>
                <a:cubicBezTo>
                  <a:pt x="10135" y="21560"/>
                  <a:pt x="10366" y="21586"/>
                  <a:pt x="10600" y="21590"/>
                </a:cubicBezTo>
                <a:cubicBezTo>
                  <a:pt x="11298" y="21599"/>
                  <a:pt x="11977" y="21288"/>
                  <a:pt x="12629" y="20655"/>
                </a:cubicBezTo>
                <a:cubicBezTo>
                  <a:pt x="13160" y="20138"/>
                  <a:pt x="13994" y="18876"/>
                  <a:pt x="14346" y="18052"/>
                </a:cubicBezTo>
                <a:cubicBezTo>
                  <a:pt x="14477" y="17745"/>
                  <a:pt x="14636" y="17442"/>
                  <a:pt x="14693" y="17383"/>
                </a:cubicBezTo>
                <a:cubicBezTo>
                  <a:pt x="14750" y="17325"/>
                  <a:pt x="15353" y="17331"/>
                  <a:pt x="16028" y="17399"/>
                </a:cubicBezTo>
                <a:cubicBezTo>
                  <a:pt x="18432" y="17641"/>
                  <a:pt x="20583" y="17101"/>
                  <a:pt x="21020" y="16142"/>
                </a:cubicBezTo>
                <a:cubicBezTo>
                  <a:pt x="21499" y="15089"/>
                  <a:pt x="20883" y="13190"/>
                  <a:pt x="19552" y="11613"/>
                </a:cubicBezTo>
                <a:lnTo>
                  <a:pt x="18911" y="10855"/>
                </a:lnTo>
                <a:lnTo>
                  <a:pt x="19730" y="9816"/>
                </a:lnTo>
                <a:cubicBezTo>
                  <a:pt x="20735" y="8534"/>
                  <a:pt x="21198" y="7435"/>
                  <a:pt x="21198" y="6375"/>
                </a:cubicBezTo>
                <a:cubicBezTo>
                  <a:pt x="21198" y="5669"/>
                  <a:pt x="21128" y="5492"/>
                  <a:pt x="20629" y="5037"/>
                </a:cubicBezTo>
                <a:cubicBezTo>
                  <a:pt x="19895" y="4368"/>
                  <a:pt x="18578" y="4098"/>
                  <a:pt x="16402" y="4175"/>
                </a:cubicBezTo>
                <a:lnTo>
                  <a:pt x="14809" y="4231"/>
                </a:lnTo>
                <a:lnTo>
                  <a:pt x="14106" y="2974"/>
                </a:lnTo>
                <a:cubicBezTo>
                  <a:pt x="12884" y="817"/>
                  <a:pt x="11908" y="1"/>
                  <a:pt x="10573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" name="บทที่ 6 แผนที่ภูมิประเทศและแผนที่ธรณีวิทยา"/>
          <p:cNvSpPr txBox="1"/>
          <p:nvPr/>
        </p:nvSpPr>
        <p:spPr>
          <a:xfrm>
            <a:off x="1367036" y="36645"/>
            <a:ext cx="8167063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ct val="60000"/>
              </a:lnSpc>
              <a:defRPr sz="25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บทที่ 6 แผนที่ภูมิประเทศและแผนที่ธรณีวิทยา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6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50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47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8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9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51" name="Image"/>
          <p:cNvSpPr/>
          <p:nvPr>
            <p:ph type="pic" idx="13"/>
          </p:nvPr>
        </p:nvSpPr>
        <p:spPr>
          <a:xfrm>
            <a:off x="503633" y="3121993"/>
            <a:ext cx="11997685" cy="6299667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503633" y="1782909"/>
            <a:ext cx="11997534" cy="193256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 image &amp;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2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66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63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4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5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67" name="Image"/>
          <p:cNvSpPr/>
          <p:nvPr>
            <p:ph type="pic" idx="13"/>
          </p:nvPr>
        </p:nvSpPr>
        <p:spPr>
          <a:xfrm>
            <a:off x="25398" y="2124562"/>
            <a:ext cx="13004803" cy="76379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Body Level One…"/>
          <p:cNvSpPr txBox="1"/>
          <p:nvPr>
            <p:ph type="body" sz="quarter" idx="1"/>
          </p:nvPr>
        </p:nvSpPr>
        <p:spPr>
          <a:xfrm>
            <a:off x="874337" y="1119979"/>
            <a:ext cx="11760635" cy="846457"/>
          </a:xfrm>
          <a:prstGeom prst="rect">
            <a:avLst/>
          </a:prstGeom>
          <a:effectLst>
            <a:outerShdw sx="100000" sy="100000" kx="0" ky="0" algn="b" rotWithShape="0" blurRad="0" dist="38100" dir="5400000">
              <a:srgbClr val="000000">
                <a:alpha val="50000"/>
              </a:srgbClr>
            </a:outerShdw>
          </a:effectLst>
        </p:spPr>
        <p:txBody>
          <a:bodyPr anchor="b"/>
          <a:lstStyle>
            <a:lvl1pPr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1pPr>
            <a:lvl2pPr marL="9442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2pPr>
            <a:lvl3pPr marL="13506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3pPr>
            <a:lvl4pPr marL="17570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4pPr>
            <a:lvl5pPr marL="21634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0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71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75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72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3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4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4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85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89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86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87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88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90" name="Image"/>
          <p:cNvSpPr/>
          <p:nvPr>
            <p:ph type="pic" sz="quarter" idx="13"/>
          </p:nvPr>
        </p:nvSpPr>
        <p:spPr>
          <a:xfrm>
            <a:off x="6667500" y="6491518"/>
            <a:ext cx="5588000" cy="296861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1" name="Image"/>
          <p:cNvSpPr/>
          <p:nvPr>
            <p:ph type="pic" sz="quarter" idx="14"/>
          </p:nvPr>
        </p:nvSpPr>
        <p:spPr>
          <a:xfrm>
            <a:off x="6667500" y="2107774"/>
            <a:ext cx="5588000" cy="4202441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2" name="Image"/>
          <p:cNvSpPr/>
          <p:nvPr>
            <p:ph type="pic" sz="half" idx="15"/>
          </p:nvPr>
        </p:nvSpPr>
        <p:spPr>
          <a:xfrm>
            <a:off x="749300" y="2108387"/>
            <a:ext cx="5588000" cy="747464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834401" y="1079572"/>
            <a:ext cx="11335998" cy="920753"/>
          </a:xfrm>
          <a:prstGeom prst="rect">
            <a:avLst/>
          </a:prstGeom>
        </p:spPr>
        <p:txBody>
          <a:bodyPr anchor="b"/>
          <a:lstStyle>
            <a:lvl1pPr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1pPr>
            <a:lvl2pPr marL="1004047" indent="-597646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2pPr>
            <a:lvl3pPr marL="14104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3pPr>
            <a:lvl4pPr marL="18168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4pPr>
            <a:lvl5pPr marL="22232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96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00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97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98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99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9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10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14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11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12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13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060"/>
          </a:xfrm>
          <a:prstGeom prst="rect">
            <a:avLst/>
          </a:prstGeom>
        </p:spPr>
        <p:txBody>
          <a:bodyPr anchor="t"/>
          <a:lstStyle>
            <a:lvl1pPr defTabSz="584200">
              <a:lnSpc>
                <a:spcPct val="110000"/>
              </a:lnSpc>
              <a:defRPr i="1" sz="2400"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93270" indent="-286870" defTabSz="584200">
              <a:lnSpc>
                <a:spcPct val="110000"/>
              </a:lnSpc>
              <a:defRPr i="1" sz="2400"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99670" indent="-286870" defTabSz="584200">
              <a:lnSpc>
                <a:spcPct val="110000"/>
              </a:lnSpc>
              <a:defRPr i="1" sz="2400"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506070" indent="-286870" defTabSz="584200">
              <a:lnSpc>
                <a:spcPct val="110000"/>
              </a:lnSpc>
              <a:defRPr i="1" sz="2400"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912470" indent="-286870" defTabSz="584200">
              <a:lnSpc>
                <a:spcPct val="110000"/>
              </a:lnSpc>
              <a:defRPr i="1" sz="2400"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“Type a quote here.”"/>
          <p:cNvSpPr txBox="1"/>
          <p:nvPr>
            <p:ph type="body" sz="quarter" idx="13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/>
          <a:lstStyle/>
          <a:p>
            <a:pPr defTabSz="584200">
              <a:lnSpc>
                <a:spcPct val="110000"/>
              </a:lnSpc>
              <a:defRPr sz="3600"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17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18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19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3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20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21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22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1 image &amp;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32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33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37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34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35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36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38" name="Image"/>
          <p:cNvSpPr/>
          <p:nvPr>
            <p:ph type="pic" idx="13"/>
          </p:nvPr>
        </p:nvSpPr>
        <p:spPr>
          <a:xfrm>
            <a:off x="25398" y="2124562"/>
            <a:ext cx="13004803" cy="76379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874337" y="1119979"/>
            <a:ext cx="11760635" cy="846457"/>
          </a:xfrm>
          <a:prstGeom prst="rect">
            <a:avLst/>
          </a:prstGeom>
          <a:effectLst>
            <a:outerShdw sx="100000" sy="100000" kx="0" ky="0" algn="b" rotWithShape="0" blurRad="0" dist="38100" dir="5400000">
              <a:srgbClr val="000000">
                <a:alpha val="50000"/>
              </a:srgbClr>
            </a:outerShdw>
          </a:effectLst>
        </p:spPr>
        <p:txBody>
          <a:bodyPr anchor="b"/>
          <a:lstStyle>
            <a:lvl1pPr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1pPr>
            <a:lvl2pPr marL="9442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2pPr>
            <a:lvl3pPr marL="13506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3pPr>
            <a:lvl4pPr marL="17570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4pPr>
            <a:lvl5pPr marL="21634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41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42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46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43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44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45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5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56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0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57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58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59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61" name="Image"/>
          <p:cNvSpPr/>
          <p:nvPr>
            <p:ph type="pic" sz="quarter" idx="13"/>
          </p:nvPr>
        </p:nvSpPr>
        <p:spPr>
          <a:xfrm>
            <a:off x="6667500" y="6491518"/>
            <a:ext cx="5588000" cy="296861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2" name="Image"/>
          <p:cNvSpPr/>
          <p:nvPr>
            <p:ph type="pic" sz="quarter" idx="14"/>
          </p:nvPr>
        </p:nvSpPr>
        <p:spPr>
          <a:xfrm>
            <a:off x="6667500" y="2107774"/>
            <a:ext cx="5588000" cy="4202441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3" name="Image"/>
          <p:cNvSpPr/>
          <p:nvPr>
            <p:ph type="pic" sz="half" idx="15"/>
          </p:nvPr>
        </p:nvSpPr>
        <p:spPr>
          <a:xfrm>
            <a:off x="749300" y="2108387"/>
            <a:ext cx="5588000" cy="747464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4" name="Body Level One…"/>
          <p:cNvSpPr txBox="1"/>
          <p:nvPr>
            <p:ph type="body" sz="quarter" idx="1"/>
          </p:nvPr>
        </p:nvSpPr>
        <p:spPr>
          <a:xfrm>
            <a:off x="834401" y="1079572"/>
            <a:ext cx="11335998" cy="920753"/>
          </a:xfrm>
          <a:prstGeom prst="rect">
            <a:avLst/>
          </a:prstGeom>
        </p:spPr>
        <p:txBody>
          <a:bodyPr anchor="b"/>
          <a:lstStyle>
            <a:lvl1pPr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1pPr>
            <a:lvl2pPr marL="1004047" indent="-597646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2pPr>
            <a:lvl3pPr marL="14104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3pPr>
            <a:lvl4pPr marL="18168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4pPr>
            <a:lvl5pPr marL="22232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67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71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68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9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0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0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81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5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82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3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4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86" name="Image"/>
          <p:cNvSpPr/>
          <p:nvPr>
            <p:ph type="pic" sz="half" idx="13"/>
          </p:nvPr>
        </p:nvSpPr>
        <p:spPr>
          <a:xfrm>
            <a:off x="6223518" y="1494997"/>
            <a:ext cx="6019282" cy="7938449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7" name="Title Text"/>
          <p:cNvSpPr txBox="1"/>
          <p:nvPr>
            <p:ph type="title"/>
          </p:nvPr>
        </p:nvSpPr>
        <p:spPr>
          <a:xfrm>
            <a:off x="762000" y="1393937"/>
            <a:ext cx="5384800" cy="13684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4500">
                <a:solidFill>
                  <a:srgbClr val="FFE55E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8" name="Body Level One…"/>
          <p:cNvSpPr txBox="1"/>
          <p:nvPr>
            <p:ph type="body" sz="quarter" idx="1"/>
          </p:nvPr>
        </p:nvSpPr>
        <p:spPr>
          <a:xfrm>
            <a:off x="762000" y="3184194"/>
            <a:ext cx="5384800" cy="3810002"/>
          </a:xfrm>
          <a:prstGeom prst="rect">
            <a:avLst/>
          </a:prstGeom>
        </p:spPr>
        <p:txBody>
          <a:bodyPr anchor="t"/>
          <a:lstStyle>
            <a:lvl1pPr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1pPr>
            <a:lvl2pPr marL="0" indent="0" defTabSz="584200">
              <a:spcBef>
                <a:spcPts val="100"/>
              </a:spcBef>
              <a:buSzTx/>
              <a:buNone/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2pPr>
            <a:lvl3pPr marL="0" indent="0" defTabSz="584200">
              <a:spcBef>
                <a:spcPts val="100"/>
              </a:spcBef>
              <a:buSzTx/>
              <a:buNone/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3pPr>
            <a:lvl4pPr marL="0" indent="0" defTabSz="584200">
              <a:spcBef>
                <a:spcPts val="100"/>
              </a:spcBef>
              <a:buSzTx/>
              <a:buNone/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4pPr>
            <a:lvl5pPr marL="0" indent="0" defTabSz="584200">
              <a:spcBef>
                <a:spcPts val="100"/>
              </a:spcBef>
              <a:buSzTx/>
              <a:buNone/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93B1CB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9FC0DB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91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5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92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3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4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184A8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6970" y="6469"/>
            <a:ext cx="13078740" cy="1227469"/>
          </a:xfrm>
          <a:prstGeom prst="rect">
            <a:avLst/>
          </a:prstGeom>
          <a:solidFill>
            <a:srgbClr val="C5E6FF">
              <a:alpha val="79917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" name="Rectangle"/>
          <p:cNvSpPr/>
          <p:nvPr/>
        </p:nvSpPr>
        <p:spPr>
          <a:xfrm>
            <a:off x="-11570" y="-11605"/>
            <a:ext cx="13078740" cy="1227469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295" t="3473" r="5738" b="2663"/>
          <a:stretch>
            <a:fillRect/>
          </a:stretch>
        </p:blipFill>
        <p:spPr>
          <a:xfrm>
            <a:off x="347732" y="50193"/>
            <a:ext cx="1022073" cy="1148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1" h="21590" fill="norm" stroke="1" extrusionOk="0">
                <a:moveTo>
                  <a:pt x="10565" y="0"/>
                </a:moveTo>
                <a:cubicBezTo>
                  <a:pt x="9244" y="-1"/>
                  <a:pt x="7802" y="1311"/>
                  <a:pt x="6901" y="3326"/>
                </a:cubicBezTo>
                <a:lnTo>
                  <a:pt x="6498" y="4229"/>
                </a:lnTo>
                <a:lnTo>
                  <a:pt x="4662" y="4176"/>
                </a:lnTo>
                <a:cubicBezTo>
                  <a:pt x="1575" y="4081"/>
                  <a:pt x="201" y="4657"/>
                  <a:pt x="19" y="6123"/>
                </a:cubicBezTo>
                <a:cubicBezTo>
                  <a:pt x="-101" y="7092"/>
                  <a:pt x="347" y="8226"/>
                  <a:pt x="1410" y="9673"/>
                </a:cubicBezTo>
                <a:lnTo>
                  <a:pt x="2275" y="10851"/>
                </a:lnTo>
                <a:lnTo>
                  <a:pt x="1649" y="11597"/>
                </a:lnTo>
                <a:cubicBezTo>
                  <a:pt x="585" y="12866"/>
                  <a:pt x="79" y="14003"/>
                  <a:pt x="68" y="15147"/>
                </a:cubicBezTo>
                <a:cubicBezTo>
                  <a:pt x="59" y="16088"/>
                  <a:pt x="96" y="16189"/>
                  <a:pt x="620" y="16616"/>
                </a:cubicBezTo>
                <a:cubicBezTo>
                  <a:pt x="930" y="16868"/>
                  <a:pt x="1523" y="17166"/>
                  <a:pt x="1937" y="17272"/>
                </a:cubicBezTo>
                <a:cubicBezTo>
                  <a:pt x="2586" y="17440"/>
                  <a:pt x="5202" y="17504"/>
                  <a:pt x="6169" y="17376"/>
                </a:cubicBezTo>
                <a:cubicBezTo>
                  <a:pt x="6408" y="17345"/>
                  <a:pt x="6594" y="17553"/>
                  <a:pt x="6901" y="18234"/>
                </a:cubicBezTo>
                <a:cubicBezTo>
                  <a:pt x="7667" y="19931"/>
                  <a:pt x="8763" y="21123"/>
                  <a:pt x="9898" y="21478"/>
                </a:cubicBezTo>
                <a:cubicBezTo>
                  <a:pt x="10136" y="21553"/>
                  <a:pt x="10373" y="21586"/>
                  <a:pt x="10606" y="21590"/>
                </a:cubicBezTo>
                <a:cubicBezTo>
                  <a:pt x="11305" y="21599"/>
                  <a:pt x="11979" y="21292"/>
                  <a:pt x="12631" y="20658"/>
                </a:cubicBezTo>
                <a:cubicBezTo>
                  <a:pt x="13163" y="20141"/>
                  <a:pt x="13992" y="18873"/>
                  <a:pt x="14344" y="18048"/>
                </a:cubicBezTo>
                <a:cubicBezTo>
                  <a:pt x="14475" y="17741"/>
                  <a:pt x="14632" y="17442"/>
                  <a:pt x="14689" y="17384"/>
                </a:cubicBezTo>
                <a:cubicBezTo>
                  <a:pt x="14746" y="17325"/>
                  <a:pt x="15348" y="17331"/>
                  <a:pt x="16023" y="17399"/>
                </a:cubicBezTo>
                <a:cubicBezTo>
                  <a:pt x="18427" y="17641"/>
                  <a:pt x="20584" y="17099"/>
                  <a:pt x="21020" y="16138"/>
                </a:cubicBezTo>
                <a:cubicBezTo>
                  <a:pt x="21499" y="15086"/>
                  <a:pt x="20884" y="13189"/>
                  <a:pt x="19555" y="11612"/>
                </a:cubicBezTo>
                <a:lnTo>
                  <a:pt x="18913" y="10851"/>
                </a:lnTo>
                <a:lnTo>
                  <a:pt x="19719" y="9814"/>
                </a:lnTo>
                <a:cubicBezTo>
                  <a:pt x="20724" y="8533"/>
                  <a:pt x="21201" y="7429"/>
                  <a:pt x="21201" y="6369"/>
                </a:cubicBezTo>
                <a:cubicBezTo>
                  <a:pt x="21201" y="5664"/>
                  <a:pt x="21125" y="5490"/>
                  <a:pt x="20625" y="5034"/>
                </a:cubicBezTo>
                <a:cubicBezTo>
                  <a:pt x="19891" y="4366"/>
                  <a:pt x="18578" y="4098"/>
                  <a:pt x="16402" y="4176"/>
                </a:cubicBezTo>
                <a:lnTo>
                  <a:pt x="14813" y="4229"/>
                </a:lnTo>
                <a:lnTo>
                  <a:pt x="14105" y="2983"/>
                </a:lnTo>
                <a:cubicBezTo>
                  <a:pt x="12883" y="827"/>
                  <a:pt x="11900" y="1"/>
                  <a:pt x="10565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8" name="Group"/>
          <p:cNvGrpSpPr/>
          <p:nvPr/>
        </p:nvGrpSpPr>
        <p:grpSpPr>
          <a:xfrm>
            <a:off x="1615293" y="12700"/>
            <a:ext cx="96778" cy="1241231"/>
            <a:chOff x="0" y="0"/>
            <a:chExt cx="96776" cy="1241230"/>
          </a:xfrm>
        </p:grpSpPr>
        <p:sp>
          <p:nvSpPr>
            <p:cNvPr id="5" name="Rectangle"/>
            <p:cNvSpPr/>
            <p:nvPr/>
          </p:nvSpPr>
          <p:spPr>
            <a:xfrm>
              <a:off x="0" y="9349"/>
              <a:ext cx="96777" cy="123188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" name="Rectangle"/>
            <p:cNvSpPr/>
            <p:nvPr/>
          </p:nvSpPr>
          <p:spPr>
            <a:xfrm>
              <a:off x="24991" y="9349"/>
              <a:ext cx="46795" cy="123188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" name="Rectangle"/>
            <p:cNvSpPr/>
            <p:nvPr/>
          </p:nvSpPr>
          <p:spPr>
            <a:xfrm>
              <a:off x="34597" y="0"/>
              <a:ext cx="27581" cy="1231881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9" name="Title Text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" name="Body Level One…"/>
          <p:cNvSpPr txBox="1"/>
          <p:nvPr>
            <p:ph type="body" idx="1"/>
          </p:nvPr>
        </p:nvSpPr>
        <p:spPr>
          <a:xfrm>
            <a:off x="503633" y="3121993"/>
            <a:ext cx="11997534" cy="1932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b="0" sz="1800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9pPr>
    </p:titleStyle>
    <p:bodyStyle>
      <a:lvl1pPr marL="0" marR="0" indent="0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1pPr>
      <a:lvl2pPr marL="17212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2pPr>
      <a:lvl3pPr marL="21276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3pPr>
      <a:lvl4pPr marL="25340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4pPr>
      <a:lvl5pPr marL="29404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5pPr>
      <a:lvl6pPr marL="33468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6pPr>
      <a:lvl7pPr marL="37532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7pPr>
      <a:lvl8pPr marL="41596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8pPr>
      <a:lvl9pPr marL="45660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บทที่ 6 แผนที่ภูมิประเทศและแผนที่ธรณีวิทยา…"/>
          <p:cNvSpPr txBox="1"/>
          <p:nvPr/>
        </p:nvSpPr>
        <p:spPr>
          <a:xfrm>
            <a:off x="1957559" y="100145"/>
            <a:ext cx="7254647" cy="1169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60000"/>
              </a:lnSpc>
              <a:defRPr sz="4000">
                <a:solidFill>
                  <a:srgbClr val="FFFFFF"/>
                </a:solidFill>
                <a:effectLst/>
              </a:defRPr>
            </a:pPr>
            <a:r>
              <a:t>บทที่ 6 แผนที่ภูมิประเทศและแผนที่ธรณีวิทยา</a:t>
            </a:r>
          </a:p>
          <a:p>
            <a:pPr defTabSz="457200">
              <a:lnSpc>
                <a:spcPct val="60000"/>
              </a:lnSpc>
              <a:defRPr sz="4000">
                <a:solidFill>
                  <a:srgbClr val="FFFFFF"/>
                </a:solidFill>
                <a:effectLst/>
              </a:defRPr>
            </a:pPr>
            <a:r>
              <a:t>(Topographic map and Geologic map)</a:t>
            </a:r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0975" y="2198586"/>
            <a:ext cx="5905501" cy="75057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แผนที่ภูมิประเทศ"/>
          <p:cNvSpPr txBox="1"/>
          <p:nvPr/>
        </p:nvSpPr>
        <p:spPr>
          <a:xfrm>
            <a:off x="2498351" y="1495313"/>
            <a:ext cx="7670749" cy="75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แผนที่ภูมิประเทศ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แผนที่ภูมิประเทศ"/>
          <p:cNvSpPr txBox="1"/>
          <p:nvPr/>
        </p:nvSpPr>
        <p:spPr>
          <a:xfrm>
            <a:off x="1367036" y="435683"/>
            <a:ext cx="2494281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แผนที่ภูมิประเทศ</a:t>
            </a:r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" y="2984630"/>
            <a:ext cx="12966700" cy="48514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เส้นชั้นความสูงและภาคตัดขวางภูมิประเทศ"/>
          <p:cNvSpPr txBox="1"/>
          <p:nvPr/>
        </p:nvSpPr>
        <p:spPr>
          <a:xfrm>
            <a:off x="3173085" y="2162874"/>
            <a:ext cx="6058409" cy="75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เส้นชั้นความสูงและภาคตัดขวางภูมิประเทศ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แผนที่ภูมิประเทศ"/>
          <p:cNvSpPr txBox="1"/>
          <p:nvPr/>
        </p:nvSpPr>
        <p:spPr>
          <a:xfrm>
            <a:off x="1367036" y="435683"/>
            <a:ext cx="2494281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แผนที่ภูมิประเทศ</a:t>
            </a:r>
          </a:p>
        </p:txBody>
      </p:sp>
      <p:sp>
        <p:nvSpPr>
          <p:cNvPr id="214" name="เส้นชั้นความสูงเป็นเส้นที่แสดงระดับความสูงและลักษณะภูมิประเทศที่แตกต่างกัน ซึ่งสังเกตลักษณะของเส้นชั้นความสูงได้ ดังนี้…"/>
          <p:cNvSpPr txBox="1"/>
          <p:nvPr/>
        </p:nvSpPr>
        <p:spPr>
          <a:xfrm>
            <a:off x="442920" y="2680337"/>
            <a:ext cx="12169760" cy="5459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 defTabSz="457200">
              <a:defRPr b="0" sz="3600">
                <a:solidFill>
                  <a:srgbClr val="FFFFFF"/>
                </a:solidFill>
                <a:effectLst/>
              </a:defRPr>
            </a:pPr>
            <a:r>
              <a:t>เส้นชั้นความสูงเป็นเส้นที่แสดงระดับความสูงและลักษณะภูมิประเทศที่แตกต่างกัน ซึ่งสังเกตลักษณะของเส้นชั้นความสูงได้ ดังนี้</a:t>
            </a:r>
          </a:p>
          <a:p>
            <a:pPr lvl="2" marL="1122947" indent="-360947" defTabSz="457200">
              <a:buSzPct val="100000"/>
              <a:buChar char="•"/>
              <a:defRPr b="0" sz="3600">
                <a:solidFill>
                  <a:srgbClr val="FFFFFF"/>
                </a:solidFill>
                <a:effectLst/>
              </a:defRPr>
            </a:pPr>
            <a:r>
              <a:rPr b="1"/>
              <a:t>หุบเขา หรือทางน้ำ </a:t>
            </a:r>
            <a:r>
              <a:t>: รูปร่างคล้าย ตัว V หรือ U และมีส่วนฐานชี้ไปทางด้านที่สูงกว่า</a:t>
            </a:r>
          </a:p>
          <a:p>
            <a:pPr lvl="2" marL="1122947" indent="-360947" defTabSz="457200">
              <a:buSzPct val="100000"/>
              <a:buChar char="•"/>
              <a:defRPr b="0" sz="3600">
                <a:solidFill>
                  <a:srgbClr val="FFFFFF"/>
                </a:solidFill>
                <a:effectLst/>
              </a:defRPr>
            </a:pPr>
            <a:r>
              <a:rPr b="1"/>
              <a:t>สันเขา</a:t>
            </a:r>
            <a:r>
              <a:t> : รูปร่างคล้าย ตัว V หรือ U แต่มีส่วนฐานชี้ทางด้านที่ต่ำกว่า </a:t>
            </a:r>
          </a:p>
          <a:p>
            <a:pPr lvl="2" marL="1122947" indent="-360947" defTabSz="457200">
              <a:buSzPct val="100000"/>
              <a:buChar char="•"/>
              <a:defRPr b="0" sz="3600">
                <a:solidFill>
                  <a:srgbClr val="FFFFFF"/>
                </a:solidFill>
                <a:effectLst/>
              </a:defRPr>
            </a:pPr>
            <a:r>
              <a:rPr b="1"/>
              <a:t>ยอดเขา หรือแอ่ง</a:t>
            </a:r>
            <a:r>
              <a:t> : เส้นบรรจบกันเป็นวงและอยู่ด้านในสุด  โดยแอ่งจะแสดงขีดสั้นตั้งฉากกับแนวเส้น และปลายของเส้นชี้ไปด้านล่างของแอ่ง</a:t>
            </a:r>
          </a:p>
          <a:p>
            <a:pPr lvl="2" marL="1122947" indent="-360947" defTabSz="457200">
              <a:buSzPct val="100000"/>
              <a:buChar char="•"/>
              <a:defRPr b="0" sz="3600">
                <a:solidFill>
                  <a:srgbClr val="FFFFFF"/>
                </a:solidFill>
                <a:effectLst/>
              </a:defRPr>
            </a:pPr>
            <a:r>
              <a:rPr b="1"/>
              <a:t>ลาดชันมาก</a:t>
            </a:r>
            <a:r>
              <a:t> : เส้นอยู่ชิดติดกัน</a:t>
            </a:r>
          </a:p>
          <a:p>
            <a:pPr lvl="2" marL="1122947" indent="-360947" defTabSz="457200">
              <a:buSzPct val="100000"/>
              <a:buChar char="•"/>
              <a:defRPr b="0" sz="3600">
                <a:solidFill>
                  <a:srgbClr val="FFFFFF"/>
                </a:solidFill>
                <a:effectLst/>
              </a:defRPr>
            </a:pPr>
            <a:r>
              <a:rPr b="1"/>
              <a:t>ลาดชันน้อย </a:t>
            </a:r>
            <a:r>
              <a:t>: เส้นอยู่ห่างกัน</a:t>
            </a:r>
          </a:p>
        </p:txBody>
      </p:sp>
      <p:sp>
        <p:nvSpPr>
          <p:cNvPr id="215" name="เส้นชั้นความสูง"/>
          <p:cNvSpPr txBox="1"/>
          <p:nvPr/>
        </p:nvSpPr>
        <p:spPr>
          <a:xfrm>
            <a:off x="4943523" y="1746054"/>
            <a:ext cx="2217421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เส้นชั้นความสูง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แผนที่ภูมิประเทศ"/>
          <p:cNvSpPr txBox="1"/>
          <p:nvPr/>
        </p:nvSpPr>
        <p:spPr>
          <a:xfrm>
            <a:off x="1367036" y="435683"/>
            <a:ext cx="2494281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แผนที่ภูมิประเทศ</a:t>
            </a:r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1697" y="1356457"/>
            <a:ext cx="7106791" cy="31988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Group"/>
          <p:cNvGrpSpPr/>
          <p:nvPr/>
        </p:nvGrpSpPr>
        <p:grpSpPr>
          <a:xfrm>
            <a:off x="2551838" y="4703914"/>
            <a:ext cx="8752375" cy="4993573"/>
            <a:chOff x="0" y="0"/>
            <a:chExt cx="8752374" cy="4993571"/>
          </a:xfrm>
        </p:grpSpPr>
        <p:pic>
          <p:nvPicPr>
            <p:cNvPr id="21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1643" y="9917"/>
              <a:ext cx="7106791" cy="4758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ลาดชันมาก"/>
            <p:cNvSpPr txBox="1"/>
            <p:nvPr/>
          </p:nvSpPr>
          <p:spPr>
            <a:xfrm>
              <a:off x="3036431" y="12699"/>
              <a:ext cx="1228040" cy="573534"/>
            </a:xfrm>
            <a:prstGeom prst="rect">
              <a:avLst/>
            </a:prstGeom>
            <a:solidFill>
              <a:srgbClr val="53535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sz="28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ลาดชันมาก</a:t>
              </a:r>
            </a:p>
          </p:txBody>
        </p:sp>
        <p:sp>
          <p:nvSpPr>
            <p:cNvPr id="221" name="ลาดชันน้อย"/>
            <p:cNvSpPr txBox="1"/>
            <p:nvPr/>
          </p:nvSpPr>
          <p:spPr>
            <a:xfrm>
              <a:off x="0" y="1340143"/>
              <a:ext cx="1252576" cy="573533"/>
            </a:xfrm>
            <a:prstGeom prst="rect">
              <a:avLst/>
            </a:prstGeom>
            <a:solidFill>
              <a:srgbClr val="53535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sz="28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ลาดชันน้อย</a:t>
              </a:r>
            </a:p>
          </p:txBody>
        </p:sp>
        <p:sp>
          <p:nvSpPr>
            <p:cNvPr id="222" name="ทางน้ำ"/>
            <p:cNvSpPr txBox="1"/>
            <p:nvPr/>
          </p:nvSpPr>
          <p:spPr>
            <a:xfrm>
              <a:off x="7801330" y="2194881"/>
              <a:ext cx="776072" cy="573533"/>
            </a:xfrm>
            <a:prstGeom prst="rect">
              <a:avLst/>
            </a:prstGeom>
            <a:solidFill>
              <a:srgbClr val="53535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sz="28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ทางน้ำ</a:t>
              </a:r>
            </a:p>
          </p:txBody>
        </p:sp>
        <p:sp>
          <p:nvSpPr>
            <p:cNvPr id="223" name="ยอดเขา"/>
            <p:cNvSpPr txBox="1"/>
            <p:nvPr/>
          </p:nvSpPr>
          <p:spPr>
            <a:xfrm>
              <a:off x="7875667" y="37565"/>
              <a:ext cx="876708" cy="573533"/>
            </a:xfrm>
            <a:prstGeom prst="rect">
              <a:avLst/>
            </a:prstGeom>
            <a:solidFill>
              <a:srgbClr val="53535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sz="28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ยอดเขา</a:t>
              </a:r>
            </a:p>
          </p:txBody>
        </p:sp>
        <p:sp>
          <p:nvSpPr>
            <p:cNvPr id="224" name="แอ่ง"/>
            <p:cNvSpPr txBox="1"/>
            <p:nvPr/>
          </p:nvSpPr>
          <p:spPr>
            <a:xfrm>
              <a:off x="5488394" y="3442725"/>
              <a:ext cx="507950" cy="573533"/>
            </a:xfrm>
            <a:prstGeom prst="rect">
              <a:avLst/>
            </a:prstGeom>
            <a:solidFill>
              <a:srgbClr val="53535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sz="28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แอ่ง</a:t>
              </a:r>
            </a:p>
          </p:txBody>
        </p:sp>
        <p:sp>
          <p:nvSpPr>
            <p:cNvPr id="225" name="Line"/>
            <p:cNvSpPr/>
            <p:nvPr/>
          </p:nvSpPr>
          <p:spPr>
            <a:xfrm>
              <a:off x="6579899" y="798962"/>
              <a:ext cx="434931" cy="231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3" y="0"/>
                  </a:moveTo>
                  <a:lnTo>
                    <a:pt x="19168" y="4628"/>
                  </a:lnTo>
                  <a:lnTo>
                    <a:pt x="21600" y="9447"/>
                  </a:lnTo>
                  <a:lnTo>
                    <a:pt x="13459" y="13277"/>
                  </a:lnTo>
                  <a:lnTo>
                    <a:pt x="7609" y="15354"/>
                  </a:lnTo>
                  <a:lnTo>
                    <a:pt x="5510" y="17553"/>
                  </a:lnTo>
                  <a:lnTo>
                    <a:pt x="2805" y="19245"/>
                  </a:lnTo>
                  <a:lnTo>
                    <a:pt x="0" y="21600"/>
                  </a:lnTo>
                </a:path>
              </a:pathLst>
            </a:custGeom>
            <a:noFill/>
            <a:ln w="63500" cap="flat">
              <a:solidFill>
                <a:srgbClr val="941100"/>
              </a:solidFill>
              <a:custDash>
                <a:ds d="200000" sp="200000"/>
              </a:custDash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EBEBEB"/>
                  </a:solidFill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 flipV="1">
              <a:off x="6786960" y="2478293"/>
              <a:ext cx="1014438" cy="6709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EBEBEB"/>
                  </a:solidFill>
                </a:defRPr>
              </a:pPr>
            </a:p>
          </p:txBody>
        </p:sp>
        <p:sp>
          <p:nvSpPr>
            <p:cNvPr id="227" name="Oval"/>
            <p:cNvSpPr/>
            <p:nvPr/>
          </p:nvSpPr>
          <p:spPr>
            <a:xfrm>
              <a:off x="6354769" y="0"/>
              <a:ext cx="851307" cy="724863"/>
            </a:xfrm>
            <a:prstGeom prst="ellipse">
              <a:avLst/>
            </a:prstGeom>
            <a:noFill/>
            <a:ln w="25400" cap="flat">
              <a:solidFill>
                <a:schemeClr val="accent5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28" name="Line"/>
            <p:cNvSpPr/>
            <p:nvPr/>
          </p:nvSpPr>
          <p:spPr>
            <a:xfrm flipV="1">
              <a:off x="7114034" y="302820"/>
              <a:ext cx="776072" cy="1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EBEBEB"/>
                  </a:solidFill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5269016" y="3009745"/>
              <a:ext cx="272758" cy="562638"/>
            </a:xfrm>
            <a:prstGeom prst="line">
              <a:avLst/>
            </a:prstGeom>
            <a:noFill/>
            <a:ln w="25400" cap="flat">
              <a:solidFill>
                <a:schemeClr val="accent5">
                  <a:lumOff val="-8431"/>
                </a:schemeClr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EBEBEB"/>
                  </a:solidFill>
                </a:defRPr>
              </a:pPr>
            </a:p>
          </p:txBody>
        </p:sp>
        <p:sp>
          <p:nvSpPr>
            <p:cNvPr id="230" name="มาตราส่วน"/>
            <p:cNvSpPr txBox="1"/>
            <p:nvPr/>
          </p:nvSpPr>
          <p:spPr>
            <a:xfrm>
              <a:off x="4432880" y="4420039"/>
              <a:ext cx="1193191" cy="573533"/>
            </a:xfrm>
            <a:prstGeom prst="rect">
              <a:avLst/>
            </a:prstGeom>
            <a:solidFill>
              <a:srgbClr val="53535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sz="28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มาตราส่วน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แผนที่ภูมิประเทศ"/>
          <p:cNvSpPr txBox="1"/>
          <p:nvPr/>
        </p:nvSpPr>
        <p:spPr>
          <a:xfrm>
            <a:off x="1367036" y="435683"/>
            <a:ext cx="2494281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แผนที่ภูมิประเทศ</a:t>
            </a:r>
          </a:p>
        </p:txBody>
      </p:sp>
      <p:grpSp>
        <p:nvGrpSpPr>
          <p:cNvPr id="239" name="Group"/>
          <p:cNvGrpSpPr/>
          <p:nvPr/>
        </p:nvGrpSpPr>
        <p:grpSpPr>
          <a:xfrm>
            <a:off x="954465" y="1450046"/>
            <a:ext cx="10635185" cy="6086281"/>
            <a:chOff x="0" y="0"/>
            <a:chExt cx="10635184" cy="6086280"/>
          </a:xfrm>
        </p:grpSpPr>
        <p:pic>
          <p:nvPicPr>
            <p:cNvPr id="234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684" y="0"/>
              <a:ext cx="10477501" cy="554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8" name="Group"/>
            <p:cNvGrpSpPr/>
            <p:nvPr/>
          </p:nvGrpSpPr>
          <p:grpSpPr>
            <a:xfrm>
              <a:off x="0" y="5488109"/>
              <a:ext cx="6565360" cy="598172"/>
              <a:chOff x="0" y="0"/>
              <a:chExt cx="6565359" cy="598170"/>
            </a:xfrm>
          </p:grpSpPr>
          <p:sp>
            <p:nvSpPr>
              <p:cNvPr id="235" name="เขตประเทศ                 ถนน"/>
              <p:cNvSpPr txBox="1"/>
              <p:nvPr/>
            </p:nvSpPr>
            <p:spPr>
              <a:xfrm>
                <a:off x="0" y="-1"/>
                <a:ext cx="6565360" cy="5981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lvl="1" indent="228600" defTabSz="457200">
                  <a:defRPr sz="3000">
                    <a:solidFill>
                      <a:srgbClr val="FFFFFF"/>
                    </a:solidFill>
                    <a:effectLst/>
                  </a:defRPr>
                </a:pPr>
                <a:r>
                  <a:t>เขตประเทศ                 ถนน</a:t>
                </a:r>
              </a:p>
            </p:txBody>
          </p:sp>
          <p:sp>
            <p:nvSpPr>
              <p:cNvPr id="236" name="Line"/>
              <p:cNvSpPr/>
              <p:nvPr/>
            </p:nvSpPr>
            <p:spPr>
              <a:xfrm>
                <a:off x="1584753" y="311785"/>
                <a:ext cx="122974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>
                <a:outerShdw sx="100000" sy="100000" kx="0" ky="0" algn="b" rotWithShape="0" blurRad="508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EBEBEB"/>
                    </a:solidFill>
                  </a:defRPr>
                </a:pPr>
              </a:p>
            </p:txBody>
          </p:sp>
          <p:sp>
            <p:nvSpPr>
              <p:cNvPr id="237" name="Line"/>
              <p:cNvSpPr/>
              <p:nvPr/>
            </p:nvSpPr>
            <p:spPr>
              <a:xfrm>
                <a:off x="3522708" y="311785"/>
                <a:ext cx="1229742" cy="1"/>
              </a:xfrm>
              <a:prstGeom prst="line">
                <a:avLst/>
              </a:prstGeom>
              <a:noFill/>
              <a:ln w="25400" cap="flat">
                <a:solidFill>
                  <a:srgbClr val="A7A7A7"/>
                </a:solidFill>
                <a:custDash>
                  <a:ds d="200000" sp="200000"/>
                </a:custDash>
                <a:miter lim="400000"/>
              </a:ln>
              <a:effectLst>
                <a:outerShdw sx="100000" sy="100000" kx="0" ky="0" algn="b" rotWithShape="0" blurRad="508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EBEBEB"/>
                    </a:solidFill>
                  </a:defRPr>
                </a:pPr>
              </a:p>
            </p:txBody>
          </p:sp>
        </p:grpSp>
      </p:grpSp>
      <p:sp>
        <p:nvSpPr>
          <p:cNvPr id="240" name="ตรวจสอบความเข้าใจ…"/>
          <p:cNvSpPr txBox="1"/>
          <p:nvPr/>
        </p:nvSpPr>
        <p:spPr>
          <a:xfrm>
            <a:off x="1089630" y="7579455"/>
            <a:ext cx="7360464" cy="1281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t>ตรวจสอบความเข้าใจ </a:t>
            </a:r>
          </a:p>
          <a:p>
            <a:pPr>
              <a:defRPr b="0" sz="3600">
                <a:solidFill>
                  <a:srgbClr val="FFFFFF"/>
                </a:solidFill>
              </a:defRPr>
            </a:pPr>
            <a:r>
              <a:t>บริเวณ A-G แต่ละบริเวณมีลักษณะภูมิประเทศต่างกันอย่างไร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แผนที่ภูมิประเทศ"/>
          <p:cNvSpPr txBox="1"/>
          <p:nvPr/>
        </p:nvSpPr>
        <p:spPr>
          <a:xfrm>
            <a:off x="1367036" y="435683"/>
            <a:ext cx="2494281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แผนที่ภูมิประเทศ</a:t>
            </a:r>
          </a:p>
        </p:txBody>
      </p:sp>
      <p:pic>
        <p:nvPicPr>
          <p:cNvPr id="2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3226" y="2467023"/>
            <a:ext cx="7886701" cy="5219701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ภาคตัดขวางภูมิประเทศ"/>
          <p:cNvSpPr txBox="1"/>
          <p:nvPr/>
        </p:nvSpPr>
        <p:spPr>
          <a:xfrm>
            <a:off x="576594" y="1946128"/>
            <a:ext cx="337921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ภาคตัดขวางภูมิประเทศ</a:t>
            </a:r>
          </a:p>
        </p:txBody>
      </p:sp>
      <p:sp>
        <p:nvSpPr>
          <p:cNvPr id="247" name="ภาคตัดขวางภูมิประเทศ แสดงลักษณะหน้าตัดของภูมิประเทศในแนวตั้งฉาก  ถ้าสร้างภาคตัดขวางในแนวที่แตกต่างกัน จะได้ภาคตัดขวางภูมิประเทศที่ไม่เหมือนกัน"/>
          <p:cNvSpPr txBox="1"/>
          <p:nvPr/>
        </p:nvSpPr>
        <p:spPr>
          <a:xfrm>
            <a:off x="458361" y="2686299"/>
            <a:ext cx="4311631" cy="2819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0" sz="32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ภาคตัดขวางภูมิประเทศ แสดงลักษณะหน้าตัดของภูมิประเทศในแนวตั้งฉาก  ถ้าสร้างภาคตัดขวางในแนวที่แตกต่างกัน จะได้ภาคตัดขวางภูมิประเทศที่ไม่เหมือนกัน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แผนที่ภูมิประเทศ"/>
          <p:cNvSpPr txBox="1"/>
          <p:nvPr/>
        </p:nvSpPr>
        <p:spPr>
          <a:xfrm>
            <a:off x="1367036" y="435683"/>
            <a:ext cx="2494281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แผนที่ภูมิประเทศ</a:t>
            </a:r>
          </a:p>
        </p:txBody>
      </p:sp>
      <p:sp>
        <p:nvSpPr>
          <p:cNvPr id="252" name="สรุป"/>
          <p:cNvSpPr txBox="1"/>
          <p:nvPr/>
        </p:nvSpPr>
        <p:spPr>
          <a:xfrm>
            <a:off x="1578955" y="2196220"/>
            <a:ext cx="710185" cy="75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สรุป</a:t>
            </a:r>
          </a:p>
        </p:txBody>
      </p:sp>
      <p:sp>
        <p:nvSpPr>
          <p:cNvPr id="253" name="แผนที่ภูมิประเทศเป็นแผนที่แสดงลักษณะทางกายภาพต่าง ๆ บนพื้นผิวโลก รวมทั้งความสูงต่ำของของพื้นที่…"/>
          <p:cNvSpPr txBox="1"/>
          <p:nvPr/>
        </p:nvSpPr>
        <p:spPr>
          <a:xfrm>
            <a:off x="937341" y="3042157"/>
            <a:ext cx="11475397" cy="366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0947" indent="-360947" defTabSz="457200">
              <a:buSzPct val="100000"/>
              <a:buChar char="•"/>
              <a:defRPr b="0" sz="3600">
                <a:solidFill>
                  <a:srgbClr val="FFFFFF"/>
                </a:solidFill>
                <a:effectLst/>
              </a:defRPr>
            </a:pPr>
            <a:r>
              <a:t>แผนที่ภูมิประเทศเป็นแผนที่แสดงลักษณะทางกายภาพต่าง ๆ บนพื้นผิวโลก รวมทั้งความสูงต่ำของของพื้นที่</a:t>
            </a:r>
          </a:p>
          <a:p>
            <a:pPr marL="360947" indent="-360947" defTabSz="457200">
              <a:buSzPct val="100000"/>
              <a:buChar char="•"/>
              <a:defRPr b="0" sz="3600">
                <a:solidFill>
                  <a:srgbClr val="FFFFFF"/>
                </a:solidFill>
                <a:effectLst/>
              </a:defRPr>
            </a:pPr>
            <a:r>
              <a:t>เส้นความสูงแสดงความสูงต่ำของพื้นที่ เส้นชั้นความสูเส้นเดียวกันจะลากผ่านภูมิประเทศที่มีระดับความสูงเท่ากัน โดยเส้นชั้นความสูงแต่ละเส้นไม่ตัดกัน</a:t>
            </a:r>
          </a:p>
          <a:p>
            <a:pPr marL="360947" indent="-360947" defTabSz="457200">
              <a:buSzPct val="100000"/>
              <a:buChar char="•"/>
              <a:defRPr b="0" sz="3600">
                <a:solidFill>
                  <a:srgbClr val="FFFFFF"/>
                </a:solidFill>
                <a:effectLst/>
              </a:defRPr>
            </a:pPr>
            <a:r>
              <a:t>เส้นชั้นความสูงยังบอกลักษณะภูมิประเทศต่าง ๆ เช่น หน้าผา บริเวณหุบเขา ยอดเขา ทางน้ำ</a:t>
            </a:r>
          </a:p>
          <a:p>
            <a:pPr marL="360947" indent="-360947" defTabSz="457200">
              <a:buSzPct val="100000"/>
              <a:buChar char="•"/>
              <a:defRPr b="0" sz="3600">
                <a:solidFill>
                  <a:srgbClr val="FFFFFF"/>
                </a:solidFill>
                <a:effectLst/>
              </a:defRPr>
            </a:pPr>
            <a:r>
              <a:t>ภาคตัดขวามภูมิประเทศแสดงลักษณะหน้าตัดภูมิประเทศในแนวตั้งฉาก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บทที่ 2 การแปรสัณฐานของแผ่นธรณี การแผ่ขยาย edited">
  <a:themeElements>
    <a:clrScheme name="บทที่ 2 การแปรสัณฐานของแผ่นธรณี การแผ่ขยาย edited">
      <a:dk1>
        <a:srgbClr val="EBEBEB"/>
      </a:dk1>
      <a:lt1>
        <a:srgbClr val="C000EB"/>
      </a:lt1>
      <a:dk2>
        <a:srgbClr val="A7A7A7"/>
      </a:dk2>
      <a:lt2>
        <a:srgbClr val="535353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บทที่ 2 การแปรสัณฐานของแผ่นธรณี การแผ่ขยาย edited">
      <a:majorFont>
        <a:latin typeface="Helvetica"/>
        <a:ea typeface="Helvetica"/>
        <a:cs typeface="Helvetica"/>
      </a:majorFont>
      <a:minorFont>
        <a:latin typeface="TH Sarabun New"/>
        <a:ea typeface="TH Sarabun New"/>
        <a:cs typeface="TH Sarabun New"/>
      </a:minorFont>
    </a:fontScheme>
    <a:fmtScheme name="บทที่ 2 การแปรสัณฐานของแผ่นธรณี การแผ่ขยาย edit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2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2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บทที่ 2 การแปรสัณฐานของแผ่นธรณี การแผ่ขยาย edited">
  <a:themeElements>
    <a:clrScheme name="บทที่ 2 การแปรสัณฐานของแผ่นธรณี การแผ่ขยาย edit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บทที่ 2 การแปรสัณฐานของแผ่นธรณี การแผ่ขยาย edited">
      <a:majorFont>
        <a:latin typeface="Helvetica"/>
        <a:ea typeface="Helvetica"/>
        <a:cs typeface="Helvetica"/>
      </a:majorFont>
      <a:minorFont>
        <a:latin typeface="TH Sarabun New"/>
        <a:ea typeface="TH Sarabun New"/>
        <a:cs typeface="TH Sarabun New"/>
      </a:minorFont>
    </a:fontScheme>
    <a:fmtScheme name="บทที่ 2 การแปรสัณฐานของแผ่นธรณี การแผ่ขยาย edit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2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2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