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200" u="none" kumimoji="0" normalizeH="0">
        <a:ln>
          <a:noFill/>
        </a:ln>
        <a:solidFill>
          <a:srgbClr val="C000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D1DDF4"/>
          </a:solidFill>
        </a:fill>
      </a:tcStyle>
    </a:wholeTbl>
    <a:band2H>
      <a:tcTxStyle b="def" i="def"/>
      <a:tcStyle>
        <a:tcBdr/>
        <a:fill>
          <a:solidFill>
            <a:srgbClr val="EAEFFA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BEACC"/>
          </a:solidFill>
        </a:fill>
      </a:tcStyle>
    </a:wholeTbl>
    <a:band2H>
      <a:tcTxStyle b="def" i="def"/>
      <a:tcStyle>
        <a:tcBdr/>
        <a:fill>
          <a:solidFill>
            <a:srgbClr val="E7F5E7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4D2F1"/>
          </a:solidFill>
        </a:fill>
      </a:tcStyle>
    </a:wholeTbl>
    <a:band2H>
      <a:tcTxStyle b="def" i="def"/>
      <a:tcStyle>
        <a:tcBdr/>
        <a:fill>
          <a:solidFill>
            <a:srgbClr val="F2EAF8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E6FB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C000EB"/>
        </a:fontRef>
        <a:srgbClr val="C000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000EB"/>
              </a:solidFill>
              <a:prstDash val="solid"/>
              <a:round/>
            </a:ln>
          </a:top>
          <a:bottom>
            <a:ln w="25400" cap="flat">
              <a:solidFill>
                <a:srgbClr val="C000E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C000EB"/>
        </a:fontRef>
        <a:srgbClr val="C000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8CAF7"/>
          </a:solidFill>
        </a:fill>
      </a:tcStyle>
    </a:wholeTbl>
    <a:band2H>
      <a:tcTxStyle b="def" i="def"/>
      <a:tcStyle>
        <a:tcBdr/>
        <a:fill>
          <a:solidFill>
            <a:srgbClr val="F4E6FB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381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381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C000E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solidFill>
            <a:srgbClr val="EBEBEB">
              <a:alpha val="20000"/>
            </a:srgbClr>
          </a:solidFill>
        </a:fill>
      </a:tcStyle>
    </a:firstCol>
    <a:la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50800" cap="flat">
              <a:solidFill>
                <a:srgbClr val="EBEBEB"/>
              </a:solidFill>
              <a:prstDash val="solid"/>
              <a:round/>
            </a:ln>
          </a:top>
          <a:bottom>
            <a:ln w="127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EBEBEB"/>
        </a:fontRef>
        <a:srgbClr val="EBEBEB"/>
      </a:tcTxStyle>
      <a:tcStyle>
        <a:tcBdr>
          <a:left>
            <a:ln w="12700" cap="flat">
              <a:solidFill>
                <a:srgbClr val="EBEBEB"/>
              </a:solidFill>
              <a:prstDash val="solid"/>
              <a:round/>
            </a:ln>
          </a:left>
          <a:right>
            <a:ln w="12700" cap="flat">
              <a:solidFill>
                <a:srgbClr val="EBEBEB"/>
              </a:solidFill>
              <a:prstDash val="solid"/>
              <a:round/>
            </a:ln>
          </a:right>
          <a:top>
            <a:ln w="12700" cap="flat">
              <a:solidFill>
                <a:srgbClr val="EBEBEB"/>
              </a:solidFill>
              <a:prstDash val="solid"/>
              <a:round/>
            </a:ln>
          </a:top>
          <a:bottom>
            <a:ln w="25400" cap="flat">
              <a:solidFill>
                <a:srgbClr val="EBEBEB"/>
              </a:solidFill>
              <a:prstDash val="solid"/>
              <a:round/>
            </a:ln>
          </a:bottom>
          <a:insideH>
            <a:ln w="12700" cap="flat">
              <a:solidFill>
                <a:srgbClr val="EBEBEB"/>
              </a:solidFill>
              <a:prstDash val="solid"/>
              <a:round/>
            </a:ln>
          </a:insideH>
          <a:insideV>
            <a:ln w="12700" cap="flat">
              <a:solidFill>
                <a:srgbClr val="EBEBE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TH Sarabun New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sz="2400"/>
            </a:pPr>
            <a:r>
              <a:t>คำถามนำเข้าสู่บทเรียน </a:t>
            </a:r>
          </a:p>
          <a:p>
            <a:pPr>
              <a:defRPr sz="2400"/>
            </a:pPr>
            <a:r>
              <a:t>จากหลักฐานที่แสดงว่าทวีปต่าง ๆ เคยเป็นแผ่นเดียวกันมาก่อน นักเรียนคิดว่ากระบวนการใดที่ทำให้ทวีปแยกออกจากกัน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  1) ระวาง (เติมความหมาย  ขอบเขตพื้นที่) แผนที่แต่ละระวางจะมีหมายเลขระวางกำกับ เช่น 5134I (เพื่อความสะดวกในการค้นหาระวางแผนที่ที่ต้องการใช้ ) และกำหนดชื่อระวางตามชื่อสถานที่ที่อยู่ภายในระวาง เช่น ชื่อจังหวัด ชื่ออำเภอ ชื่อหมู่บ้าน</a:t>
            </a:r>
          </a:p>
          <a:p>
            <a:pPr/>
          </a:p>
          <a:p>
            <a:pPr/>
            <a:r>
              <a:t>      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2) มาตราส่วน  แผนที่ทุกประเภทจำเป็นต้องมีการระบุมาตราส่วนไว้บนแผนที่  เพื่อแสดงข้อมูลอัตราส่วนของระยะทางบนแผนที่กับระยะทางจริง  เนื่องจากขนาดพื้นที่ที่ปรากฏในแผนที่ เป็นการย่อขนาดของพื้นที่จริงลงบนแผนที่ซึ่งมีพื้นที่จำกัด ดังนั้นมาตราส่วนบนแผนที่จะช่วยให้ผู้ใช้สามารถประมาณระยะทางหรือขนาดของพื้นที่จริงได้ เช่น แผนที่มาตราส่วน 1 : 50,000 หมายความว่า ระยะทาง 1 เซนติเมตร ของแผนที่มีระยะทางเท่ากับ 50,000 เซนติเมตร ของภูมิประเทศจริง  ซึ่งปรากฏอยู่ทั้งด้านบนและด้านล่างของแผนที่</a:t>
            </a:r>
          </a:p>
          <a:p>
            <a:pPr/>
            <a:r>
              <a:t>นอกจากนี้ยังปรากฏ ชื่อชุดแผนที่ (series name) เช่น WGS 84 ซึ่งเป็นชุดแผนที่ของประเทศไทยทั้งประเทศ แสดงควบคู่กับมาตราส่วน เพื่ออธิบายขอบเขตของแผนที่ที่จัดทำขึ้นในมาตราส่วนดังกล่าว  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5" name="Shape 2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3. ระบบพิกัด   ประกอบด้วย ระบบพิกัดภูมิศาสตร์ (geographic coordinate system) ซึ่งเป็นระบบที่ระบุพิกัดด้วยละติจูดและลองจิจูด ส่วนอีกระบบคือ ระบบพิกัดยูทีเอ็ม (universal transverse Mercator coordinate system: UTM) เป็นระบบที่มีตัวเลขกำกับเส้นกริด (grid line) ทั้งเส้นแนวตั้งและแนวนอนที่ตัดกันเช่นเดียวกับระบบพิกัดภูมิศาสตร์ โดยเส้นกริดทั้งแนวตั้งและแนวนอนจะแสดงระยะทางในหน่วยเป็นเมตร 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4) สัญลักษณ์และคำอธิบาย แผนที่มีการใช้สัญลักษณ์ต่าง ๆ แทนข้อมูลที่ระบุใน แผนที่ โดยสัญลักษณ์ที่ใช้อาจมีได้หลายรูปแบบ เช่น จุด เส้น สี รูปภาพ ซึ่งแสดงข้อมูลที่แตกต่างกันตามประเภทของแผนที่ เช่น แผนที่ภูมิประเทศมีสัญลักษณ์และคำอธิบายเกี่ยวกับลักษณะภูมิประเทศ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5" name="Shape 2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แผนที่ทั่วไปนิยมใช้สัญลักษณ์คล้ายลูกศร และตัวอักษร N สำหรับกรณีที่ไม่มีสัญลักษณ์แสดงทิศ นิยมกำหนดให้ด้านบนของแผนที่เป็นทิศเหนือ </a:t>
            </a:r>
          </a:p>
          <a:p>
            <a:pPr/>
            <a:r>
              <a:t> สัญลักษณ์แสดงทิศในแผนที่ภูมิประเทศของกรมแผนที่ทหารจะมีการบอกทิศเหนือเป็น 3 รูปแบบ คือ ทิศเหนือจริง (True North) หรือ ทิศเหนือภูมิศาสตร์ (Geographic North) เป็นทิศเหนือที่อ้างอิงกับขั้วโลกเหนือ ใช้กับระบบพิกัดภูมิศาสตร์  ทิศเหนือแม่เหล็ก (Magnetic North)  อ้างอิงกับขั้วแม่เหล็กโลก โดยแสดงทิศตามทิศเหนือของเข็มทิศ และทิศเหนือกริด (Grid North)  ใช้ในแผนที่ระบบพิกัดกริด โดยมีสัญลักษณ์แสดงทิศเหนือที่ชี้ไปในแนวขนานกับเส้นกริดแนวตั้ง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Shape 3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แผนที่ธรณีวิทยามีมาตราส่วนและชื่อระวางกำกับและอธิบายได้เช่นเดียวกับแผนที่ภูมิประเทศ </a:t>
            </a:r>
          </a:p>
          <a:p>
            <a:pPr/>
            <a:r>
              <a:t>ส่วนสัญลักษณ์และคำอธิบายในแผนที่ธรณีวิทยา จะแสดงข้อมูลหิน โครงสร้างทางธรณี รวมทั้งข้อมูลภูมิประเทศบางส่วน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hape 3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แผนที่ธรณีวิทยามีระบบพิกัดกำกับและอธิบายได้เช่นเดียวกับแผนที่ภูมิประเทศ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9" name="Shape 3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ตัวอย่างการอ่านค่าพิกัดยูทีเอ็ม </a:t>
            </a:r>
          </a:p>
          <a:p>
            <a:pPr/>
            <a:r>
              <a:t>   ตำแหน่ง A  เป็นตำแหน่งที่ห่างจากเส้นกริด 556000 m. E ไปทางทิศตะวันออกในแนวนอน 1 เส้นกริด  และตัดกับเส้นกริดที่ห่างจากเส้นกริด 802000 m. N   ขึ้นไปทางทิศเหนือในแนวตั้ง 2 เส้นกริด  จึงสามารถระบุตำแหน่งตามพิกัดยูทีเอ็มได้เป็น 557000 m. E  804000 m. N  และระบุพิกัดอย่างย่อ (6 หลัก) ได้เป็น 570040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"/>
          <p:cNvSpPr/>
          <p:nvPr/>
        </p:nvSpPr>
        <p:spPr>
          <a:xfrm>
            <a:off x="-11570" y="-11605"/>
            <a:ext cx="13078740" cy="1209531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" name="Rectangle"/>
          <p:cNvSpPr/>
          <p:nvPr/>
        </p:nvSpPr>
        <p:spPr>
          <a:xfrm>
            <a:off x="1233702" y="432900"/>
            <a:ext cx="11760635" cy="765026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2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4" name="Group"/>
          <p:cNvGrpSpPr/>
          <p:nvPr/>
        </p:nvGrpSpPr>
        <p:grpSpPr>
          <a:xfrm>
            <a:off x="1195601" y="2022"/>
            <a:ext cx="83114" cy="1155507"/>
            <a:chOff x="-1" y="-1"/>
            <a:chExt cx="83112" cy="1155505"/>
          </a:xfrm>
        </p:grpSpPr>
        <p:sp>
          <p:nvSpPr>
            <p:cNvPr id="31" name="Rectangle"/>
            <p:cNvSpPr/>
            <p:nvPr/>
          </p:nvSpPr>
          <p:spPr>
            <a:xfrm>
              <a:off x="-2" y="0"/>
              <a:ext cx="83114" cy="1155505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" name="Rectangle"/>
            <p:cNvSpPr/>
            <p:nvPr/>
          </p:nvSpPr>
          <p:spPr>
            <a:xfrm>
              <a:off x="21462" y="-2"/>
              <a:ext cx="40187" cy="1155507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" name="Rectangle"/>
            <p:cNvSpPr/>
            <p:nvPr/>
          </p:nvSpPr>
          <p:spPr>
            <a:xfrm>
              <a:off x="29712" y="-2"/>
              <a:ext cx="23686" cy="1155507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35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07" t="3473" r="5760" b="2659"/>
          <a:stretch>
            <a:fillRect/>
          </a:stretch>
        </p:blipFill>
        <p:spPr>
          <a:xfrm>
            <a:off x="152528" y="61542"/>
            <a:ext cx="945412" cy="106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590" fill="norm" stroke="1" extrusionOk="0">
                <a:moveTo>
                  <a:pt x="10573" y="0"/>
                </a:moveTo>
                <a:cubicBezTo>
                  <a:pt x="9252" y="-1"/>
                  <a:pt x="7808" y="1314"/>
                  <a:pt x="6907" y="3328"/>
                </a:cubicBezTo>
                <a:lnTo>
                  <a:pt x="6497" y="4231"/>
                </a:lnTo>
                <a:lnTo>
                  <a:pt x="4664" y="4175"/>
                </a:lnTo>
                <a:cubicBezTo>
                  <a:pt x="1576" y="4080"/>
                  <a:pt x="201" y="4658"/>
                  <a:pt x="19" y="6125"/>
                </a:cubicBezTo>
                <a:cubicBezTo>
                  <a:pt x="-101" y="7094"/>
                  <a:pt x="344" y="8224"/>
                  <a:pt x="1407" y="9671"/>
                </a:cubicBezTo>
                <a:lnTo>
                  <a:pt x="2270" y="10855"/>
                </a:lnTo>
                <a:lnTo>
                  <a:pt x="1647" y="11597"/>
                </a:lnTo>
                <a:cubicBezTo>
                  <a:pt x="583" y="12866"/>
                  <a:pt x="83" y="14001"/>
                  <a:pt x="72" y="15143"/>
                </a:cubicBezTo>
                <a:cubicBezTo>
                  <a:pt x="63" y="16084"/>
                  <a:pt x="100" y="16183"/>
                  <a:pt x="624" y="16610"/>
                </a:cubicBezTo>
                <a:cubicBezTo>
                  <a:pt x="934" y="16863"/>
                  <a:pt x="1518" y="17163"/>
                  <a:pt x="1932" y="17270"/>
                </a:cubicBezTo>
                <a:cubicBezTo>
                  <a:pt x="2581" y="17437"/>
                  <a:pt x="5201" y="17503"/>
                  <a:pt x="6168" y="17375"/>
                </a:cubicBezTo>
                <a:cubicBezTo>
                  <a:pt x="6407" y="17343"/>
                  <a:pt x="6582" y="17557"/>
                  <a:pt x="6889" y="18237"/>
                </a:cubicBezTo>
                <a:cubicBezTo>
                  <a:pt x="7655" y="19936"/>
                  <a:pt x="8761" y="21130"/>
                  <a:pt x="9897" y="21485"/>
                </a:cubicBezTo>
                <a:cubicBezTo>
                  <a:pt x="10135" y="21560"/>
                  <a:pt x="10366" y="21586"/>
                  <a:pt x="10600" y="21590"/>
                </a:cubicBezTo>
                <a:cubicBezTo>
                  <a:pt x="11298" y="21599"/>
                  <a:pt x="11977" y="21288"/>
                  <a:pt x="12629" y="20655"/>
                </a:cubicBezTo>
                <a:cubicBezTo>
                  <a:pt x="13160" y="20138"/>
                  <a:pt x="13994" y="18876"/>
                  <a:pt x="14346" y="18052"/>
                </a:cubicBezTo>
                <a:cubicBezTo>
                  <a:pt x="14477" y="17745"/>
                  <a:pt x="14636" y="17442"/>
                  <a:pt x="14693" y="17383"/>
                </a:cubicBezTo>
                <a:cubicBezTo>
                  <a:pt x="14750" y="17325"/>
                  <a:pt x="15353" y="17331"/>
                  <a:pt x="16028" y="17399"/>
                </a:cubicBezTo>
                <a:cubicBezTo>
                  <a:pt x="18432" y="17641"/>
                  <a:pt x="20583" y="17101"/>
                  <a:pt x="21020" y="16142"/>
                </a:cubicBezTo>
                <a:cubicBezTo>
                  <a:pt x="21499" y="15089"/>
                  <a:pt x="20883" y="13190"/>
                  <a:pt x="19552" y="11613"/>
                </a:cubicBezTo>
                <a:lnTo>
                  <a:pt x="18911" y="10855"/>
                </a:lnTo>
                <a:lnTo>
                  <a:pt x="19730" y="9816"/>
                </a:lnTo>
                <a:cubicBezTo>
                  <a:pt x="20735" y="8534"/>
                  <a:pt x="21198" y="7435"/>
                  <a:pt x="21198" y="6375"/>
                </a:cubicBezTo>
                <a:cubicBezTo>
                  <a:pt x="21198" y="5669"/>
                  <a:pt x="21128" y="5492"/>
                  <a:pt x="20629" y="5037"/>
                </a:cubicBezTo>
                <a:cubicBezTo>
                  <a:pt x="19895" y="4368"/>
                  <a:pt x="18578" y="4098"/>
                  <a:pt x="16402" y="4175"/>
                </a:cubicBezTo>
                <a:lnTo>
                  <a:pt x="14809" y="4231"/>
                </a:lnTo>
                <a:lnTo>
                  <a:pt x="14106" y="2974"/>
                </a:lnTo>
                <a:cubicBezTo>
                  <a:pt x="12884" y="817"/>
                  <a:pt x="11908" y="1"/>
                  <a:pt x="1057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" name="บทที่ 6 แผนที่ภูมิประเทศและแผนที่ธรณีวิทยา"/>
          <p:cNvSpPr txBox="1"/>
          <p:nvPr/>
        </p:nvSpPr>
        <p:spPr>
          <a:xfrm>
            <a:off x="1367036" y="36645"/>
            <a:ext cx="8167063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ct val="60000"/>
              </a:lnSpc>
              <a:defRPr sz="25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บทที่ 6 แผนที่ภูมิประเทศและแผนที่ธรณีวิทยา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5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6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4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51" name="Image"/>
          <p:cNvSpPr/>
          <p:nvPr>
            <p:ph type="pic" idx="13"/>
          </p:nvPr>
        </p:nvSpPr>
        <p:spPr>
          <a:xfrm>
            <a:off x="503633" y="3121993"/>
            <a:ext cx="11997685" cy="6299667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503633" y="1782909"/>
            <a:ext cx="11997534" cy="193256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 image &amp;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2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66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63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4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5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67" name="Image"/>
          <p:cNvSpPr/>
          <p:nvPr>
            <p:ph type="pic" idx="13"/>
          </p:nvPr>
        </p:nvSpPr>
        <p:spPr>
          <a:xfrm>
            <a:off x="25398" y="2124562"/>
            <a:ext cx="13004803" cy="7637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Body Level One…"/>
          <p:cNvSpPr txBox="1"/>
          <p:nvPr>
            <p:ph type="body" sz="quarter" idx="1"/>
          </p:nvPr>
        </p:nvSpPr>
        <p:spPr>
          <a:xfrm>
            <a:off x="874337" y="1119979"/>
            <a:ext cx="11760635" cy="846457"/>
          </a:xfrm>
          <a:prstGeom prst="rect">
            <a:avLst/>
          </a:prstGeom>
          <a:effectLst>
            <a:outerShdw sx="100000" sy="100000" kx="0" ky="0" algn="b" rotWithShape="0" blurRad="0" dist="38100" dir="54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9442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3506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7570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1634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0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71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75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72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3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4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4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85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89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86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87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88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90" name="Image"/>
          <p:cNvSpPr/>
          <p:nvPr>
            <p:ph type="pic" sz="quarter" idx="13"/>
          </p:nvPr>
        </p:nvSpPr>
        <p:spPr>
          <a:xfrm>
            <a:off x="6667500" y="6491518"/>
            <a:ext cx="5588000" cy="296861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6667500" y="2107774"/>
            <a:ext cx="5588000" cy="4202441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sz="half" idx="15"/>
          </p:nvPr>
        </p:nvSpPr>
        <p:spPr>
          <a:xfrm>
            <a:off x="749300" y="2108387"/>
            <a:ext cx="5588000" cy="747464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834401" y="1079572"/>
            <a:ext cx="11335998" cy="920753"/>
          </a:xfrm>
          <a:prstGeom prst="rect">
            <a:avLst/>
          </a:prstGeom>
        </p:spPr>
        <p:txBody>
          <a:bodyPr anchor="b"/>
          <a:lstStyle>
            <a:lvl1pPr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1004047" indent="-597646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4104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8168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2232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6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9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9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9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9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10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14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11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12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13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060"/>
          </a:xfrm>
          <a:prstGeom prst="rect">
            <a:avLst/>
          </a:prstGeom>
        </p:spPr>
        <p:txBody>
          <a:bodyPr anchor="t"/>
          <a:lstStyle>
            <a:lvl1pPr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932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996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060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912470" indent="-286870" defTabSz="584200">
              <a:lnSpc>
                <a:spcPct val="110000"/>
              </a:lnSpc>
              <a:defRPr i="1" sz="2400"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“Type a quote here.”"/>
          <p:cNvSpPr txBox="1"/>
          <p:nvPr>
            <p:ph type="body" sz="quarter" idx="13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/>
          <a:lstStyle/>
          <a:p>
            <a:pPr defTabSz="584200">
              <a:lnSpc>
                <a:spcPct val="110000"/>
              </a:lnSpc>
              <a:defRPr sz="3600"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17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18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19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3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20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21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22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1 image &amp;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2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33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37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34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5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6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38" name="Image"/>
          <p:cNvSpPr/>
          <p:nvPr>
            <p:ph type="pic" idx="13"/>
          </p:nvPr>
        </p:nvSpPr>
        <p:spPr>
          <a:xfrm>
            <a:off x="25398" y="2124562"/>
            <a:ext cx="13004803" cy="76379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874337" y="1119979"/>
            <a:ext cx="11760635" cy="846457"/>
          </a:xfrm>
          <a:prstGeom prst="rect">
            <a:avLst/>
          </a:prstGeom>
          <a:effectLst>
            <a:outerShdw sx="100000" sy="100000" kx="0" ky="0" algn="b" rotWithShape="0" blurRad="0" dist="38100" dir="54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9442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3506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7570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163482" indent="-537882" algn="l" defTabSz="584200">
              <a:lnSpc>
                <a:spcPct val="90000"/>
              </a:lnSpc>
              <a:defRPr sz="4500">
                <a:solidFill>
                  <a:srgbClr val="FFE55E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1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42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46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43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4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5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5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56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0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57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8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9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61" name="Image"/>
          <p:cNvSpPr/>
          <p:nvPr>
            <p:ph type="pic" sz="quarter" idx="13"/>
          </p:nvPr>
        </p:nvSpPr>
        <p:spPr>
          <a:xfrm>
            <a:off x="6667500" y="6491518"/>
            <a:ext cx="5588000" cy="296861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2" name="Image"/>
          <p:cNvSpPr/>
          <p:nvPr>
            <p:ph type="pic" sz="quarter" idx="14"/>
          </p:nvPr>
        </p:nvSpPr>
        <p:spPr>
          <a:xfrm>
            <a:off x="6667500" y="2107774"/>
            <a:ext cx="5588000" cy="4202441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3" name="Image"/>
          <p:cNvSpPr/>
          <p:nvPr>
            <p:ph type="pic" sz="half" idx="15"/>
          </p:nvPr>
        </p:nvSpPr>
        <p:spPr>
          <a:xfrm>
            <a:off x="749300" y="2108387"/>
            <a:ext cx="5588000" cy="7474640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4" name="Body Level One…"/>
          <p:cNvSpPr txBox="1"/>
          <p:nvPr>
            <p:ph type="body" sz="quarter" idx="1"/>
          </p:nvPr>
        </p:nvSpPr>
        <p:spPr>
          <a:xfrm>
            <a:off x="834401" y="1079572"/>
            <a:ext cx="11335998" cy="920753"/>
          </a:xfrm>
          <a:prstGeom prst="rect">
            <a:avLst/>
          </a:prstGeom>
        </p:spPr>
        <p:txBody>
          <a:bodyPr anchor="b"/>
          <a:lstStyle>
            <a:lvl1pPr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1004047" indent="-597646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14104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18168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2223247" indent="-597647"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7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1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68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9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0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0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1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5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82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3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4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86" name="Image"/>
          <p:cNvSpPr/>
          <p:nvPr>
            <p:ph type="pic" sz="half" idx="13"/>
          </p:nvPr>
        </p:nvSpPr>
        <p:spPr>
          <a:xfrm>
            <a:off x="6223518" y="1494997"/>
            <a:ext cx="6019282" cy="7938449"/>
          </a:xfrm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7" name="Title Text"/>
          <p:cNvSpPr txBox="1"/>
          <p:nvPr>
            <p:ph type="title"/>
          </p:nvPr>
        </p:nvSpPr>
        <p:spPr>
          <a:xfrm>
            <a:off x="762000" y="1393937"/>
            <a:ext cx="5384800" cy="13684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500">
                <a:solidFill>
                  <a:srgbClr val="FFE55E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8" name="Body Level One…"/>
          <p:cNvSpPr txBox="1"/>
          <p:nvPr>
            <p:ph type="body" sz="quarter" idx="1"/>
          </p:nvPr>
        </p:nvSpPr>
        <p:spPr>
          <a:xfrm>
            <a:off x="762000" y="3184194"/>
            <a:ext cx="5384800" cy="3810002"/>
          </a:xfrm>
          <a:prstGeom prst="rect">
            <a:avLst/>
          </a:prstGeom>
        </p:spPr>
        <p:txBody>
          <a:bodyPr anchor="t"/>
          <a:lstStyle>
            <a:lvl1pPr defTabSz="584200">
              <a:spcBef>
                <a:spcPts val="100"/>
              </a:spcBef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1pPr>
            <a:lvl2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2pPr>
            <a:lvl3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3pPr>
            <a:lvl4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4pPr>
            <a:lvl5pPr marL="0" indent="0" defTabSz="584200">
              <a:spcBef>
                <a:spcPts val="100"/>
              </a:spcBef>
              <a:buSzTx/>
              <a:buNone/>
              <a:def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Rectangle"/>
          <p:cNvSpPr/>
          <p:nvPr/>
        </p:nvSpPr>
        <p:spPr>
          <a:xfrm>
            <a:off x="-11570" y="-11605"/>
            <a:ext cx="13078740" cy="1035460"/>
          </a:xfrm>
          <a:prstGeom prst="rect">
            <a:avLst/>
          </a:prstGeom>
          <a:solidFill>
            <a:srgbClr val="93B1CB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1233702" y="432900"/>
            <a:ext cx="11760635" cy="573535"/>
          </a:xfrm>
          <a:prstGeom prst="rect">
            <a:avLst/>
          </a:prstGeom>
          <a:solidFill>
            <a:srgbClr val="9FC0DB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1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318" t="3473" r="5742" b="2644"/>
          <a:stretch>
            <a:fillRect/>
          </a:stretch>
        </p:blipFill>
        <p:spPr>
          <a:xfrm>
            <a:off x="150475" y="48150"/>
            <a:ext cx="821483" cy="92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5" h="21590" fill="norm" stroke="1" extrusionOk="0">
                <a:moveTo>
                  <a:pt x="10571" y="0"/>
                </a:moveTo>
                <a:cubicBezTo>
                  <a:pt x="9250" y="-1"/>
                  <a:pt x="7805" y="1315"/>
                  <a:pt x="6903" y="3329"/>
                </a:cubicBezTo>
                <a:lnTo>
                  <a:pt x="6493" y="4229"/>
                </a:lnTo>
                <a:lnTo>
                  <a:pt x="4660" y="4173"/>
                </a:lnTo>
                <a:cubicBezTo>
                  <a:pt x="1571" y="4078"/>
                  <a:pt x="201" y="4654"/>
                  <a:pt x="19" y="6121"/>
                </a:cubicBezTo>
                <a:cubicBezTo>
                  <a:pt x="-101" y="7090"/>
                  <a:pt x="339" y="8226"/>
                  <a:pt x="1402" y="9673"/>
                </a:cubicBezTo>
                <a:lnTo>
                  <a:pt x="2273" y="10851"/>
                </a:lnTo>
                <a:lnTo>
                  <a:pt x="1648" y="11593"/>
                </a:lnTo>
                <a:cubicBezTo>
                  <a:pt x="583" y="12862"/>
                  <a:pt x="81" y="14003"/>
                  <a:pt x="70" y="15145"/>
                </a:cubicBezTo>
                <a:cubicBezTo>
                  <a:pt x="61" y="16086"/>
                  <a:pt x="99" y="16184"/>
                  <a:pt x="623" y="16610"/>
                </a:cubicBezTo>
                <a:cubicBezTo>
                  <a:pt x="933" y="16863"/>
                  <a:pt x="1521" y="17161"/>
                  <a:pt x="1935" y="17268"/>
                </a:cubicBezTo>
                <a:cubicBezTo>
                  <a:pt x="2584" y="17435"/>
                  <a:pt x="5199" y="17498"/>
                  <a:pt x="6166" y="17370"/>
                </a:cubicBezTo>
                <a:cubicBezTo>
                  <a:pt x="6405" y="17338"/>
                  <a:pt x="6586" y="17553"/>
                  <a:pt x="6893" y="18233"/>
                </a:cubicBezTo>
                <a:cubicBezTo>
                  <a:pt x="7659" y="19931"/>
                  <a:pt x="8759" y="21124"/>
                  <a:pt x="9895" y="21479"/>
                </a:cubicBezTo>
                <a:cubicBezTo>
                  <a:pt x="10133" y="21554"/>
                  <a:pt x="10367" y="21586"/>
                  <a:pt x="10601" y="21590"/>
                </a:cubicBezTo>
                <a:cubicBezTo>
                  <a:pt x="11300" y="21599"/>
                  <a:pt x="11978" y="21286"/>
                  <a:pt x="12630" y="20653"/>
                </a:cubicBezTo>
                <a:cubicBezTo>
                  <a:pt x="13162" y="20136"/>
                  <a:pt x="13999" y="18871"/>
                  <a:pt x="14351" y="18047"/>
                </a:cubicBezTo>
                <a:cubicBezTo>
                  <a:pt x="14482" y="17740"/>
                  <a:pt x="14642" y="17439"/>
                  <a:pt x="14699" y="17380"/>
                </a:cubicBezTo>
                <a:cubicBezTo>
                  <a:pt x="14756" y="17322"/>
                  <a:pt x="15356" y="17330"/>
                  <a:pt x="16031" y="17398"/>
                </a:cubicBezTo>
                <a:cubicBezTo>
                  <a:pt x="18436" y="17640"/>
                  <a:pt x="20583" y="17096"/>
                  <a:pt x="21020" y="16137"/>
                </a:cubicBezTo>
                <a:cubicBezTo>
                  <a:pt x="21499" y="15084"/>
                  <a:pt x="20886" y="13188"/>
                  <a:pt x="19555" y="11611"/>
                </a:cubicBezTo>
                <a:lnTo>
                  <a:pt x="18910" y="10851"/>
                </a:lnTo>
                <a:lnTo>
                  <a:pt x="19729" y="9812"/>
                </a:lnTo>
                <a:cubicBezTo>
                  <a:pt x="20734" y="8530"/>
                  <a:pt x="21204" y="7431"/>
                  <a:pt x="21204" y="6371"/>
                </a:cubicBezTo>
                <a:cubicBezTo>
                  <a:pt x="21204" y="5665"/>
                  <a:pt x="21131" y="5491"/>
                  <a:pt x="20631" y="5036"/>
                </a:cubicBezTo>
                <a:cubicBezTo>
                  <a:pt x="19897" y="4367"/>
                  <a:pt x="18577" y="4096"/>
                  <a:pt x="16400" y="4173"/>
                </a:cubicBezTo>
                <a:lnTo>
                  <a:pt x="14812" y="4229"/>
                </a:lnTo>
                <a:lnTo>
                  <a:pt x="14105" y="2977"/>
                </a:lnTo>
                <a:cubicBezTo>
                  <a:pt x="12883" y="821"/>
                  <a:pt x="11906" y="1"/>
                  <a:pt x="1057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5" name="Group"/>
          <p:cNvGrpSpPr/>
          <p:nvPr/>
        </p:nvGrpSpPr>
        <p:grpSpPr>
          <a:xfrm>
            <a:off x="1195601" y="2022"/>
            <a:ext cx="73773" cy="1025644"/>
            <a:chOff x="0" y="-1"/>
            <a:chExt cx="73771" cy="1025642"/>
          </a:xfrm>
        </p:grpSpPr>
        <p:sp>
          <p:nvSpPr>
            <p:cNvPr id="192" name="Rectangle"/>
            <p:cNvSpPr/>
            <p:nvPr/>
          </p:nvSpPr>
          <p:spPr>
            <a:xfrm>
              <a:off x="-1" y="0"/>
              <a:ext cx="73772" cy="102564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3" name="Rectangle"/>
            <p:cNvSpPr/>
            <p:nvPr/>
          </p:nvSpPr>
          <p:spPr>
            <a:xfrm>
              <a:off x="19050" y="-2"/>
              <a:ext cx="35671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4" name="Rectangle"/>
            <p:cNvSpPr/>
            <p:nvPr/>
          </p:nvSpPr>
          <p:spPr>
            <a:xfrm>
              <a:off x="26373" y="-2"/>
              <a:ext cx="21024" cy="1025644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184A8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6970" y="6469"/>
            <a:ext cx="13078740" cy="1227469"/>
          </a:xfrm>
          <a:prstGeom prst="rect">
            <a:avLst/>
          </a:prstGeom>
          <a:solidFill>
            <a:srgbClr val="C5E6FF">
              <a:alpha val="79917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" name="Rectangle"/>
          <p:cNvSpPr/>
          <p:nvPr/>
        </p:nvSpPr>
        <p:spPr>
          <a:xfrm>
            <a:off x="-11570" y="-11605"/>
            <a:ext cx="13078740" cy="1227469"/>
          </a:xfrm>
          <a:prstGeom prst="rect">
            <a:avLst/>
          </a:prstGeom>
          <a:solidFill>
            <a:srgbClr val="47D7FF">
              <a:alpha val="34393"/>
            </a:srgbClr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defRPr b="0"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" name="Logo-IPST.png" descr="Logo-IPST.png"/>
          <p:cNvPicPr>
            <a:picLocks noChangeAspect="1"/>
          </p:cNvPicPr>
          <p:nvPr/>
        </p:nvPicPr>
        <p:blipFill>
          <a:blip r:embed="rId2">
            <a:extLst/>
          </a:blip>
          <a:srcRect l="7295" t="3473" r="5738" b="2663"/>
          <a:stretch>
            <a:fillRect/>
          </a:stretch>
        </p:blipFill>
        <p:spPr>
          <a:xfrm>
            <a:off x="347732" y="50193"/>
            <a:ext cx="1022073" cy="1148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1" h="21590" fill="norm" stroke="1" extrusionOk="0">
                <a:moveTo>
                  <a:pt x="10565" y="0"/>
                </a:moveTo>
                <a:cubicBezTo>
                  <a:pt x="9244" y="-1"/>
                  <a:pt x="7802" y="1311"/>
                  <a:pt x="6901" y="3326"/>
                </a:cubicBezTo>
                <a:lnTo>
                  <a:pt x="6498" y="4229"/>
                </a:lnTo>
                <a:lnTo>
                  <a:pt x="4662" y="4176"/>
                </a:lnTo>
                <a:cubicBezTo>
                  <a:pt x="1575" y="4081"/>
                  <a:pt x="201" y="4657"/>
                  <a:pt x="19" y="6123"/>
                </a:cubicBezTo>
                <a:cubicBezTo>
                  <a:pt x="-101" y="7092"/>
                  <a:pt x="347" y="8226"/>
                  <a:pt x="1410" y="9673"/>
                </a:cubicBezTo>
                <a:lnTo>
                  <a:pt x="2275" y="10851"/>
                </a:lnTo>
                <a:lnTo>
                  <a:pt x="1649" y="11597"/>
                </a:lnTo>
                <a:cubicBezTo>
                  <a:pt x="585" y="12866"/>
                  <a:pt x="79" y="14003"/>
                  <a:pt x="68" y="15147"/>
                </a:cubicBezTo>
                <a:cubicBezTo>
                  <a:pt x="59" y="16088"/>
                  <a:pt x="96" y="16189"/>
                  <a:pt x="620" y="16616"/>
                </a:cubicBezTo>
                <a:cubicBezTo>
                  <a:pt x="930" y="16868"/>
                  <a:pt x="1523" y="17166"/>
                  <a:pt x="1937" y="17272"/>
                </a:cubicBezTo>
                <a:cubicBezTo>
                  <a:pt x="2586" y="17440"/>
                  <a:pt x="5202" y="17504"/>
                  <a:pt x="6169" y="17376"/>
                </a:cubicBezTo>
                <a:cubicBezTo>
                  <a:pt x="6408" y="17345"/>
                  <a:pt x="6594" y="17553"/>
                  <a:pt x="6901" y="18234"/>
                </a:cubicBezTo>
                <a:cubicBezTo>
                  <a:pt x="7667" y="19931"/>
                  <a:pt x="8763" y="21123"/>
                  <a:pt x="9898" y="21478"/>
                </a:cubicBezTo>
                <a:cubicBezTo>
                  <a:pt x="10136" y="21553"/>
                  <a:pt x="10373" y="21586"/>
                  <a:pt x="10606" y="21590"/>
                </a:cubicBezTo>
                <a:cubicBezTo>
                  <a:pt x="11305" y="21599"/>
                  <a:pt x="11979" y="21292"/>
                  <a:pt x="12631" y="20658"/>
                </a:cubicBezTo>
                <a:cubicBezTo>
                  <a:pt x="13163" y="20141"/>
                  <a:pt x="13992" y="18873"/>
                  <a:pt x="14344" y="18048"/>
                </a:cubicBezTo>
                <a:cubicBezTo>
                  <a:pt x="14475" y="17741"/>
                  <a:pt x="14632" y="17442"/>
                  <a:pt x="14689" y="17384"/>
                </a:cubicBezTo>
                <a:cubicBezTo>
                  <a:pt x="14746" y="17325"/>
                  <a:pt x="15348" y="17331"/>
                  <a:pt x="16023" y="17399"/>
                </a:cubicBezTo>
                <a:cubicBezTo>
                  <a:pt x="18427" y="17641"/>
                  <a:pt x="20584" y="17099"/>
                  <a:pt x="21020" y="16138"/>
                </a:cubicBezTo>
                <a:cubicBezTo>
                  <a:pt x="21499" y="15086"/>
                  <a:pt x="20884" y="13189"/>
                  <a:pt x="19555" y="11612"/>
                </a:cubicBezTo>
                <a:lnTo>
                  <a:pt x="18913" y="10851"/>
                </a:lnTo>
                <a:lnTo>
                  <a:pt x="19719" y="9814"/>
                </a:lnTo>
                <a:cubicBezTo>
                  <a:pt x="20724" y="8533"/>
                  <a:pt x="21201" y="7429"/>
                  <a:pt x="21201" y="6369"/>
                </a:cubicBezTo>
                <a:cubicBezTo>
                  <a:pt x="21201" y="5664"/>
                  <a:pt x="21125" y="5490"/>
                  <a:pt x="20625" y="5034"/>
                </a:cubicBezTo>
                <a:cubicBezTo>
                  <a:pt x="19891" y="4366"/>
                  <a:pt x="18578" y="4098"/>
                  <a:pt x="16402" y="4176"/>
                </a:cubicBezTo>
                <a:lnTo>
                  <a:pt x="14813" y="4229"/>
                </a:lnTo>
                <a:lnTo>
                  <a:pt x="14105" y="2983"/>
                </a:lnTo>
                <a:cubicBezTo>
                  <a:pt x="12883" y="827"/>
                  <a:pt x="11900" y="1"/>
                  <a:pt x="10565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8" name="Group"/>
          <p:cNvGrpSpPr/>
          <p:nvPr/>
        </p:nvGrpSpPr>
        <p:grpSpPr>
          <a:xfrm>
            <a:off x="1615293" y="12700"/>
            <a:ext cx="96778" cy="1241231"/>
            <a:chOff x="0" y="0"/>
            <a:chExt cx="96776" cy="1241230"/>
          </a:xfrm>
        </p:grpSpPr>
        <p:sp>
          <p:nvSpPr>
            <p:cNvPr id="5" name="Rectangle"/>
            <p:cNvSpPr/>
            <p:nvPr/>
          </p:nvSpPr>
          <p:spPr>
            <a:xfrm>
              <a:off x="0" y="9349"/>
              <a:ext cx="96777" cy="123188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40105"/>
                  </a:srgbClr>
                </a:gs>
                <a:gs pos="100000">
                  <a:srgbClr val="BEBEBE">
                    <a:alpha val="40105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" name="Rectangle"/>
            <p:cNvSpPr/>
            <p:nvPr/>
          </p:nvSpPr>
          <p:spPr>
            <a:xfrm>
              <a:off x="24991" y="9349"/>
              <a:ext cx="46795" cy="1231882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56868"/>
                  </a:srgbClr>
                </a:gs>
                <a:gs pos="100000">
                  <a:srgbClr val="BEBEBE">
                    <a:alpha val="5686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" name="Rectangle"/>
            <p:cNvSpPr/>
            <p:nvPr/>
          </p:nvSpPr>
          <p:spPr>
            <a:xfrm>
              <a:off x="34597" y="0"/>
              <a:ext cx="27581" cy="1231881"/>
            </a:xfrm>
            <a:prstGeom prst="rect">
              <a:avLst/>
            </a:prstGeom>
            <a:gradFill flip="none" rotWithShape="1">
              <a:gsLst>
                <a:gs pos="0">
                  <a:srgbClr val="FBFBFB">
                    <a:alpha val="80000"/>
                  </a:srgbClr>
                </a:gs>
                <a:gs pos="100000">
                  <a:srgbClr val="BEBEBE">
                    <a:alpha val="8000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0" sz="3000">
                  <a:solidFill>
                    <a:srgbClr val="3B3B3B"/>
                  </a:solidFill>
                  <a:effectLst>
                    <a:outerShdw sx="100000" sy="100000" kx="0" ky="0" algn="b" rotWithShape="0" blurRad="12700" dist="12700" dir="5400000">
                      <a:srgbClr val="FFFFFF">
                        <a:alpha val="25000"/>
                      </a:srgbClr>
                    </a:outerShdw>
                  </a:effectLst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9" name="Title Tex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" name="Body Level One…"/>
          <p:cNvSpPr txBox="1"/>
          <p:nvPr>
            <p:ph type="body" idx="1"/>
          </p:nvPr>
        </p:nvSpPr>
        <p:spPr>
          <a:xfrm>
            <a:off x="503633" y="3121993"/>
            <a:ext cx="11997534" cy="1932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b="0" sz="18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9pPr>
    </p:titleStyle>
    <p:bodyStyle>
      <a:lvl1pPr marL="0" marR="0" indent="0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1pPr>
      <a:lvl2pPr marL="17212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2pPr>
      <a:lvl3pPr marL="21276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3pPr>
      <a:lvl4pPr marL="25340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4pPr>
      <a:lvl5pPr marL="29404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5pPr>
      <a:lvl6pPr marL="33468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6pPr>
      <a:lvl7pPr marL="37532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7pPr>
      <a:lvl8pPr marL="41596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8pPr>
      <a:lvl9pPr marL="4566023" marR="0" indent="-1314823" algn="ctr" defTabSz="461518" latinLnBrk="0">
        <a:lnSpc>
          <a:spcPct val="10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11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38100" dist="20066" dir="5400000">
              <a:srgbClr val="000000"/>
            </a:outerShdw>
          </a:effectLst>
          <a:uFillTx/>
          <a:latin typeface="+mn-lt"/>
          <a:ea typeface="+mn-ea"/>
          <a:cs typeface="+mn-cs"/>
          <a:sym typeface="TH Sarabun New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บทที่ 6 แผนที่ภูมิประเทศและแผนที่ธรณีวิทยา…"/>
          <p:cNvSpPr txBox="1"/>
          <p:nvPr/>
        </p:nvSpPr>
        <p:spPr>
          <a:xfrm>
            <a:off x="1957559" y="11245"/>
            <a:ext cx="7254647" cy="171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60000"/>
              </a:lnSpc>
              <a:defRPr sz="4400">
                <a:solidFill>
                  <a:srgbClr val="FFFFFF"/>
                </a:solidFill>
                <a:effectLst/>
              </a:defRPr>
            </a:pPr>
            <a:r>
              <a:t>บทที่ 6 แผนที่ภูมิประเทศและแผนที่ธรณีวิทยา</a:t>
            </a:r>
          </a:p>
          <a:p>
            <a:pPr defTabSz="457200">
              <a:lnSpc>
                <a:spcPct val="60000"/>
              </a:lnSpc>
              <a:defRPr sz="4400">
                <a:solidFill>
                  <a:srgbClr val="FFFFFF"/>
                </a:solidFill>
                <a:effectLst/>
              </a:defRPr>
            </a:pPr>
            <a:r>
              <a:t>(Topographic map and Geologic map)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703" y="2231932"/>
            <a:ext cx="5905501" cy="750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4096" t="994" r="0" b="994"/>
          <a:stretch>
            <a:fillRect/>
          </a:stretch>
        </p:blipFill>
        <p:spPr>
          <a:xfrm>
            <a:off x="6140154" y="2231932"/>
            <a:ext cx="6645964" cy="750573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2126558" y="1347616"/>
            <a:ext cx="8433157" cy="82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4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grpSp>
        <p:nvGrpSpPr>
          <p:cNvPr id="309" name="Group"/>
          <p:cNvGrpSpPr/>
          <p:nvPr/>
        </p:nvGrpSpPr>
        <p:grpSpPr>
          <a:xfrm>
            <a:off x="846005" y="1414052"/>
            <a:ext cx="11041890" cy="8168957"/>
            <a:chOff x="0" y="-80645"/>
            <a:chExt cx="11041889" cy="8168955"/>
          </a:xfrm>
        </p:grpSpPr>
        <p:pic>
          <p:nvPicPr>
            <p:cNvPr id="30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26" t="0" r="437" b="1582"/>
            <a:stretch>
              <a:fillRect/>
            </a:stretch>
          </p:blipFill>
          <p:spPr>
            <a:xfrm>
              <a:off x="0" y="1534252"/>
              <a:ext cx="11041890" cy="6554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2" name="Oval"/>
            <p:cNvSpPr/>
            <p:nvPr/>
          </p:nvSpPr>
          <p:spPr>
            <a:xfrm>
              <a:off x="123428" y="1477102"/>
              <a:ext cx="4195631" cy="739626"/>
            </a:xfrm>
            <a:prstGeom prst="ellipse">
              <a:avLst/>
            </a:prstGeom>
            <a:noFill/>
            <a:ln w="25400" cap="flat">
              <a:solidFill>
                <a:srgbClr val="FF7E79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307" name="Group"/>
            <p:cNvGrpSpPr/>
            <p:nvPr/>
          </p:nvGrpSpPr>
          <p:grpSpPr>
            <a:xfrm>
              <a:off x="504032" y="-80646"/>
              <a:ext cx="2155841" cy="759462"/>
              <a:chOff x="0" y="-80645"/>
              <a:chExt cx="2155839" cy="759460"/>
            </a:xfrm>
          </p:grpSpPr>
          <p:grpSp>
            <p:nvGrpSpPr>
              <p:cNvPr id="305" name="Group"/>
              <p:cNvGrpSpPr/>
              <p:nvPr/>
            </p:nvGrpSpPr>
            <p:grpSpPr>
              <a:xfrm>
                <a:off x="0" y="0"/>
                <a:ext cx="628500" cy="598171"/>
                <a:chOff x="0" y="17984"/>
                <a:chExt cx="628499" cy="598170"/>
              </a:xfrm>
            </p:grpSpPr>
            <p:sp>
              <p:nvSpPr>
                <p:cNvPr id="303" name="Oval"/>
                <p:cNvSpPr/>
                <p:nvPr/>
              </p:nvSpPr>
              <p:spPr>
                <a:xfrm>
                  <a:off x="0" y="17984"/>
                  <a:ext cx="628500" cy="598171"/>
                </a:xfrm>
                <a:prstGeom prst="ellipse">
                  <a:avLst/>
                </a:prstGeom>
                <a:solidFill>
                  <a:schemeClr val="accent5">
                    <a:satOff val="-26361"/>
                    <a:lumOff val="28921"/>
                  </a:schemeClr>
                </a:solidFill>
                <a:ln w="25400" cap="flat">
                  <a:solidFill>
                    <a:schemeClr val="accent5">
                      <a:satOff val="-26361"/>
                      <a:lumOff val="14460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508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7E79"/>
                      </a:solidFill>
                    </a:defRPr>
                  </a:pPr>
                </a:p>
              </p:txBody>
            </p:sp>
            <p:sp>
              <p:nvSpPr>
                <p:cNvPr id="304" name="1"/>
                <p:cNvSpPr txBox="1"/>
                <p:nvPr/>
              </p:nvSpPr>
              <p:spPr>
                <a:xfrm>
                  <a:off x="192720" y="24384"/>
                  <a:ext cx="219508" cy="48377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00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1</a:t>
                  </a:r>
                </a:p>
              </p:txBody>
            </p:sp>
          </p:grpSp>
          <p:sp>
            <p:nvSpPr>
              <p:cNvPr id="306" name="ชื่อระวาง"/>
              <p:cNvSpPr txBox="1"/>
              <p:nvPr/>
            </p:nvSpPr>
            <p:spPr>
              <a:xfrm>
                <a:off x="765951" y="-80646"/>
                <a:ext cx="1389889" cy="7594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 defTabSz="457200"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ชื่อระวาง</a:t>
                </a:r>
              </a:p>
            </p:txBody>
          </p:sp>
        </p:grpSp>
        <p:sp>
          <p:nvSpPr>
            <p:cNvPr id="308" name="Line"/>
            <p:cNvSpPr/>
            <p:nvPr/>
          </p:nvSpPr>
          <p:spPr>
            <a:xfrm>
              <a:off x="948361" y="507501"/>
              <a:ext cx="927546" cy="100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56" y="2869"/>
                    <a:pt x="10410" y="6804"/>
                    <a:pt x="14631" y="11620"/>
                  </a:cubicBezTo>
                  <a:cubicBezTo>
                    <a:pt x="17281" y="14644"/>
                    <a:pt x="19618" y="17992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grpSp>
        <p:nvGrpSpPr>
          <p:cNvPr id="322" name="Group"/>
          <p:cNvGrpSpPr/>
          <p:nvPr/>
        </p:nvGrpSpPr>
        <p:grpSpPr>
          <a:xfrm>
            <a:off x="508491" y="1568517"/>
            <a:ext cx="11464071" cy="7591158"/>
            <a:chOff x="0" y="0"/>
            <a:chExt cx="11464069" cy="7591157"/>
          </a:xfrm>
        </p:grpSpPr>
        <p:grpSp>
          <p:nvGrpSpPr>
            <p:cNvPr id="318" name="Group"/>
            <p:cNvGrpSpPr/>
            <p:nvPr/>
          </p:nvGrpSpPr>
          <p:grpSpPr>
            <a:xfrm>
              <a:off x="352252" y="0"/>
              <a:ext cx="2356416" cy="759461"/>
              <a:chOff x="0" y="0"/>
              <a:chExt cx="2356414" cy="759460"/>
            </a:xfrm>
          </p:grpSpPr>
          <p:grpSp>
            <p:nvGrpSpPr>
              <p:cNvPr id="316" name="Group"/>
              <p:cNvGrpSpPr/>
              <p:nvPr/>
            </p:nvGrpSpPr>
            <p:grpSpPr>
              <a:xfrm>
                <a:off x="0" y="80644"/>
                <a:ext cx="628500" cy="598172"/>
                <a:chOff x="0" y="17984"/>
                <a:chExt cx="628499" cy="598170"/>
              </a:xfrm>
            </p:grpSpPr>
            <p:sp>
              <p:nvSpPr>
                <p:cNvPr id="314" name="Oval"/>
                <p:cNvSpPr/>
                <p:nvPr/>
              </p:nvSpPr>
              <p:spPr>
                <a:xfrm>
                  <a:off x="0" y="17984"/>
                  <a:ext cx="628500" cy="598171"/>
                </a:xfrm>
                <a:prstGeom prst="ellipse">
                  <a:avLst/>
                </a:prstGeom>
                <a:solidFill>
                  <a:schemeClr val="accent5">
                    <a:satOff val="-26361"/>
                    <a:lumOff val="28921"/>
                  </a:schemeClr>
                </a:solidFill>
                <a:ln w="25400" cap="flat">
                  <a:solidFill>
                    <a:schemeClr val="accent5">
                      <a:satOff val="-26361"/>
                      <a:lumOff val="14460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508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7E79"/>
                      </a:solidFill>
                    </a:defRPr>
                  </a:pPr>
                </a:p>
              </p:txBody>
            </p:sp>
            <p:sp>
              <p:nvSpPr>
                <p:cNvPr id="315" name="2"/>
                <p:cNvSpPr txBox="1"/>
                <p:nvPr/>
              </p:nvSpPr>
              <p:spPr>
                <a:xfrm>
                  <a:off x="192720" y="24384"/>
                  <a:ext cx="219508" cy="48377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00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2</a:t>
                  </a:r>
                </a:p>
              </p:txBody>
            </p:sp>
          </p:grpSp>
          <p:sp>
            <p:nvSpPr>
              <p:cNvPr id="317" name="มาตราส่วน"/>
              <p:cNvSpPr txBox="1"/>
              <p:nvPr/>
            </p:nvSpPr>
            <p:spPr>
              <a:xfrm>
                <a:off x="700842" y="-1"/>
                <a:ext cx="1655573" cy="7594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 defTabSz="457200"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มาตราส่วน</a:t>
                </a:r>
              </a:p>
            </p:txBody>
          </p:sp>
        </p:grpSp>
        <p:pic>
          <p:nvPicPr>
            <p:cNvPr id="31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26" t="0" r="437" b="1582"/>
            <a:stretch>
              <a:fillRect/>
            </a:stretch>
          </p:blipFill>
          <p:spPr>
            <a:xfrm>
              <a:off x="422180" y="1037099"/>
              <a:ext cx="11041890" cy="6554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" name="Oval"/>
            <p:cNvSpPr/>
            <p:nvPr/>
          </p:nvSpPr>
          <p:spPr>
            <a:xfrm>
              <a:off x="714941" y="1606482"/>
              <a:ext cx="3209728" cy="739626"/>
            </a:xfrm>
            <a:prstGeom prst="ellipse">
              <a:avLst/>
            </a:prstGeom>
            <a:noFill/>
            <a:ln w="25400" cap="flat">
              <a:solidFill>
                <a:srgbClr val="FF7E79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1" name="Line"/>
            <p:cNvSpPr/>
            <p:nvPr/>
          </p:nvSpPr>
          <p:spPr>
            <a:xfrm>
              <a:off x="-1" y="480945"/>
              <a:ext cx="673361" cy="148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0647" y="0"/>
                  </a:moveTo>
                  <a:cubicBezTo>
                    <a:pt x="3736" y="2303"/>
                    <a:pt x="-245" y="6025"/>
                    <a:pt x="11" y="9941"/>
                  </a:cubicBezTo>
                  <a:cubicBezTo>
                    <a:pt x="384" y="15626"/>
                    <a:pt x="9214" y="20449"/>
                    <a:pt x="21355" y="21600"/>
                  </a:cubicBez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grpSp>
        <p:nvGrpSpPr>
          <p:cNvPr id="336" name="Group"/>
          <p:cNvGrpSpPr/>
          <p:nvPr/>
        </p:nvGrpSpPr>
        <p:grpSpPr>
          <a:xfrm>
            <a:off x="1006855" y="1599770"/>
            <a:ext cx="11041890" cy="7788512"/>
            <a:chOff x="0" y="0"/>
            <a:chExt cx="11041889" cy="7788510"/>
          </a:xfrm>
        </p:grpSpPr>
        <p:grpSp>
          <p:nvGrpSpPr>
            <p:cNvPr id="329" name="Group"/>
            <p:cNvGrpSpPr/>
            <p:nvPr/>
          </p:nvGrpSpPr>
          <p:grpSpPr>
            <a:xfrm>
              <a:off x="4982249" y="7029049"/>
              <a:ext cx="4121461" cy="759462"/>
              <a:chOff x="-2793999" y="220133"/>
              <a:chExt cx="4121460" cy="759460"/>
            </a:xfrm>
          </p:grpSpPr>
          <p:grpSp>
            <p:nvGrpSpPr>
              <p:cNvPr id="327" name="Group"/>
              <p:cNvGrpSpPr/>
              <p:nvPr/>
            </p:nvGrpSpPr>
            <p:grpSpPr>
              <a:xfrm>
                <a:off x="-2794000" y="300778"/>
                <a:ext cx="775435" cy="598171"/>
                <a:chOff x="0" y="17984"/>
                <a:chExt cx="775434" cy="598170"/>
              </a:xfrm>
            </p:grpSpPr>
            <p:sp>
              <p:nvSpPr>
                <p:cNvPr id="325" name="Oval"/>
                <p:cNvSpPr/>
                <p:nvPr/>
              </p:nvSpPr>
              <p:spPr>
                <a:xfrm>
                  <a:off x="0" y="17984"/>
                  <a:ext cx="628500" cy="598171"/>
                </a:xfrm>
                <a:prstGeom prst="ellipse">
                  <a:avLst/>
                </a:prstGeom>
                <a:solidFill>
                  <a:schemeClr val="accent5">
                    <a:satOff val="-26361"/>
                    <a:lumOff val="28921"/>
                  </a:schemeClr>
                </a:solidFill>
                <a:ln w="25400" cap="flat">
                  <a:solidFill>
                    <a:schemeClr val="accent5">
                      <a:satOff val="-26361"/>
                      <a:lumOff val="14460"/>
                    </a:schemeClr>
                  </a:solidFill>
                  <a:prstDash val="solid"/>
                  <a:round/>
                </a:ln>
                <a:effectLst>
                  <a:outerShdw sx="100000" sy="100000" kx="0" ky="0" algn="b" rotWithShape="0" blurRad="50800" dist="25400" dir="540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7E79"/>
                      </a:solidFill>
                    </a:defRPr>
                  </a:pPr>
                </a:p>
              </p:txBody>
            </p:sp>
            <p:sp>
              <p:nvSpPr>
                <p:cNvPr id="326" name="3"/>
                <p:cNvSpPr txBox="1"/>
                <p:nvPr/>
              </p:nvSpPr>
              <p:spPr>
                <a:xfrm>
                  <a:off x="192720" y="24384"/>
                  <a:ext cx="582715" cy="48377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000">
                      <a:solidFill>
                        <a:srgbClr val="FFFFFF"/>
                      </a:solidFill>
                    </a:defRPr>
                  </a:lvl1pPr>
                </a:lstStyle>
                <a:p>
                  <a:pPr/>
                  <a:r>
                    <a:t>3</a:t>
                  </a:r>
                </a:p>
              </p:txBody>
            </p:sp>
          </p:grpSp>
          <p:sp>
            <p:nvSpPr>
              <p:cNvPr id="328" name="สัญลักษณ์และคำอธิบาย"/>
              <p:cNvSpPr txBox="1"/>
              <p:nvPr/>
            </p:nvSpPr>
            <p:spPr>
              <a:xfrm>
                <a:off x="-2131004" y="220133"/>
                <a:ext cx="3458465" cy="7594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 defTabSz="457200">
                  <a:defRPr sz="4000">
                    <a:solidFill>
                      <a:srgbClr val="FFFFFF"/>
                    </a:solidFill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สัญลักษณ์และคำอธิบาย</a:t>
                </a:r>
              </a:p>
            </p:txBody>
          </p:sp>
        </p:grpSp>
        <p:grpSp>
          <p:nvGrpSpPr>
            <p:cNvPr id="333" name="Group"/>
            <p:cNvGrpSpPr/>
            <p:nvPr/>
          </p:nvGrpSpPr>
          <p:grpSpPr>
            <a:xfrm>
              <a:off x="0" y="0"/>
              <a:ext cx="11041890" cy="6554059"/>
              <a:chOff x="0" y="0"/>
              <a:chExt cx="11041889" cy="6554058"/>
            </a:xfrm>
          </p:grpSpPr>
          <p:pic>
            <p:nvPicPr>
              <p:cNvPr id="330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426" t="0" r="437" b="1582"/>
              <a:stretch>
                <a:fillRect/>
              </a:stretch>
            </p:blipFill>
            <p:spPr>
              <a:xfrm>
                <a:off x="0" y="0"/>
                <a:ext cx="11041890" cy="65540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31" name="Rectangle"/>
              <p:cNvSpPr/>
              <p:nvPr/>
            </p:nvSpPr>
            <p:spPr>
              <a:xfrm>
                <a:off x="3922995" y="78382"/>
                <a:ext cx="6938699" cy="6397229"/>
              </a:xfrm>
              <a:prstGeom prst="rect">
                <a:avLst/>
              </a:prstGeom>
              <a:noFill/>
              <a:ln w="38100" cap="flat">
                <a:solidFill>
                  <a:srgbClr val="FF7E79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" name="Rectangle"/>
              <p:cNvSpPr/>
              <p:nvPr/>
            </p:nvSpPr>
            <p:spPr>
              <a:xfrm>
                <a:off x="849595" y="5116976"/>
                <a:ext cx="2874567" cy="1400969"/>
              </a:xfrm>
              <a:prstGeom prst="rect">
                <a:avLst/>
              </a:prstGeom>
              <a:noFill/>
              <a:ln w="38100" cap="flat">
                <a:solidFill>
                  <a:srgbClr val="FF7E79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4" name="Line"/>
            <p:cNvSpPr/>
            <p:nvPr/>
          </p:nvSpPr>
          <p:spPr>
            <a:xfrm>
              <a:off x="2417580" y="6497165"/>
              <a:ext cx="2496257" cy="113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0"/>
                  </a:moveTo>
                  <a:lnTo>
                    <a:pt x="4681" y="11286"/>
                  </a:lnTo>
                  <a:cubicBezTo>
                    <a:pt x="6930" y="15194"/>
                    <a:pt x="9413" y="18004"/>
                    <a:pt x="12020" y="19590"/>
                  </a:cubicBezTo>
                  <a:cubicBezTo>
                    <a:pt x="15170" y="21507"/>
                    <a:pt x="18435" y="21600"/>
                    <a:pt x="21600" y="19862"/>
                  </a:cubicBez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4426429" y="6466316"/>
              <a:ext cx="728829" cy="71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91" y="3978"/>
                    <a:pt x="3821" y="7660"/>
                    <a:pt x="6599" y="10896"/>
                  </a:cubicBezTo>
                  <a:cubicBezTo>
                    <a:pt x="10675" y="15644"/>
                    <a:pt x="15822" y="19317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EBEBEB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pic>
        <p:nvPicPr>
          <p:cNvPr id="3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" y="3562350"/>
            <a:ext cx="12915900" cy="2628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4" name="Group"/>
          <p:cNvGrpSpPr/>
          <p:nvPr/>
        </p:nvGrpSpPr>
        <p:grpSpPr>
          <a:xfrm>
            <a:off x="1673544" y="2016282"/>
            <a:ext cx="2194538" cy="759462"/>
            <a:chOff x="0" y="0"/>
            <a:chExt cx="2194537" cy="759460"/>
          </a:xfrm>
        </p:grpSpPr>
        <p:sp>
          <p:nvSpPr>
            <p:cNvPr id="340" name="ระบบพิกัด"/>
            <p:cNvSpPr txBox="1"/>
            <p:nvPr/>
          </p:nvSpPr>
          <p:spPr>
            <a:xfrm>
              <a:off x="639041" y="-1"/>
              <a:ext cx="1555497" cy="759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40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ระบบพิกัด</a:t>
              </a:r>
            </a:p>
          </p:txBody>
        </p:sp>
        <p:grpSp>
          <p:nvGrpSpPr>
            <p:cNvPr id="343" name="Group"/>
            <p:cNvGrpSpPr/>
            <p:nvPr/>
          </p:nvGrpSpPr>
          <p:grpSpPr>
            <a:xfrm>
              <a:off x="0" y="80644"/>
              <a:ext cx="628500" cy="598172"/>
              <a:chOff x="0" y="17984"/>
              <a:chExt cx="628499" cy="598170"/>
            </a:xfrm>
          </p:grpSpPr>
          <p:sp>
            <p:nvSpPr>
              <p:cNvPr id="341" name="Oval"/>
              <p:cNvSpPr/>
              <p:nvPr/>
            </p:nvSpPr>
            <p:spPr>
              <a:xfrm>
                <a:off x="0" y="17984"/>
                <a:ext cx="628500" cy="598171"/>
              </a:xfrm>
              <a:prstGeom prst="ellipse">
                <a:avLst/>
              </a:prstGeom>
              <a:solidFill>
                <a:schemeClr val="accent5">
                  <a:satOff val="-26361"/>
                  <a:lumOff val="28921"/>
                </a:schemeClr>
              </a:solidFill>
              <a:ln w="25400" cap="flat">
                <a:solidFill>
                  <a:schemeClr val="accent5">
                    <a:satOff val="-26361"/>
                    <a:lumOff val="14460"/>
                  </a:schemeClr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7E79"/>
                    </a:solidFill>
                  </a:defRPr>
                </a:pPr>
              </a:p>
            </p:txBody>
          </p:sp>
          <p:sp>
            <p:nvSpPr>
              <p:cNvPr id="342" name="4"/>
              <p:cNvSpPr txBox="1"/>
              <p:nvPr/>
            </p:nvSpPr>
            <p:spPr>
              <a:xfrm>
                <a:off x="192720" y="24384"/>
                <a:ext cx="219508" cy="4837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</p:grpSp>
      <p:sp>
        <p:nvSpPr>
          <p:cNvPr id="345" name="Oval"/>
          <p:cNvSpPr/>
          <p:nvPr/>
        </p:nvSpPr>
        <p:spPr>
          <a:xfrm>
            <a:off x="210898" y="3606800"/>
            <a:ext cx="2043180" cy="1184130"/>
          </a:xfrm>
          <a:prstGeom prst="ellipse">
            <a:avLst/>
          </a:prstGeom>
          <a:ln w="25400">
            <a:solidFill>
              <a:srgbClr val="FF7E79"/>
            </a:solidFill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6" name="Line"/>
          <p:cNvSpPr/>
          <p:nvPr/>
        </p:nvSpPr>
        <p:spPr>
          <a:xfrm>
            <a:off x="1108339" y="2644983"/>
            <a:ext cx="745486" cy="938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914" y="18103"/>
                  <a:pt x="2593" y="14760"/>
                  <a:pt x="4960" y="11724"/>
                </a:cubicBezTo>
                <a:cubicBezTo>
                  <a:pt x="8948" y="6610"/>
                  <a:pt x="14732" y="2534"/>
                  <a:pt x="21600" y="0"/>
                </a:cubicBezTo>
              </a:path>
            </a:pathLst>
          </a:custGeom>
          <a:ln w="25400">
            <a:solidFill>
              <a:srgbClr val="FFFFFF"/>
            </a:solidFill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EBEBEB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sp>
        <p:nvSpPr>
          <p:cNvPr id="351" name="แผนที่ภูมิประเทศและแผนที่ธรณีวิทยามีองค์ประกอบหลายส่วน มีองค์ประกอบสำคัญเหมือนกัน ได้แก่ ระวาง มาตราส่วน ระบบพิกัด สัญลักษณ์และคำอธิบาย ทั้งนี้องค์ประกอบต่าง ๆ จะแสดงรายละเอียดของข้อมูลตามประเภทของแผนที่"/>
          <p:cNvSpPr txBox="1"/>
          <p:nvPr/>
        </p:nvSpPr>
        <p:spPr>
          <a:xfrm>
            <a:off x="1005812" y="3823969"/>
            <a:ext cx="10993176" cy="2105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b="0"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แผนที่ภูมิประเทศและแผนที่ธรณีวิทยามีองค์ประกอบหลายส่วน มีองค์ประกอบสำคัญเหมือนกัน ได้แก่ ระวาง มาตราส่วน ระบบพิกัด สัญลักษณ์และคำอธิบาย ทั้งนี้องค์ประกอบต่าง ๆ จะแสดงรายละเอียดของข้อมูลตามประเภทของแผนที่</a:t>
            </a:r>
          </a:p>
        </p:txBody>
      </p:sp>
      <p:sp>
        <p:nvSpPr>
          <p:cNvPr id="352" name="สรุป"/>
          <p:cNvSpPr txBox="1"/>
          <p:nvPr/>
        </p:nvSpPr>
        <p:spPr>
          <a:xfrm>
            <a:off x="1304052" y="2676143"/>
            <a:ext cx="829362" cy="896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8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สรุป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sp>
        <p:nvSpPr>
          <p:cNvPr id="355" name="เป็นระบบที่มีตัวเลขกำกับเส้นกริด โดยเส้นกริดทั้งแนวตั้งและแนวนอนจะแสดงระยะทางในหน่วยเป็นเมตร เส้นกริดแต่ละเส้นห่างกัน 1,000 เมตร  โดยมีตัวเลขกำกับเส้น 2 หลัก  ซึ่งอยู่ในหลักหมื่นและหลักพันในหน่วยเมตร เช่น…"/>
          <p:cNvSpPr txBox="1"/>
          <p:nvPr/>
        </p:nvSpPr>
        <p:spPr>
          <a:xfrm>
            <a:off x="493251" y="2721095"/>
            <a:ext cx="5226576" cy="445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3200">
                <a:solidFill>
                  <a:srgbClr val="FFFFFF"/>
                </a:solidFill>
                <a:effectLst/>
              </a:defRPr>
            </a:pPr>
            <a:r>
              <a:rPr b="1"/>
              <a:t>	</a:t>
            </a:r>
            <a:r>
              <a:t>เป็นระบบที่มีตัวเลขกำกับเส้นกริด โดยเส้นกริดทั้งแนวตั้งและแนวนอนจะแสดงระยะทางในหน่วยเป็นเมตร เส้นกริดแต่ละเส้นห่างกัน 1,000 เมตร  โดยมีตัวเลขกำกับเส้น 2 หลัก  ซึ่งอยู่ในหลักหมื่นและหลักพันในหน่วยเมตร เช่น </a:t>
            </a:r>
          </a:p>
          <a:p>
            <a:pPr defTabSz="457200">
              <a:defRPr b="0" sz="3200">
                <a:solidFill>
                  <a:srgbClr val="FFFFFF"/>
                </a:solidFill>
                <a:effectLst/>
              </a:defRPr>
            </a:pPr>
            <a:r>
              <a:t>5</a:t>
            </a:r>
            <a:r>
              <a:rPr b="1"/>
              <a:t>98</a:t>
            </a:r>
            <a:r>
              <a:t>000 m. E ใช้ตัวเลขกำกับเส้นกริดเป็น 98 </a:t>
            </a:r>
          </a:p>
          <a:p>
            <a:pPr defTabSz="457200">
              <a:defRPr b="0" sz="3200">
                <a:solidFill>
                  <a:srgbClr val="FFFFFF"/>
                </a:solidFill>
                <a:effectLst/>
              </a:defRPr>
            </a:pPr>
            <a:r>
              <a:t>6</a:t>
            </a:r>
            <a:r>
              <a:rPr b="1"/>
              <a:t>00</a:t>
            </a:r>
            <a:r>
              <a:t>000 m. E ใช้ตัวเลขกำกับเส้นกริดเป็น 00 </a:t>
            </a:r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1439" y="2343150"/>
            <a:ext cx="7035495" cy="673838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ระบบพิกัดยูทีเอ็ม (universal transverse mercator coordinate system)"/>
          <p:cNvSpPr txBox="1"/>
          <p:nvPr/>
        </p:nvSpPr>
        <p:spPr>
          <a:xfrm>
            <a:off x="294335" y="1543207"/>
            <a:ext cx="12030962" cy="75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ระบบพิกัดยูทีเอ็ม (universal transverse mercator coordinate system)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sp>
        <p:nvSpPr>
          <p:cNvPr id="213" name="องค์ประกอบสำคัญที่เหมือนกันของแผนที่ภูมิประเทศและแผนที่ธรณีวิทยา ได้แก่…"/>
          <p:cNvSpPr txBox="1"/>
          <p:nvPr/>
        </p:nvSpPr>
        <p:spPr>
          <a:xfrm>
            <a:off x="917447" y="2526452"/>
            <a:ext cx="11220705" cy="412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>
              <a:defRPr sz="4000">
                <a:solidFill>
                  <a:srgbClr val="FFFFFF"/>
                </a:solidFill>
                <a:effectLst/>
              </a:defRPr>
            </a:pPr>
            <a:r>
              <a:t>องค์ประกอบสำคัญที่เหมือนกันของแผนที่ภูมิประเทศและแผนที่ธรณีวิทยา ได้แก่ </a:t>
            </a:r>
          </a:p>
          <a:p>
            <a:pPr defTabSz="457200">
              <a:defRPr sz="4000">
                <a:solidFill>
                  <a:srgbClr val="FFFFFF"/>
                </a:solidFill>
                <a:effectLst/>
              </a:defRPr>
            </a:pPr>
            <a:r>
              <a:t>   1) ระวาง (sheet)  </a:t>
            </a:r>
          </a:p>
          <a:p>
            <a:pPr defTabSz="457200">
              <a:defRPr sz="4000">
                <a:solidFill>
                  <a:srgbClr val="FFFFFF"/>
                </a:solidFill>
                <a:effectLst/>
              </a:defRPr>
            </a:pPr>
            <a:r>
              <a:t>   2) มาตราส่วน (scale)  </a:t>
            </a:r>
          </a:p>
          <a:p>
            <a:pPr defTabSz="457200">
              <a:defRPr sz="4000">
                <a:solidFill>
                  <a:srgbClr val="FFFFFF"/>
                </a:solidFill>
                <a:effectLst/>
              </a:defRPr>
            </a:pPr>
            <a:r>
              <a:t>   3) ระบบพิกัด (coordinate system)  </a:t>
            </a:r>
          </a:p>
          <a:p>
            <a:pPr defTabSz="457200">
              <a:defRPr sz="4000">
                <a:solidFill>
                  <a:srgbClr val="FFFFFF"/>
                </a:solidFill>
                <a:effectLst/>
              </a:defRPr>
            </a:pPr>
            <a:r>
              <a:t>   4) สัญลักษณ์ (symbol)  และคำอธิบาย (legend)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องค์ประกอบของแผนที่ภูมิประเทศ"/>
          <p:cNvSpPr txBox="1"/>
          <p:nvPr/>
        </p:nvSpPr>
        <p:spPr>
          <a:xfrm>
            <a:off x="3284461" y="4416424"/>
            <a:ext cx="6001386" cy="92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5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grpSp>
        <p:nvGrpSpPr>
          <p:cNvPr id="243" name="Group"/>
          <p:cNvGrpSpPr/>
          <p:nvPr/>
        </p:nvGrpSpPr>
        <p:grpSpPr>
          <a:xfrm>
            <a:off x="0" y="1655985"/>
            <a:ext cx="13004800" cy="5765049"/>
            <a:chOff x="0" y="0"/>
            <a:chExt cx="13004800" cy="5765047"/>
          </a:xfrm>
        </p:grpSpPr>
        <p:pic>
          <p:nvPicPr>
            <p:cNvPr id="21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2336047"/>
              <a:ext cx="13004800" cy="342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6" name="Group"/>
            <p:cNvGrpSpPr/>
            <p:nvPr/>
          </p:nvGrpSpPr>
          <p:grpSpPr>
            <a:xfrm>
              <a:off x="1146837" y="0"/>
              <a:ext cx="2198423" cy="3075673"/>
              <a:chOff x="0" y="0"/>
              <a:chExt cx="2198421" cy="3075672"/>
            </a:xfrm>
          </p:grpSpPr>
          <p:grpSp>
            <p:nvGrpSpPr>
              <p:cNvPr id="223" name="Group"/>
              <p:cNvGrpSpPr/>
              <p:nvPr/>
            </p:nvGrpSpPr>
            <p:grpSpPr>
              <a:xfrm>
                <a:off x="0" y="0"/>
                <a:ext cx="1738687" cy="759461"/>
                <a:chOff x="0" y="0"/>
                <a:chExt cx="1738686" cy="759460"/>
              </a:xfrm>
            </p:grpSpPr>
            <p:grpSp>
              <p:nvGrpSpPr>
                <p:cNvPr id="221" name="Group"/>
                <p:cNvGrpSpPr/>
                <p:nvPr/>
              </p:nvGrpSpPr>
              <p:grpSpPr>
                <a:xfrm>
                  <a:off x="0" y="80644"/>
                  <a:ext cx="628500" cy="598172"/>
                  <a:chOff x="0" y="17984"/>
                  <a:chExt cx="628499" cy="598170"/>
                </a:xfrm>
              </p:grpSpPr>
              <p:sp>
                <p:nvSpPr>
                  <p:cNvPr id="219" name="Oval"/>
                  <p:cNvSpPr/>
                  <p:nvPr/>
                </p:nvSpPr>
                <p:spPr>
                  <a:xfrm>
                    <a:off x="0" y="17984"/>
                    <a:ext cx="628500" cy="598171"/>
                  </a:xfrm>
                  <a:prstGeom prst="ellipse">
                    <a:avLst/>
                  </a:prstGeom>
                  <a:solidFill>
                    <a:schemeClr val="accent5">
                      <a:satOff val="-26361"/>
                      <a:lumOff val="28921"/>
                    </a:schemeClr>
                  </a:solidFill>
                  <a:ln w="25400" cap="flat">
                    <a:solidFill>
                      <a:schemeClr val="accent5">
                        <a:satOff val="-26361"/>
                        <a:lumOff val="14460"/>
                      </a:schemeClr>
                    </a:solidFill>
                    <a:prstDash val="solid"/>
                    <a:round/>
                  </a:ln>
                  <a:effectLst>
                    <a:outerShdw sx="100000" sy="100000" kx="0" ky="0" algn="b" rotWithShape="0" blurRad="50800" dist="25400" dir="540000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7E79"/>
                        </a:solidFill>
                      </a:defRPr>
                    </a:pPr>
                  </a:p>
                </p:txBody>
              </p:sp>
              <p:sp>
                <p:nvSpPr>
                  <p:cNvPr id="220" name="1"/>
                  <p:cNvSpPr txBox="1"/>
                  <p:nvPr/>
                </p:nvSpPr>
                <p:spPr>
                  <a:xfrm>
                    <a:off x="192720" y="24384"/>
                    <a:ext cx="219508" cy="48377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>
                      <a:defRPr sz="30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1</a:t>
                    </a:r>
                  </a:p>
                </p:txBody>
              </p:sp>
            </p:grpSp>
            <p:sp>
              <p:nvSpPr>
                <p:cNvPr id="222" name="ระวาง"/>
                <p:cNvSpPr txBox="1"/>
                <p:nvPr/>
              </p:nvSpPr>
              <p:spPr>
                <a:xfrm>
                  <a:off x="759770" y="-1"/>
                  <a:ext cx="978917" cy="7594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 algn="ctr" defTabSz="457200">
                    <a:defRPr sz="4000">
                      <a:solidFill>
                        <a:srgbClr val="FFFFFF"/>
                      </a:solidFill>
                    </a:defRPr>
                  </a:lvl1pPr>
                </a:lstStyle>
                <a:p>
                  <a:pPr>
                    <a:defRPr>
                      <a:effectLst/>
                    </a:defRPr>
                  </a:pPr>
                  <a:r>
                    <a:t>ระวาง</a:t>
                  </a:r>
                </a:p>
              </p:txBody>
            </p:sp>
          </p:grpSp>
          <p:sp>
            <p:nvSpPr>
              <p:cNvPr id="224" name="Oval"/>
              <p:cNvSpPr/>
              <p:nvPr/>
            </p:nvSpPr>
            <p:spPr>
              <a:xfrm>
                <a:off x="1134928" y="2502902"/>
                <a:ext cx="1063494" cy="572771"/>
              </a:xfrm>
              <a:prstGeom prst="ellipse">
                <a:avLst/>
              </a:prstGeom>
              <a:noFill/>
              <a:ln w="25400" cap="flat">
                <a:solidFill>
                  <a:srgbClr val="FF7E79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Line"/>
              <p:cNvSpPr/>
              <p:nvPr/>
            </p:nvSpPr>
            <p:spPr>
              <a:xfrm>
                <a:off x="466890" y="600513"/>
                <a:ext cx="1067944" cy="1879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217" y="2791"/>
                      <a:pt x="9703" y="6012"/>
                      <a:pt x="13316" y="9561"/>
                    </a:cubicBezTo>
                    <a:cubicBezTo>
                      <a:pt x="17125" y="13302"/>
                      <a:pt x="19919" y="17363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EBEBEB"/>
                    </a:solidFill>
                  </a:defRPr>
                </a:pPr>
              </a:p>
            </p:txBody>
          </p:sp>
        </p:grpSp>
        <p:grpSp>
          <p:nvGrpSpPr>
            <p:cNvPr id="234" name="Group"/>
            <p:cNvGrpSpPr/>
            <p:nvPr/>
          </p:nvGrpSpPr>
          <p:grpSpPr>
            <a:xfrm>
              <a:off x="5660537" y="801661"/>
              <a:ext cx="3485880" cy="2210512"/>
              <a:chOff x="0" y="0"/>
              <a:chExt cx="3485879" cy="2210511"/>
            </a:xfrm>
          </p:grpSpPr>
          <p:grpSp>
            <p:nvGrpSpPr>
              <p:cNvPr id="231" name="Group"/>
              <p:cNvGrpSpPr/>
              <p:nvPr/>
            </p:nvGrpSpPr>
            <p:grpSpPr>
              <a:xfrm>
                <a:off x="0" y="0"/>
                <a:ext cx="2191726" cy="1109548"/>
                <a:chOff x="0" y="0"/>
                <a:chExt cx="2191725" cy="1109547"/>
              </a:xfrm>
            </p:grpSpPr>
            <p:grpSp>
              <p:nvGrpSpPr>
                <p:cNvPr id="229" name="Group"/>
                <p:cNvGrpSpPr/>
                <p:nvPr/>
              </p:nvGrpSpPr>
              <p:grpSpPr>
                <a:xfrm>
                  <a:off x="0" y="0"/>
                  <a:ext cx="684290" cy="1109548"/>
                  <a:chOff x="0" y="-214231"/>
                  <a:chExt cx="684289" cy="1109547"/>
                </a:xfrm>
              </p:grpSpPr>
              <p:sp>
                <p:nvSpPr>
                  <p:cNvPr id="227" name="Oval"/>
                  <p:cNvSpPr/>
                  <p:nvPr/>
                </p:nvSpPr>
                <p:spPr>
                  <a:xfrm>
                    <a:off x="0" y="23000"/>
                    <a:ext cx="684290" cy="651269"/>
                  </a:xfrm>
                  <a:prstGeom prst="ellipse">
                    <a:avLst/>
                  </a:prstGeom>
                  <a:solidFill>
                    <a:schemeClr val="accent5">
                      <a:satOff val="-26361"/>
                      <a:lumOff val="28921"/>
                    </a:schemeClr>
                  </a:solidFill>
                  <a:ln w="25400" cap="flat">
                    <a:solidFill>
                      <a:schemeClr val="accent5">
                        <a:satOff val="-26361"/>
                        <a:lumOff val="14460"/>
                      </a:schemeClr>
                    </a:solidFill>
                    <a:prstDash val="solid"/>
                    <a:round/>
                  </a:ln>
                  <a:effectLst>
                    <a:outerShdw sx="100000" sy="100000" kx="0" ky="0" algn="b" rotWithShape="0" blurRad="50800" dist="25400" dir="540000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7E79"/>
                        </a:solidFill>
                      </a:defRPr>
                    </a:pPr>
                  </a:p>
                </p:txBody>
              </p:sp>
              <p:sp>
                <p:nvSpPr>
                  <p:cNvPr id="228" name="1.1"/>
                  <p:cNvSpPr txBox="1"/>
                  <p:nvPr/>
                </p:nvSpPr>
                <p:spPr>
                  <a:xfrm>
                    <a:off x="106778" y="-214232"/>
                    <a:ext cx="503450" cy="11095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>
                      <a:defRPr sz="30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1.1</a:t>
                    </a:r>
                  </a:p>
                </p:txBody>
              </p:sp>
            </p:grpSp>
            <p:sp>
              <p:nvSpPr>
                <p:cNvPr id="230" name="ชื่อระวาง"/>
                <p:cNvSpPr txBox="1"/>
                <p:nvPr/>
              </p:nvSpPr>
              <p:spPr>
                <a:xfrm>
                  <a:off x="801837" y="175043"/>
                  <a:ext cx="1389889" cy="7594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 algn="ctr" defTabSz="457200">
                    <a:defRPr sz="4000">
                      <a:solidFill>
                        <a:srgbClr val="FFFFFF"/>
                      </a:solidFill>
                    </a:defRPr>
                  </a:lvl1pPr>
                </a:lstStyle>
                <a:p>
                  <a:pPr>
                    <a:defRPr>
                      <a:effectLst/>
                    </a:defRPr>
                  </a:pPr>
                  <a:r>
                    <a:t>ชื่อระวาง</a:t>
                  </a:r>
                </a:p>
              </p:txBody>
            </p:sp>
          </p:grpSp>
          <p:sp>
            <p:nvSpPr>
              <p:cNvPr id="232" name="Oval"/>
              <p:cNvSpPr/>
              <p:nvPr/>
            </p:nvSpPr>
            <p:spPr>
              <a:xfrm>
                <a:off x="896335" y="1637740"/>
                <a:ext cx="2589545" cy="572772"/>
              </a:xfrm>
              <a:prstGeom prst="ellipse">
                <a:avLst/>
              </a:prstGeom>
              <a:noFill/>
              <a:ln w="25400" cap="flat">
                <a:solidFill>
                  <a:srgbClr val="FF7E79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Line"/>
              <p:cNvSpPr/>
              <p:nvPr/>
            </p:nvSpPr>
            <p:spPr>
              <a:xfrm>
                <a:off x="549088" y="774166"/>
                <a:ext cx="1082184" cy="890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388" y="772"/>
                      <a:pt x="14049" y="5145"/>
                      <a:pt x="18095" y="11883"/>
                    </a:cubicBezTo>
                    <a:cubicBezTo>
                      <a:pt x="19865" y="14828"/>
                      <a:pt x="21058" y="18136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EBEBEB"/>
                    </a:solidFill>
                  </a:defRPr>
                </a:pPr>
              </a:p>
            </p:txBody>
          </p:sp>
        </p:grpSp>
        <p:grpSp>
          <p:nvGrpSpPr>
            <p:cNvPr id="242" name="Group"/>
            <p:cNvGrpSpPr/>
            <p:nvPr/>
          </p:nvGrpSpPr>
          <p:grpSpPr>
            <a:xfrm>
              <a:off x="9766870" y="982211"/>
              <a:ext cx="3217690" cy="2029962"/>
              <a:chOff x="0" y="0"/>
              <a:chExt cx="3217688" cy="2029960"/>
            </a:xfrm>
          </p:grpSpPr>
          <p:grpSp>
            <p:nvGrpSpPr>
              <p:cNvPr id="239" name="Group"/>
              <p:cNvGrpSpPr/>
              <p:nvPr/>
            </p:nvGrpSpPr>
            <p:grpSpPr>
              <a:xfrm>
                <a:off x="0" y="0"/>
                <a:ext cx="3086653" cy="1109548"/>
                <a:chOff x="-440266" y="0"/>
                <a:chExt cx="3086652" cy="1109547"/>
              </a:xfrm>
            </p:grpSpPr>
            <p:grpSp>
              <p:nvGrpSpPr>
                <p:cNvPr id="237" name="Group"/>
                <p:cNvGrpSpPr/>
                <p:nvPr/>
              </p:nvGrpSpPr>
              <p:grpSpPr>
                <a:xfrm>
                  <a:off x="-440267" y="0"/>
                  <a:ext cx="684290" cy="1109548"/>
                  <a:chOff x="0" y="-214231"/>
                  <a:chExt cx="684289" cy="1109547"/>
                </a:xfrm>
              </p:grpSpPr>
              <p:sp>
                <p:nvSpPr>
                  <p:cNvPr id="235" name="Oval"/>
                  <p:cNvSpPr/>
                  <p:nvPr/>
                </p:nvSpPr>
                <p:spPr>
                  <a:xfrm>
                    <a:off x="0" y="23000"/>
                    <a:ext cx="684290" cy="651269"/>
                  </a:xfrm>
                  <a:prstGeom prst="ellipse">
                    <a:avLst/>
                  </a:prstGeom>
                  <a:solidFill>
                    <a:schemeClr val="accent5">
                      <a:satOff val="-26361"/>
                      <a:lumOff val="28921"/>
                    </a:schemeClr>
                  </a:solidFill>
                  <a:ln w="25400" cap="flat">
                    <a:solidFill>
                      <a:schemeClr val="accent5">
                        <a:satOff val="-26361"/>
                        <a:lumOff val="14460"/>
                      </a:schemeClr>
                    </a:solidFill>
                    <a:prstDash val="solid"/>
                    <a:round/>
                  </a:ln>
                  <a:effectLst>
                    <a:outerShdw sx="100000" sy="100000" kx="0" ky="0" algn="b" rotWithShape="0" blurRad="50800" dist="25400" dir="540000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7E79"/>
                        </a:solidFill>
                      </a:defRPr>
                    </a:pPr>
                  </a:p>
                </p:txBody>
              </p:sp>
              <p:sp>
                <p:nvSpPr>
                  <p:cNvPr id="236" name="1.2"/>
                  <p:cNvSpPr txBox="1"/>
                  <p:nvPr/>
                </p:nvSpPr>
                <p:spPr>
                  <a:xfrm>
                    <a:off x="106778" y="-214232"/>
                    <a:ext cx="503450" cy="11095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>
                      <a:defRPr sz="3000"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/>
                    <a:r>
                      <a:t>1.2</a:t>
                    </a:r>
                  </a:p>
                </p:txBody>
              </p:sp>
            </p:grpSp>
            <p:sp>
              <p:nvSpPr>
                <p:cNvPr id="238" name="หมายเลขระวาง"/>
                <p:cNvSpPr txBox="1"/>
                <p:nvPr/>
              </p:nvSpPr>
              <p:spPr>
                <a:xfrm>
                  <a:off x="347177" y="175043"/>
                  <a:ext cx="2299209" cy="7594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 algn="ctr" defTabSz="457200">
                    <a:defRPr sz="4000">
                      <a:solidFill>
                        <a:srgbClr val="FFFFFF"/>
                      </a:solidFill>
                    </a:defRPr>
                  </a:lvl1pPr>
                </a:lstStyle>
                <a:p>
                  <a:pPr>
                    <a:defRPr>
                      <a:effectLst/>
                    </a:defRPr>
                  </a:pPr>
                  <a:r>
                    <a:t>หมายเลขระวาง</a:t>
                  </a:r>
                </a:p>
              </p:txBody>
            </p:sp>
          </p:grpSp>
          <p:sp>
            <p:nvSpPr>
              <p:cNvPr id="240" name="Oval"/>
              <p:cNvSpPr/>
              <p:nvPr/>
            </p:nvSpPr>
            <p:spPr>
              <a:xfrm>
                <a:off x="2527659" y="1457190"/>
                <a:ext cx="690030" cy="572771"/>
              </a:xfrm>
              <a:prstGeom prst="ellipse">
                <a:avLst/>
              </a:prstGeom>
              <a:noFill/>
              <a:ln w="25400" cap="flat">
                <a:solidFill>
                  <a:srgbClr val="FF7E79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1" name="Line"/>
              <p:cNvSpPr/>
              <p:nvPr/>
            </p:nvSpPr>
            <p:spPr>
              <a:xfrm>
                <a:off x="604927" y="775258"/>
                <a:ext cx="1982799" cy="827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120" y="1314"/>
                      <a:pt x="6199" y="3322"/>
                      <a:pt x="9207" y="6005"/>
                    </a:cubicBezTo>
                    <a:cubicBezTo>
                      <a:pt x="13533" y="9863"/>
                      <a:pt x="17691" y="15095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EBEBEB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" y="3812116"/>
            <a:ext cx="12979400" cy="341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6650" y="7361766"/>
            <a:ext cx="10782300" cy="170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17753" y="1660486"/>
            <a:ext cx="4711466" cy="614993"/>
          </a:xfrm>
          <a:prstGeom prst="rect">
            <a:avLst/>
          </a:prstGeom>
          <a:ln w="25400">
            <a:solidFill>
              <a:srgbClr val="424242"/>
            </a:solidFill>
            <a:miter lim="400000"/>
          </a:ln>
        </p:spPr>
      </p:pic>
      <p:grpSp>
        <p:nvGrpSpPr>
          <p:cNvPr id="255" name="Group"/>
          <p:cNvGrpSpPr/>
          <p:nvPr/>
        </p:nvGrpSpPr>
        <p:grpSpPr>
          <a:xfrm>
            <a:off x="4027277" y="1588252"/>
            <a:ext cx="2356416" cy="759461"/>
            <a:chOff x="0" y="0"/>
            <a:chExt cx="2356414" cy="759460"/>
          </a:xfrm>
        </p:grpSpPr>
        <p:grpSp>
          <p:nvGrpSpPr>
            <p:cNvPr id="253" name="Group"/>
            <p:cNvGrpSpPr/>
            <p:nvPr/>
          </p:nvGrpSpPr>
          <p:grpSpPr>
            <a:xfrm>
              <a:off x="0" y="80644"/>
              <a:ext cx="628500" cy="598172"/>
              <a:chOff x="0" y="17984"/>
              <a:chExt cx="628499" cy="598170"/>
            </a:xfrm>
          </p:grpSpPr>
          <p:sp>
            <p:nvSpPr>
              <p:cNvPr id="251" name="Oval"/>
              <p:cNvSpPr/>
              <p:nvPr/>
            </p:nvSpPr>
            <p:spPr>
              <a:xfrm>
                <a:off x="0" y="17984"/>
                <a:ext cx="628500" cy="598171"/>
              </a:xfrm>
              <a:prstGeom prst="ellipse">
                <a:avLst/>
              </a:prstGeom>
              <a:solidFill>
                <a:schemeClr val="accent5">
                  <a:satOff val="-26361"/>
                  <a:lumOff val="28921"/>
                </a:schemeClr>
              </a:solidFill>
              <a:ln w="25400" cap="flat">
                <a:solidFill>
                  <a:schemeClr val="accent5">
                    <a:satOff val="-26361"/>
                    <a:lumOff val="14460"/>
                  </a:schemeClr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7E79"/>
                    </a:solidFill>
                  </a:defRPr>
                </a:pPr>
              </a:p>
            </p:txBody>
          </p:sp>
          <p:sp>
            <p:nvSpPr>
              <p:cNvPr id="252" name="2"/>
              <p:cNvSpPr txBox="1"/>
              <p:nvPr/>
            </p:nvSpPr>
            <p:spPr>
              <a:xfrm>
                <a:off x="192720" y="24384"/>
                <a:ext cx="219508" cy="4837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sp>
          <p:nvSpPr>
            <p:cNvPr id="254" name="มาตราส่วน"/>
            <p:cNvSpPr txBox="1"/>
            <p:nvPr/>
          </p:nvSpPr>
          <p:spPr>
            <a:xfrm>
              <a:off x="700842" y="-1"/>
              <a:ext cx="1655573" cy="759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40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มาตราส่วน</a:t>
              </a:r>
            </a:p>
          </p:txBody>
        </p:sp>
      </p:grpSp>
      <p:sp>
        <p:nvSpPr>
          <p:cNvPr id="256" name="Oval"/>
          <p:cNvSpPr/>
          <p:nvPr/>
        </p:nvSpPr>
        <p:spPr>
          <a:xfrm>
            <a:off x="404606" y="3908330"/>
            <a:ext cx="1886943" cy="572771"/>
          </a:xfrm>
          <a:prstGeom prst="ellipse">
            <a:avLst/>
          </a:prstGeom>
          <a:ln w="25400">
            <a:solidFill>
              <a:srgbClr val="FF7E79"/>
            </a:solidFill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7" name="Line"/>
          <p:cNvSpPr/>
          <p:nvPr/>
        </p:nvSpPr>
        <p:spPr>
          <a:xfrm flipV="1">
            <a:off x="1449652" y="2036023"/>
            <a:ext cx="2579027" cy="190322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EBEBEB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sp>
        <p:nvSpPr>
          <p:cNvPr id="262" name="ระบบพิกัดภูมิศาสตร์"/>
          <p:cNvSpPr txBox="1"/>
          <p:nvPr/>
        </p:nvSpPr>
        <p:spPr>
          <a:xfrm>
            <a:off x="302429" y="7780117"/>
            <a:ext cx="2934209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ระบบพิกัดภูมิศาสตร์</a:t>
            </a:r>
          </a:p>
        </p:txBody>
      </p:sp>
      <p:sp>
        <p:nvSpPr>
          <p:cNvPr id="263" name="ระบบพิกัดยูทีเอ็ม"/>
          <p:cNvSpPr txBox="1"/>
          <p:nvPr/>
        </p:nvSpPr>
        <p:spPr>
          <a:xfrm>
            <a:off x="3959614" y="7780117"/>
            <a:ext cx="2491741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ระบบพิกัดยูทีเอ็ม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233" y="2393950"/>
            <a:ext cx="11099801" cy="4965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Group"/>
          <p:cNvGrpSpPr/>
          <p:nvPr/>
        </p:nvGrpSpPr>
        <p:grpSpPr>
          <a:xfrm>
            <a:off x="1097810" y="1497104"/>
            <a:ext cx="2306378" cy="759462"/>
            <a:chOff x="0" y="0"/>
            <a:chExt cx="2306376" cy="759460"/>
          </a:xfrm>
        </p:grpSpPr>
        <p:grpSp>
          <p:nvGrpSpPr>
            <p:cNvPr id="267" name="Group"/>
            <p:cNvGrpSpPr/>
            <p:nvPr/>
          </p:nvGrpSpPr>
          <p:grpSpPr>
            <a:xfrm>
              <a:off x="0" y="80644"/>
              <a:ext cx="628500" cy="598172"/>
              <a:chOff x="0" y="17984"/>
              <a:chExt cx="628499" cy="598170"/>
            </a:xfrm>
          </p:grpSpPr>
          <p:sp>
            <p:nvSpPr>
              <p:cNvPr id="265" name="Oval"/>
              <p:cNvSpPr/>
              <p:nvPr/>
            </p:nvSpPr>
            <p:spPr>
              <a:xfrm>
                <a:off x="0" y="17984"/>
                <a:ext cx="628500" cy="598171"/>
              </a:xfrm>
              <a:prstGeom prst="ellipse">
                <a:avLst/>
              </a:prstGeom>
              <a:solidFill>
                <a:schemeClr val="accent5">
                  <a:satOff val="-26361"/>
                  <a:lumOff val="28921"/>
                </a:schemeClr>
              </a:solidFill>
              <a:ln w="25400" cap="flat">
                <a:solidFill>
                  <a:schemeClr val="accent5">
                    <a:satOff val="-26361"/>
                    <a:lumOff val="14460"/>
                  </a:schemeClr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7E79"/>
                    </a:solidFill>
                  </a:defRPr>
                </a:pPr>
              </a:p>
            </p:txBody>
          </p:sp>
          <p:sp>
            <p:nvSpPr>
              <p:cNvPr id="266" name="3"/>
              <p:cNvSpPr txBox="1"/>
              <p:nvPr/>
            </p:nvSpPr>
            <p:spPr>
              <a:xfrm>
                <a:off x="192720" y="24384"/>
                <a:ext cx="219508" cy="4837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sp>
          <p:nvSpPr>
            <p:cNvPr id="268" name="ระบบพิกัด"/>
            <p:cNvSpPr txBox="1"/>
            <p:nvPr/>
          </p:nvSpPr>
          <p:spPr>
            <a:xfrm>
              <a:off x="750880" y="-1"/>
              <a:ext cx="1555497" cy="759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40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ระบบพิกัด</a:t>
              </a:r>
            </a:p>
          </p:txBody>
        </p:sp>
      </p:grpSp>
      <p:sp>
        <p:nvSpPr>
          <p:cNvPr id="270" name="Oval"/>
          <p:cNvSpPr/>
          <p:nvPr/>
        </p:nvSpPr>
        <p:spPr>
          <a:xfrm>
            <a:off x="956733" y="6034254"/>
            <a:ext cx="1047685" cy="428441"/>
          </a:xfrm>
          <a:prstGeom prst="ellipse">
            <a:avLst/>
          </a:prstGeom>
          <a:ln w="25400">
            <a:solidFill>
              <a:srgbClr val="FF7E79"/>
            </a:solidFill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7E79"/>
                </a:solidFill>
              </a:defRPr>
            </a:pPr>
          </a:p>
        </p:txBody>
      </p:sp>
      <p:sp>
        <p:nvSpPr>
          <p:cNvPr id="271" name="Line"/>
          <p:cNvSpPr/>
          <p:nvPr/>
        </p:nvSpPr>
        <p:spPr>
          <a:xfrm>
            <a:off x="1213634" y="6468731"/>
            <a:ext cx="114046" cy="1413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77" h="21600" fill="norm" stroke="1" extrusionOk="0">
                <a:moveTo>
                  <a:pt x="19077" y="0"/>
                </a:moveTo>
                <a:cubicBezTo>
                  <a:pt x="12194" y="2296"/>
                  <a:pt x="7150" y="4635"/>
                  <a:pt x="3985" y="6998"/>
                </a:cubicBezTo>
                <a:cubicBezTo>
                  <a:pt x="-2523" y="11858"/>
                  <a:pt x="-1052" y="16780"/>
                  <a:pt x="8349" y="21600"/>
                </a:cubicBezTo>
              </a:path>
            </a:pathLst>
          </a:custGeom>
          <a:ln w="50800">
            <a:solidFill>
              <a:srgbClr val="DDDDDD"/>
            </a:solidFill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EBEBEB"/>
                </a:solidFill>
              </a:defRPr>
            </a:pPr>
          </a:p>
        </p:txBody>
      </p:sp>
      <p:sp>
        <p:nvSpPr>
          <p:cNvPr id="272" name="Oval"/>
          <p:cNvSpPr/>
          <p:nvPr/>
        </p:nvSpPr>
        <p:spPr>
          <a:xfrm>
            <a:off x="2108200" y="5942162"/>
            <a:ext cx="558205" cy="632535"/>
          </a:xfrm>
          <a:prstGeom prst="ellipse">
            <a:avLst/>
          </a:prstGeom>
          <a:ln w="25400">
            <a:solidFill>
              <a:srgbClr val="FF7E79"/>
            </a:solidFill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3" name="Line"/>
          <p:cNvSpPr/>
          <p:nvPr/>
        </p:nvSpPr>
        <p:spPr>
          <a:xfrm>
            <a:off x="2482651" y="6498955"/>
            <a:ext cx="1986512" cy="1398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2038" y="2688"/>
                  <a:pt x="4154" y="5252"/>
                  <a:pt x="6345" y="7683"/>
                </a:cubicBezTo>
                <a:cubicBezTo>
                  <a:pt x="10397" y="12181"/>
                  <a:pt x="14690" y="16216"/>
                  <a:pt x="19186" y="19752"/>
                </a:cubicBezTo>
                <a:lnTo>
                  <a:pt x="21600" y="21600"/>
                </a:lnTo>
              </a:path>
            </a:pathLst>
          </a:custGeom>
          <a:ln w="50800">
            <a:solidFill>
              <a:srgbClr val="DDDDDD"/>
            </a:solidFill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EBEBEB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6667" y="2184400"/>
            <a:ext cx="9514704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สัญลักษณ์และคำอธิบาย"/>
          <p:cNvSpPr txBox="1"/>
          <p:nvPr/>
        </p:nvSpPr>
        <p:spPr>
          <a:xfrm>
            <a:off x="1217763" y="1371706"/>
            <a:ext cx="4067851" cy="75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สัญลักษณ์และคำอธิบาย</a:t>
            </a:r>
          </a:p>
        </p:txBody>
      </p:sp>
      <p:grpSp>
        <p:nvGrpSpPr>
          <p:cNvPr id="282" name="Group"/>
          <p:cNvGrpSpPr/>
          <p:nvPr/>
        </p:nvGrpSpPr>
        <p:grpSpPr>
          <a:xfrm>
            <a:off x="708344" y="1452351"/>
            <a:ext cx="628501" cy="598172"/>
            <a:chOff x="0" y="17984"/>
            <a:chExt cx="628499" cy="598170"/>
          </a:xfrm>
        </p:grpSpPr>
        <p:sp>
          <p:nvSpPr>
            <p:cNvPr id="280" name="Oval"/>
            <p:cNvSpPr/>
            <p:nvPr/>
          </p:nvSpPr>
          <p:spPr>
            <a:xfrm>
              <a:off x="0" y="17984"/>
              <a:ext cx="628500" cy="598171"/>
            </a:xfrm>
            <a:prstGeom prst="ellipse">
              <a:avLst/>
            </a:prstGeom>
            <a:solidFill>
              <a:schemeClr val="accent5">
                <a:satOff val="-26361"/>
                <a:lumOff val="28921"/>
              </a:schemeClr>
            </a:solidFill>
            <a:ln w="25400" cap="flat">
              <a:solidFill>
                <a:schemeClr val="accent5">
                  <a:satOff val="-26361"/>
                  <a:lumOff val="14460"/>
                </a:schemeClr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7E79"/>
                  </a:solidFill>
                </a:defRPr>
              </a:pPr>
            </a:p>
          </p:txBody>
        </p:sp>
        <p:sp>
          <p:nvSpPr>
            <p:cNvPr id="281" name="4"/>
            <p:cNvSpPr txBox="1"/>
            <p:nvPr/>
          </p:nvSpPr>
          <p:spPr>
            <a:xfrm>
              <a:off x="192720" y="24384"/>
              <a:ext cx="219508" cy="483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องค์ประกอบของแผนที่ภูมิประเทศและแผนที่ธรณีวิทยา"/>
          <p:cNvSpPr txBox="1"/>
          <p:nvPr/>
        </p:nvSpPr>
        <p:spPr>
          <a:xfrm>
            <a:off x="1367036" y="435683"/>
            <a:ext cx="7676897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องค์ประกอบของแผนที่ภูมิประเทศและแผนที่ธรณีวิทยา</a:t>
            </a:r>
          </a:p>
        </p:txBody>
      </p:sp>
      <p:sp>
        <p:nvSpPr>
          <p:cNvPr id="287" name="สัญลักษณ์แสดงทิศ"/>
          <p:cNvSpPr txBox="1"/>
          <p:nvPr/>
        </p:nvSpPr>
        <p:spPr>
          <a:xfrm>
            <a:off x="1356609" y="1934791"/>
            <a:ext cx="4242710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4000">
                <a:solidFill>
                  <a:srgbClr val="FFFFF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สัญลักษณ์แสดงทิศ</a:t>
            </a:r>
          </a:p>
        </p:txBody>
      </p:sp>
      <p:grpSp>
        <p:nvGrpSpPr>
          <p:cNvPr id="290" name="Group"/>
          <p:cNvGrpSpPr/>
          <p:nvPr/>
        </p:nvGrpSpPr>
        <p:grpSpPr>
          <a:xfrm>
            <a:off x="1107016" y="3431116"/>
            <a:ext cx="5372101" cy="3544317"/>
            <a:chOff x="0" y="0"/>
            <a:chExt cx="5372100" cy="3544316"/>
          </a:xfrm>
        </p:grpSpPr>
        <p:pic>
          <p:nvPicPr>
            <p:cNvPr id="28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372100" cy="285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9" name="สัญลักษณ์แสดงทิศในแผนที่ทั่วไป"/>
            <p:cNvSpPr txBox="1"/>
            <p:nvPr/>
          </p:nvSpPr>
          <p:spPr>
            <a:xfrm>
              <a:off x="817498" y="2970783"/>
              <a:ext cx="3330703" cy="5735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457200">
                <a:defRPr sz="2800">
                  <a:solidFill>
                    <a:srgbClr val="FFFFFF"/>
                  </a:solidFill>
                </a:defRPr>
              </a:lvl1pPr>
            </a:lstStyle>
            <a:p>
              <a:pPr>
                <a:defRPr>
                  <a:effectLst/>
                </a:defRPr>
              </a:pPr>
              <a:r>
                <a:t>สัญลักษณ์แสดงทิศในแผนที่ทั่วไป</a:t>
              </a:r>
            </a:p>
          </p:txBody>
        </p:sp>
      </p:grpSp>
      <p:grpSp>
        <p:nvGrpSpPr>
          <p:cNvPr id="293" name="Group"/>
          <p:cNvGrpSpPr/>
          <p:nvPr/>
        </p:nvGrpSpPr>
        <p:grpSpPr>
          <a:xfrm>
            <a:off x="6827122" y="1270000"/>
            <a:ext cx="5619421" cy="8311292"/>
            <a:chOff x="0" y="0"/>
            <a:chExt cx="5619420" cy="8311291"/>
          </a:xfrm>
        </p:grpSpPr>
        <p:pic>
          <p:nvPicPr>
            <p:cNvPr id="29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70928" y="0"/>
              <a:ext cx="2648493" cy="8311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2" name="สัญลักษณ์แสดงทิศในแผนที่…"/>
            <p:cNvSpPr txBox="1"/>
            <p:nvPr/>
          </p:nvSpPr>
          <p:spPr>
            <a:xfrm>
              <a:off x="-1" y="5868500"/>
              <a:ext cx="2872691" cy="1538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457200">
                <a:defRPr sz="2800">
                  <a:solidFill>
                    <a:srgbClr val="FFFFFF"/>
                  </a:solidFill>
                  <a:effectLst/>
                </a:defRPr>
              </a:pPr>
              <a:r>
                <a:t>สัญลักษณ์แสดงทิศในแผนที่</a:t>
              </a:r>
            </a:p>
            <a:p>
              <a:pPr algn="ctr" defTabSz="457200">
                <a:defRPr sz="2800">
                  <a:solidFill>
                    <a:srgbClr val="FFFFFF"/>
                  </a:solidFill>
                  <a:effectLst/>
                </a:defRPr>
              </a:pPr>
              <a:r>
                <a:t>ที่จัดทำโดยกรมแผนที่ทหาร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องค์ประกอบของแผนที่ธรณีวิทยา"/>
          <p:cNvSpPr txBox="1"/>
          <p:nvPr/>
        </p:nvSpPr>
        <p:spPr>
          <a:xfrm>
            <a:off x="3615072" y="1168399"/>
            <a:ext cx="635965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b="0" sz="4000">
                <a:solidFill>
                  <a:srgbClr val="FFFFFF"/>
                </a:solidFill>
                <a:latin typeface="TH Sarabun IPST Beta Bold"/>
                <a:ea typeface="TH Sarabun IPST Beta Bold"/>
                <a:cs typeface="TH Sarabun IPST Beta Bold"/>
                <a:sym typeface="TH Sarabun IPST Beta Bold"/>
              </a:defRPr>
            </a:lvl1pPr>
          </a:lstStyle>
          <a:p>
            <a:pPr>
              <a:defRPr>
                <a:effectLst/>
              </a:defRPr>
            </a:pPr>
            <a:r>
              <a:t>องค์ประกอบของแผนที่ธรณีวิทยา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971" t="2028" r="2971" b="2028"/>
          <a:stretch>
            <a:fillRect/>
          </a:stretch>
        </p:blipFill>
        <p:spPr>
          <a:xfrm>
            <a:off x="3347443" y="1929804"/>
            <a:ext cx="6895108" cy="7745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บทที่ 2 การแปรสัณฐานของแผ่นธรณี การแผ่ขยาย edited">
  <a:themeElements>
    <a:clrScheme name="บทที่ 2 การแปรสัณฐานของแผ่นธรณี การแผ่ขยาย edited">
      <a:dk1>
        <a:srgbClr val="EBEBEB"/>
      </a:dk1>
      <a:lt1>
        <a:srgbClr val="C000EB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บทที่ 2 การแปรสัณฐานของแผ่นธรณี การแผ่ขยาย edited">
      <a:majorFont>
        <a:latin typeface="Helvetica"/>
        <a:ea typeface="Helvetica"/>
        <a:cs typeface="Helvetica"/>
      </a:majorFont>
      <a:minorFont>
        <a:latin typeface="TH Sarabun New"/>
        <a:ea typeface="TH Sarabun New"/>
        <a:cs typeface="TH Sarabun New"/>
      </a:minorFont>
    </a:fontScheme>
    <a:fmtScheme name="บทที่ 2 การแปรสัณฐานของแผ่นธรณี การแผ่ขยาย edit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บทที่ 2 การแปรสัณฐานของแผ่นธรณี การแผ่ขยาย edited">
  <a:themeElements>
    <a:clrScheme name="บทที่ 2 การแปรสัณฐานของแผ่นธรณี การแผ่ขยาย edit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บทที่ 2 การแปรสัณฐานของแผ่นธรณี การแผ่ขยาย edited">
      <a:majorFont>
        <a:latin typeface="Helvetica"/>
        <a:ea typeface="Helvetica"/>
        <a:cs typeface="Helvetica"/>
      </a:majorFont>
      <a:minorFont>
        <a:latin typeface="TH Sarabun New"/>
        <a:ea typeface="TH Sarabun New"/>
        <a:cs typeface="TH Sarabun New"/>
      </a:minorFont>
    </a:fontScheme>
    <a:fmtScheme name="บทที่ 2 การแปรสัณฐานของแผ่นธรณี การแผ่ขยาย edit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200" u="none" kumimoji="0" normalizeH="0">
            <a:ln>
              <a:noFill/>
            </a:ln>
            <a:solidFill>
              <a:srgbClr val="C000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