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0" r:id="rId1"/>
  </p:sldMasterIdLst>
  <p:notesMasterIdLst>
    <p:notesMasterId r:id="rId48"/>
  </p:notesMasterIdLst>
  <p:sldIdLst>
    <p:sldId id="257" r:id="rId2"/>
    <p:sldId id="258" r:id="rId3"/>
    <p:sldId id="261" r:id="rId4"/>
    <p:sldId id="259" r:id="rId5"/>
    <p:sldId id="263" r:id="rId6"/>
    <p:sldId id="293" r:id="rId7"/>
    <p:sldId id="264" r:id="rId8"/>
    <p:sldId id="315" r:id="rId9"/>
    <p:sldId id="265" r:id="rId10"/>
    <p:sldId id="294" r:id="rId11"/>
    <p:sldId id="292" r:id="rId12"/>
    <p:sldId id="295" r:id="rId13"/>
    <p:sldId id="296" r:id="rId14"/>
    <p:sldId id="313" r:id="rId15"/>
    <p:sldId id="311" r:id="rId16"/>
    <p:sldId id="312" r:id="rId17"/>
    <p:sldId id="266" r:id="rId18"/>
    <p:sldId id="298" r:id="rId19"/>
    <p:sldId id="267" r:id="rId20"/>
    <p:sldId id="271" r:id="rId21"/>
    <p:sldId id="300" r:id="rId22"/>
    <p:sldId id="316" r:id="rId23"/>
    <p:sldId id="273" r:id="rId24"/>
    <p:sldId id="274" r:id="rId25"/>
    <p:sldId id="299" r:id="rId26"/>
    <p:sldId id="275" r:id="rId27"/>
    <p:sldId id="301" r:id="rId28"/>
    <p:sldId id="276" r:id="rId29"/>
    <p:sldId id="268" r:id="rId30"/>
    <p:sldId id="277" r:id="rId31"/>
    <p:sldId id="314" r:id="rId32"/>
    <p:sldId id="306" r:id="rId33"/>
    <p:sldId id="280" r:id="rId34"/>
    <p:sldId id="279" r:id="rId35"/>
    <p:sldId id="281" r:id="rId36"/>
    <p:sldId id="282" r:id="rId37"/>
    <p:sldId id="283" r:id="rId38"/>
    <p:sldId id="284" r:id="rId39"/>
    <p:sldId id="285" r:id="rId40"/>
    <p:sldId id="286" r:id="rId41"/>
    <p:sldId id="307" r:id="rId42"/>
    <p:sldId id="270" r:id="rId43"/>
    <p:sldId id="309" r:id="rId44"/>
    <p:sldId id="289" r:id="rId45"/>
    <p:sldId id="317" r:id="rId46"/>
    <p:sldId id="260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H Sarabun New" panose="020B0500040200020003" pitchFamily="34" charset="-34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Nyala" panose="02000504070300020003" pitchFamily="2" charset="0"/>
      <p:regular r:id="rId59"/>
    </p:embeddedFont>
    <p:embeddedFont>
      <p:font typeface="Cordia New" panose="020B0304020202020204" pitchFamily="34" charset="-34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DilleniaUPC" panose="02020603050405020304" pitchFamily="18" charset="-34"/>
      <p:regular r:id="rId65"/>
      <p:bold r:id="rId66"/>
      <p:italic r:id="rId67"/>
      <p:boldItalic r:id="rId68"/>
    </p:embeddedFont>
    <p:embeddedFont>
      <p:font typeface="AngsanaUPC" panose="02020603050405020304" pitchFamily="18" charset="-34"/>
      <p:regular r:id="rId69"/>
      <p:bold r:id="rId70"/>
      <p:italic r:id="rId71"/>
      <p:boldItalic r:id="rId72"/>
    </p:embeddedFont>
    <p:embeddedFont>
      <p:font typeface="Century Gothic" panose="020B0502020202020204" pitchFamily="34" charset="0"/>
      <p:regular r:id="rId73"/>
      <p:bold r:id="rId74"/>
      <p:italic r:id="rId75"/>
      <p:boldItalic r:id="rId76"/>
    </p:embeddedFont>
    <p:embeddedFont>
      <p:font typeface="TH SarabunPSK" panose="020B0500040200020003" pitchFamily="34" charset="-34"/>
      <p:regular r:id="rId77"/>
      <p:bold r:id="rId78"/>
      <p:italic r:id="rId79"/>
      <p:boldItalic r:id="rId80"/>
    </p:embeddedFont>
    <p:embeddedFont>
      <p:font typeface="Cambria Math" panose="02040503050406030204" pitchFamily="18" charset="0"/>
      <p:regular r:id="rId8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CEE17"/>
    <a:srgbClr val="ADA3F7"/>
    <a:srgbClr val="F8F896"/>
    <a:srgbClr val="FFC91D"/>
    <a:srgbClr val="C3F60A"/>
    <a:srgbClr val="CC6600"/>
    <a:srgbClr val="CFE2F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89621" autoAdjust="0"/>
  </p:normalViewPr>
  <p:slideViewPr>
    <p:cSldViewPr>
      <p:cViewPr varScale="1">
        <p:scale>
          <a:sx n="101" d="100"/>
          <a:sy n="101" d="100"/>
        </p:scale>
        <p:origin x="20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6" Type="http://schemas.openxmlformats.org/officeDocument/2006/relationships/font" Target="fonts/font28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font" Target="fonts/font26.fntdata"/><Relationship Id="rId79" Type="http://schemas.openxmlformats.org/officeDocument/2006/relationships/font" Target="fonts/font31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77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80" Type="http://schemas.openxmlformats.org/officeDocument/2006/relationships/font" Target="fonts/font32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font" Target="fonts/font27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font" Target="fonts/font25.fntdata"/><Relationship Id="rId78" Type="http://schemas.openxmlformats.org/officeDocument/2006/relationships/font" Target="fonts/font30.fntdata"/><Relationship Id="rId81" Type="http://schemas.openxmlformats.org/officeDocument/2006/relationships/font" Target="fonts/font3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BCC8-171B-40C3-BA1B-B8B8D8832A9D}" type="datetimeFigureOut">
              <a:rPr lang="th-TH" smtClean="0"/>
              <a:t>20/04/61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1F0AC-1D25-4D6D-ABF4-F51FE96022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30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86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024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2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24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83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777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66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59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10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696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1F0AC-1D25-4D6D-ABF4-F51FE96022E0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496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0BF9C9-6D94-4B8A-904D-79B56705D878}" type="datetime1">
              <a:rPr lang="th-TH" smtClean="0"/>
              <a:t>20/04/61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F69-2AD5-422B-AEF2-1007EF66BF35}" type="datetime1">
              <a:rPr lang="th-TH" smtClean="0"/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CA5E-6C29-4F37-A985-76635D8F992B}" type="datetime1">
              <a:rPr lang="th-TH" smtClean="0"/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330-366A-4561-91EC-22EE8F8D6267}" type="datetime1">
              <a:rPr lang="th-TH" smtClean="0"/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C22D-D7F5-4FB0-972C-4DF07798740C}" type="datetime1">
              <a:rPr lang="th-TH" smtClean="0"/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5480-C15D-40AE-AA9C-A1584EEF3452}" type="datetime1">
              <a:rPr lang="th-TH" smtClean="0"/>
              <a:t>20/04/61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D049-7A9E-4569-AC66-F8946E9823B7}" type="datetime1">
              <a:rPr lang="th-TH" smtClean="0"/>
              <a:t>20/04/61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5CAC-CAFE-45A2-B8D3-869C1F7E3BEC}" type="datetime1">
              <a:rPr lang="th-TH" smtClean="0"/>
              <a:t>20/04/61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9CC7-088A-4808-9749-C07B01865237}" type="datetime1">
              <a:rPr lang="th-TH" smtClean="0"/>
              <a:t>20/04/61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F366-BEA1-4A60-9AB9-C49C9AE69B89}" type="datetime1">
              <a:rPr lang="th-TH" smtClean="0"/>
              <a:t>20/04/61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C5EE-120F-4495-8561-3D347849B9B7}" type="datetime1">
              <a:rPr lang="th-TH" smtClean="0"/>
              <a:t>20/04/61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349B00-FF9A-4327-89D8-1EB4F54D1B2F}" type="datetime1">
              <a:rPr lang="th-TH" smtClean="0"/>
              <a:t>20/04/61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สถาบันส่งเสริมการสอนวิทยาศาสตร์และเทคโนโล99ยี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07E55B-1446-468E-BCBE-13623EC2200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512" y="1313865"/>
            <a:ext cx="4221766" cy="1793167"/>
          </a:xfrm>
          <a:effectLst/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latin typeface="Nyala" pitchFamily="2" charset="0"/>
                <a:cs typeface="TH Sarabun New" pitchFamily="34" charset="-34"/>
              </a:rPr>
              <a:t>เคมีที่เป็นพื้นฐาน</a:t>
            </a:r>
            <a:r>
              <a:rPr lang="th-TH" sz="4800" b="1" dirty="0" smtClean="0">
                <a:latin typeface="Nyala" pitchFamily="2" charset="0"/>
                <a:cs typeface="TH Sarabun New" pitchFamily="34" charset="-34"/>
              </a:rPr>
              <a:t>ของสิ่งมีชีวิต</a:t>
            </a:r>
            <a:br>
              <a:rPr lang="th-TH" sz="4800" b="1" dirty="0" smtClean="0">
                <a:latin typeface="Nyala" pitchFamily="2" charset="0"/>
                <a:cs typeface="TH Sarabun New" pitchFamily="34" charset="-34"/>
              </a:rPr>
            </a:br>
            <a:r>
              <a:rPr lang="en-US" sz="4800" b="1" dirty="0" smtClean="0">
                <a:latin typeface="Nyala" pitchFamily="2" charset="0"/>
                <a:cs typeface="TH Sarabun New" pitchFamily="34" charset="-34"/>
              </a:rPr>
              <a:t>Chemistry in </a:t>
            </a:r>
            <a:br>
              <a:rPr lang="en-US" sz="4800" b="1" dirty="0" smtClean="0">
                <a:latin typeface="Nyala" pitchFamily="2" charset="0"/>
                <a:cs typeface="TH Sarabun New" pitchFamily="34" charset="-34"/>
              </a:rPr>
            </a:br>
            <a:r>
              <a:rPr lang="en-US" sz="4800" b="1" dirty="0" smtClean="0">
                <a:latin typeface="Nyala" pitchFamily="2" charset="0"/>
                <a:cs typeface="TH Sarabun New" pitchFamily="34" charset="-34"/>
              </a:rPr>
              <a:t>living organism</a:t>
            </a:r>
            <a:endParaRPr lang="th-TH" sz="4800" b="1" dirty="0">
              <a:latin typeface="Nyala" pitchFamily="2" charset="0"/>
              <a:cs typeface="TH Sarabun New" pitchFamily="34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99992" y="2852936"/>
            <a:ext cx="3888432" cy="3384376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h-TH" sz="36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น้ำและแร่</a:t>
            </a:r>
            <a:r>
              <a:rPr lang="th-TH" sz="3600" b="1" dirty="0" smtClean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ธาตุ</a:t>
            </a:r>
          </a:p>
          <a:p>
            <a:pPr>
              <a:spcBef>
                <a:spcPts val="0"/>
              </a:spcBef>
            </a:pPr>
            <a:r>
              <a:rPr lang="th-TH" sz="3200" b="1" dirty="0" smtClean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32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water and minerals)</a:t>
            </a:r>
            <a:endParaRPr lang="th-TH" sz="3200" b="1" dirty="0">
              <a:solidFill>
                <a:schemeClr val="accent2"/>
              </a:solidFill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th-TH" sz="3600" b="1" dirty="0" smtClean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สารประกอบคาร์บอน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TH Sarabun New" pitchFamily="34" charset="-34"/>
                <a:cs typeface="TH Sarabun New" pitchFamily="34" charset="-34"/>
              </a:rPr>
              <a:t>(hydrocarbon compounds)</a:t>
            </a:r>
            <a:endParaRPr lang="th-TH" sz="2800" b="1" dirty="0" smtClean="0">
              <a:solidFill>
                <a:schemeClr val="accent2"/>
              </a:solidFill>
              <a:latin typeface="TH Sarabun New" pitchFamily="34" charset="-34"/>
              <a:cs typeface="TH Sarabun New" pitchFamily="34" charset="-34"/>
            </a:endParaRPr>
          </a:p>
          <a:p>
            <a:endParaRPr lang="th-TH" sz="3600" b="1" dirty="0" smtClean="0">
              <a:solidFill>
                <a:schemeClr val="accent2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566" y1="51261" x2="57547" y2="47479"/>
                        <a14:foregroundMark x1="25943" y1="33193" x2="75943" y2="64286"/>
                        <a14:foregroundMark x1="23585" y1="65126" x2="48585" y2="47899"/>
                        <a14:foregroundMark x1="51415" y1="44958" x2="75000" y2="33193"/>
                        <a14:foregroundMark x1="24528" y1="46218" x2="28302" y2="52941"/>
                        <a14:foregroundMark x1="30660" y1="44958" x2="32547" y2="50420"/>
                        <a14:foregroundMark x1="39623" y1="44118" x2="41038" y2="47059"/>
                        <a14:foregroundMark x1="41981" y1="38655" x2="51415" y2="42857"/>
                        <a14:foregroundMark x1="23113" y1="35714" x2="24528" y2="42857"/>
                        <a14:foregroundMark x1="75943" y1="36555" x2="75472" y2="60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5846"/>
            <a:ext cx="741246" cy="832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62373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สถาบันส่งเสริมการสอนวิทยาศาสตร์และเทคโนโลยี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 descr="C:\Users\Sony\AppData\Local\Temp\Rar$DI00.396\P6_01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8" y="3103833"/>
            <a:ext cx="3687633" cy="2459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60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638" y="1700808"/>
            <a:ext cx="673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- มีความจุความร้อนสูง ช่วยรักษาสมดุลของอุณหภูมิในร่างกาย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1605" y="2708920"/>
            <a:ext cx="542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- เป็น</a:t>
            </a:r>
            <a:r>
              <a:rPr lang="th-TH" sz="3200" b="1" dirty="0"/>
              <a:t>ตัวพาความร้อนที่</a:t>
            </a:r>
            <a:r>
              <a:rPr lang="th-TH" sz="3200" b="1" dirty="0" smtClean="0"/>
              <a:t>ดี ช่วยลดอุณหภูมิในร่างกาย</a:t>
            </a:r>
            <a:endParaRPr lang="th-TH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1252791"/>
            <a:ext cx="405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จุดเดือดสูง จุดเยือกแข็งต่ำ</a:t>
            </a: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ระเหยได้ดี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6" y="478413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68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Sony\AppData\Local\Temp\Rar$DI59.3140\P6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8" y="2046930"/>
            <a:ext cx="2947309" cy="31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304110"/>
            <a:ext cx="8010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น้ำแข็งที่ลอยตัวเป็นฉนวนป้องกันอุณหภูมิของน้ำด้านล่างไม่ให้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ถึงจุดเยือกแข็ง ทำให้สิ่งมีชีวิตอาศัยอยู่ได้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364" y="1106741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 น้ำมีความหนาแน่นสูงสุดที่ 4 °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น้ำแข็งมีความหนาแน่นน้อยกว่าน้ำ</a:t>
            </a:r>
            <a:endParaRPr lang="en-US" b="1" strike="sngStrike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92896"/>
            <a:ext cx="25380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น้ำแข็ง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hydrogen bond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ยึดคงที่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789040"/>
            <a:ext cx="314120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hydrogen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bond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เปลี่ยนไปมาระหว่างโมเลกุลต่อโมเลกุล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44208" y="1625647"/>
            <a:ext cx="2046263" cy="2019377"/>
            <a:chOff x="6400042" y="1687500"/>
            <a:chExt cx="2046263" cy="2019377"/>
          </a:xfrm>
        </p:grpSpPr>
        <p:pic>
          <p:nvPicPr>
            <p:cNvPr id="55" name="Picture 1" descr="C:\Users\Sony\AppData\Local\Temp\Rar$DI49.2300\P6_0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09" r="72438" b="23878"/>
            <a:stretch/>
          </p:blipFill>
          <p:spPr bwMode="auto">
            <a:xfrm>
              <a:off x="6400042" y="1687500"/>
              <a:ext cx="1878477" cy="171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016157" y="3104089"/>
              <a:ext cx="430148" cy="602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72200" y="3407927"/>
            <a:ext cx="2140839" cy="1749265"/>
            <a:chOff x="-2027066" y="2094400"/>
            <a:chExt cx="2140839" cy="1749265"/>
          </a:xfrm>
        </p:grpSpPr>
        <p:grpSp>
          <p:nvGrpSpPr>
            <p:cNvPr id="63" name="Group 62"/>
            <p:cNvGrpSpPr/>
            <p:nvPr/>
          </p:nvGrpSpPr>
          <p:grpSpPr>
            <a:xfrm>
              <a:off x="-2027066" y="2094400"/>
              <a:ext cx="2140839" cy="1749265"/>
              <a:chOff x="6137680" y="1687500"/>
              <a:chExt cx="2140839" cy="1749265"/>
            </a:xfrm>
          </p:grpSpPr>
          <p:pic>
            <p:nvPicPr>
              <p:cNvPr id="64" name="Picture 1" descr="C:\Users\Sony\AppData\Local\Temp\Rar$DI49.2300\P6_0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438" t="40933" b="24554"/>
              <a:stretch/>
            </p:blipFill>
            <p:spPr bwMode="auto">
              <a:xfrm>
                <a:off x="6400042" y="1687500"/>
                <a:ext cx="1878477" cy="1714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6137680" y="3053560"/>
                <a:ext cx="524724" cy="3832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-1046402" y="3761854"/>
              <a:ext cx="676877" cy="8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67436" y="404664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9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970" y="1052736"/>
            <a:ext cx="2894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การแตกตัวของโมเลกุลของน้ำ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59632" y="1593924"/>
            <a:ext cx="3600400" cy="647725"/>
            <a:chOff x="2987824" y="1709866"/>
            <a:chExt cx="3600400" cy="647725"/>
          </a:xfrm>
        </p:grpSpPr>
        <p:sp>
          <p:nvSpPr>
            <p:cNvPr id="4" name="TextBox 3"/>
            <p:cNvSpPr txBox="1"/>
            <p:nvPr/>
          </p:nvSpPr>
          <p:spPr>
            <a:xfrm>
              <a:off x="2987824" y="1772816"/>
              <a:ext cx="695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aseline="-25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 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2556" y="1709866"/>
              <a:ext cx="1635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6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  </a:t>
              </a:r>
              <a:r>
                <a:rPr lang="en-US" sz="3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  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</a:t>
              </a:r>
              <a:r>
                <a:rPr lang="en-US" sz="44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r>
                <a:rPr lang="en-US" sz="3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775924" y="2033031"/>
              <a:ext cx="1050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75924" y="2113437"/>
              <a:ext cx="1050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689511" y="1916832"/>
              <a:ext cx="136613" cy="116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775924" y="2111537"/>
              <a:ext cx="136613" cy="116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52" name="TextBox 2051"/>
          <p:cNvSpPr txBox="1"/>
          <p:nvPr/>
        </p:nvSpPr>
        <p:spPr>
          <a:xfrm>
            <a:off x="1424828" y="3209749"/>
            <a:ext cx="5741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 คือ สารที่เพิ่มความเข้มข้นโปรตอนในสารละลาย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เบส คือ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สารที่ลดความเข้มข้นโปรตอนในสารละลาย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458" y="2260301"/>
            <a:ext cx="7656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 การแตกตัวของน้ำบริสุทธิ์จะให้จำนวน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OH</a:t>
            </a:r>
            <a:r>
              <a:rPr lang="en-US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เท่ากัน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สารบางชนิดทำให้ปริมาณ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+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OH</a:t>
            </a:r>
            <a:r>
              <a:rPr lang="en-US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ในสารละลายเปลี่ยนไป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8913" name="Picture 1" descr="C:\Users\Sony\AppData\Local\Temp\Rar$DI83.0015\P6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03"/>
          <a:stretch/>
        </p:blipFill>
        <p:spPr bwMode="auto">
          <a:xfrm>
            <a:off x="5724128" y="4311099"/>
            <a:ext cx="1225742" cy="17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7436" y="404664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6" name="Picture 1" descr="C:\Users\Sony\AppData\Local\Temp\Rar$DI83.0015\P6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3"/>
          <a:stretch/>
        </p:blipFill>
        <p:spPr bwMode="auto">
          <a:xfrm>
            <a:off x="1733941" y="4316994"/>
            <a:ext cx="1227378" cy="17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C:\Users\Sony\AppData\Local\Temp\Rar$DI83.0015\P6_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5" r="36938"/>
          <a:stretch/>
        </p:blipFill>
        <p:spPr bwMode="auto">
          <a:xfrm>
            <a:off x="3778306" y="4311099"/>
            <a:ext cx="1225742" cy="174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99558" y="6021288"/>
            <a:ext cx="1387302" cy="603828"/>
            <a:chOff x="2483768" y="5849508"/>
            <a:chExt cx="1387302" cy="603828"/>
          </a:xfrm>
        </p:grpSpPr>
        <p:sp>
          <p:nvSpPr>
            <p:cNvPr id="8" name="TextBox 7"/>
            <p:cNvSpPr txBox="1"/>
            <p:nvPr/>
          </p:nvSpPr>
          <p:spPr>
            <a:xfrm>
              <a:off x="2483768" y="5868561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16724" y="5849508"/>
              <a:ext cx="654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5818" y="5874675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</a:t>
              </a:r>
              <a:endParaRPr lang="th-TH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31584" y="6031475"/>
            <a:ext cx="1387302" cy="603828"/>
            <a:chOff x="2483768" y="5849508"/>
            <a:chExt cx="1387302" cy="603828"/>
          </a:xfrm>
        </p:grpSpPr>
        <p:sp>
          <p:nvSpPr>
            <p:cNvPr id="34" name="TextBox 33"/>
            <p:cNvSpPr txBox="1"/>
            <p:nvPr/>
          </p:nvSpPr>
          <p:spPr>
            <a:xfrm>
              <a:off x="2483768" y="5868561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16724" y="5849508"/>
              <a:ext cx="654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85818" y="5874675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h-TH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80112" y="6043502"/>
            <a:ext cx="1368152" cy="625858"/>
            <a:chOff x="2339752" y="5835062"/>
            <a:chExt cx="1368152" cy="625858"/>
          </a:xfrm>
        </p:grpSpPr>
        <p:sp>
          <p:nvSpPr>
            <p:cNvPr id="40" name="TextBox 39"/>
            <p:cNvSpPr txBox="1"/>
            <p:nvPr/>
          </p:nvSpPr>
          <p:spPr>
            <a:xfrm>
              <a:off x="3215461" y="5835062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39752" y="5876145"/>
              <a:ext cx="654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</a:t>
              </a:r>
              <a:r>
                <a:rPr lang="en-US" sz="3200" b="1" baseline="300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85818" y="5874675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874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6494" y="4581128"/>
            <a:ext cx="7589961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ช่วยในการทำงานของเอนไซม์ เช่น แมกนีเซียมที่ทำหน้าที่เป็นโคเฟกเตอร์ของเอนไซม์ต่างๆ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62871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th-TH" sz="3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เป็นส่วนประกอบใน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เช่น แคลเซียมในกระดูก</a:t>
            </a:r>
            <a:endParaRPr lang="th-TH" sz="3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950" y="3356992"/>
            <a:ext cx="7614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th-TH" sz="3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เป็นส่วนประกอบของ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โปรตีน เช่น เหล็กในโมเลกุลของฮีโมโกลบิน</a:t>
            </a:r>
            <a:endParaRPr lang="th-TH" sz="3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4160" y="2444695"/>
            <a:ext cx="75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th-TH" sz="36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เป็นองค์ประกอบของ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สารอินทรีย์ เช่น ฟอสฟอรัสใน </a:t>
            </a:r>
            <a:r>
              <a:rPr lang="en-US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DNA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452" y="455320"/>
            <a:ext cx="141326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แร่ธาตุ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02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55405"/>
              </p:ext>
            </p:extLst>
          </p:nvPr>
        </p:nvGraphicFramePr>
        <p:xfrm>
          <a:off x="784541" y="1527233"/>
          <a:ext cx="7675891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9147"/>
                <a:gridCol w="6696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แร่ธาตุ</a:t>
                      </a:r>
                      <a:endParaRPr lang="th-TH" sz="3200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ความสำคัญ</a:t>
                      </a:r>
                      <a:endParaRPr lang="th-TH" sz="3200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N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strike="noStrike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เป็นองค์ประกอบของโปรตีน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DNA RNA 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ฮอร์โมน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chlorophyll 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และ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coenzyme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P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DNA RNA 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เยื่อหุ้มเซลล์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ATP 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และ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coenzyme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K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Co-factor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ของเอนไซม์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 ควบคุมสมดุลของน้ำ</a:t>
                      </a:r>
                      <a:endParaRPr lang="th-TH" sz="2400" b="1" dirty="0" smtClean="0">
                        <a:latin typeface="TH Sarabun New" pitchFamily="34" charset="-34"/>
                        <a:cs typeface="TH Sarabun New" pitchFamily="34" charset="-34"/>
                      </a:endParaRPr>
                    </a:p>
                    <a:p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เปิด-ปิดปากใบของพืช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Ca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การสร้างและความคงตัวของผนังเซลล์และเยื่อหุ้มเซลล์ 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กระตุ้นการทำงานของเอนไซม์บางชนิด  ควบคุมการตอบสนองของเซลล์ต่อสิ่งกระตุ้น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Mg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เป็นองค์ประกอบของคลอโรฟิลล์ และเป็น</a:t>
                      </a: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 co-factor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ของเอนไซม์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S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เป็นองค์ประกอบของโปรตีน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และ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coenzyme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620688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แร่ธาตุบางชนิดในพืช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10760"/>
              </p:ext>
            </p:extLst>
          </p:nvPr>
        </p:nvGraphicFramePr>
        <p:xfrm>
          <a:off x="1235116" y="1196752"/>
          <a:ext cx="6865276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1543"/>
                <a:gridCol w="5953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แร่ธาตุ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ความสำคัญ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err="1" smtClean="0">
                          <a:latin typeface="TH Sarabun New" pitchFamily="34" charset="-34"/>
                          <a:cs typeface="TH Sarabun New" pitchFamily="34" charset="-34"/>
                        </a:rPr>
                        <a:t>Ca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เป็นองค์ประกอบของกระดูก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และฟัน  ช่วยในการแข็งตัวของเลือด   การทำงานของประสาทและกล้ามเนื้อ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P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การสร้างของกระดูกและฟัน  การสร้าง </a:t>
                      </a: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DNA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 สมดุลของกรด</a:t>
                      </a: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เบส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Mg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Co-factor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ของเอนไซม์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ช่วยในการทำงานของเซลล์ประสาทและกล้ามเนื้อ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Na 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สมดุลของกรด-เบส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สมดุลของน้ำ  ช่วยถ่ายทอดกระแสประสาทร่วมกับ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K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K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สมดุลของกรด</a:t>
                      </a: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-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เบส สมดุลของน้ำ และการทำงานของระบบประสาท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H Sarabun New" pitchFamily="34" charset="-34"/>
                          <a:cs typeface="TH Sarabun New" pitchFamily="34" charset="-34"/>
                        </a:rPr>
                        <a:t>Cl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สมดุลของกรด-เบส เป็นองค์ประกอบของกรดไฮโดรคลอริกในกระเพาะอาหาร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I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เป็นองค์ประกอบของฮอร์โมนไทรอกซินจากต่อมไทรอยด์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0149" y="476672"/>
            <a:ext cx="2880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แร่ธาตุบางชนิดในคน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74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37568"/>
              </p:ext>
            </p:extLst>
          </p:nvPr>
        </p:nvGraphicFramePr>
        <p:xfrm>
          <a:off x="784541" y="1399768"/>
          <a:ext cx="7603883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1543"/>
                <a:gridCol w="66923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แร่ธาตุ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ความสำคัญ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Fe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องค์ประกอบของฮีโมโกลบิน</a:t>
                      </a:r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  Co-factor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ของเอนไซม์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Co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เป็นองค์ประกอบของวิตามินบี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12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F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รักษาโครงสร้างฟัน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และ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ป้องกันฟันผุ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Cu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Co-factor </a:t>
                      </a:r>
                      <a:r>
                        <a:rPr lang="th-TH" sz="2400" b="1" dirty="0" smtClean="0">
                          <a:latin typeface="TH Sarabun New" pitchFamily="34" charset="-34"/>
                          <a:cs typeface="TH Sarabun New" pitchFamily="34" charset="-34"/>
                        </a:rPr>
                        <a:t>ของเอนไซม์ที่จำเป็นต่อการสร้างฮีโมโกลบิน และ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ATP</a:t>
                      </a:r>
                      <a:r>
                        <a:rPr lang="th-TH" sz="2400" b="1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 </a:t>
                      </a:r>
                      <a:endParaRPr lang="th-TH" sz="2400" b="1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16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149" y="514419"/>
            <a:ext cx="2880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/>
              <a:t>แร่ธาตุบางชนิดในคน</a:t>
            </a:r>
            <a:endParaRPr lang="th-TH" sz="4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8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3843" y="1175475"/>
            <a:ext cx="7272808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สารประกอบคาร์บอนที่สำคัญที่พบในสิ่งมีชีวิต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2552750"/>
            <a:ext cx="2386559" cy="707886"/>
          </a:xfrm>
          <a:prstGeom prst="rect">
            <a:avLst/>
          </a:prstGeom>
          <a:solidFill>
            <a:srgbClr val="ADA3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คาร์โบไฮเดรต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0032" y="2540178"/>
            <a:ext cx="1978427" cy="707886"/>
          </a:xfrm>
          <a:prstGeom prst="rect">
            <a:avLst/>
          </a:prstGeom>
          <a:solidFill>
            <a:srgbClr val="ADA3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โปรตีน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032" y="3778404"/>
            <a:ext cx="1978427" cy="707886"/>
          </a:xfrm>
          <a:prstGeom prst="rect">
            <a:avLst/>
          </a:prstGeom>
          <a:solidFill>
            <a:srgbClr val="ADA3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กรด</a:t>
            </a:r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นิวคลิอิก</a:t>
            </a:r>
            <a:r>
              <a:rPr lang="en-US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1822" y="3778404"/>
            <a:ext cx="1978425" cy="707886"/>
          </a:xfrm>
          <a:prstGeom prst="rect">
            <a:avLst/>
          </a:prstGeom>
          <a:solidFill>
            <a:srgbClr val="ADA3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ลิพิด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17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5169386"/>
            <a:ext cx="1978427" cy="707886"/>
          </a:xfrm>
          <a:prstGeom prst="rect">
            <a:avLst/>
          </a:prstGeom>
          <a:solidFill>
            <a:srgbClr val="ADA3F7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58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6079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หมู่ฟังก์ชันที่พบในสารอินทรีย์บางชนิด</a:t>
            </a:r>
            <a:endParaRPr lang="th-TH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35658"/>
              </p:ext>
            </p:extLst>
          </p:nvPr>
        </p:nvGraphicFramePr>
        <p:xfrm>
          <a:off x="783929" y="908720"/>
          <a:ext cx="7604495" cy="55169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7831"/>
                <a:gridCol w="1944216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ชื่อหมู่ฟังก์ชัน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โครงสร้าง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แหล่งที่พบ</a:t>
                      </a:r>
                      <a:r>
                        <a:rPr lang="en-US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396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hydroxyl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น้ำตาล</a:t>
                      </a:r>
                      <a:r>
                        <a:rPr lang="th-TH" sz="2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กลีเซอรอล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carboxyl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กรดไขมัน กรดอะมิโน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ketone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น้ำตาล ใช้</a:t>
                      </a:r>
                      <a:r>
                        <a:rPr lang="th-TH" sz="2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en-US" sz="2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linear form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7750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aldehyde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น้ำตาล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amino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กรดอะมิโน</a:t>
                      </a:r>
                      <a:r>
                        <a:rPr lang="th-TH" sz="2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โปรตีน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sulfhydryl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กรดอะมิโน</a:t>
                      </a:r>
                      <a:r>
                        <a:rPr lang="th-TH" sz="2800" baseline="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โปรตีน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phosphate</a:t>
                      </a:r>
                      <a:endParaRPr lang="th-TH" sz="3600" b="1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ฟอสโฟลิพิด นิวคลีโอไทด์  กรดนิวคลีอิก</a:t>
                      </a:r>
                      <a:endParaRPr lang="th-TH" sz="2800" dirty="0"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a66c7b.medialib.glogster.com/media/43/43656d6966c95894fba8ef5433624846312fd409d7a77f549c616267391a91dd/functional-groups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4" b="90646"/>
          <a:stretch/>
        </p:blipFill>
        <p:spPr bwMode="auto">
          <a:xfrm>
            <a:off x="3059832" y="1589705"/>
            <a:ext cx="1011572" cy="2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66c7b.medialib.glogster.com/media/43/43656d6966c95894fba8ef5433624846312fd409d7a77f549c616267391a91dd/functional-groups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36819" r="55816" b="43404"/>
          <a:stretch/>
        </p:blipFill>
        <p:spPr bwMode="auto">
          <a:xfrm>
            <a:off x="2915816" y="2134522"/>
            <a:ext cx="1164649" cy="5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66c7b.medialib.glogster.com/media/43/43656d6966c95894fba8ef5433624846312fd409d7a77f549c616267391a91dd/functional-groups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t="13639" r="68486" b="66584"/>
          <a:stretch/>
        </p:blipFill>
        <p:spPr bwMode="auto">
          <a:xfrm>
            <a:off x="3059832" y="2780928"/>
            <a:ext cx="849403" cy="5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66c7b.medialib.glogster.com/media/43/43656d6966c95894fba8ef5433624846312fd409d7a77f549c616267391a91dd/functional-groups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64869" r="66255" b="15354"/>
          <a:stretch/>
        </p:blipFill>
        <p:spPr bwMode="auto">
          <a:xfrm>
            <a:off x="2915816" y="4133344"/>
            <a:ext cx="849403" cy="5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66c7b.medialib.glogster.com/media/43/43656d6966c95894fba8ef5433624846312fd409d7a77f549c616267391a91dd/functional-groups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84504" r="65290" b="-4281"/>
          <a:stretch/>
        </p:blipFill>
        <p:spPr bwMode="auto">
          <a:xfrm>
            <a:off x="3059832" y="4797152"/>
            <a:ext cx="849403" cy="5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15816" y="3429000"/>
            <a:ext cx="1166347" cy="594215"/>
            <a:chOff x="3256349" y="3429000"/>
            <a:chExt cx="1166347" cy="594215"/>
          </a:xfrm>
        </p:grpSpPr>
        <p:pic>
          <p:nvPicPr>
            <p:cNvPr id="13" name="Picture 2" descr="http://a66c7b.medialib.glogster.com/media/43/43656d6966c95894fba8ef5433624846312fd409d7a77f549c616267391a91dd/functional-groups-gif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" t="36819" r="55816" b="43404"/>
            <a:stretch/>
          </p:blipFill>
          <p:spPr bwMode="auto">
            <a:xfrm>
              <a:off x="3256349" y="3429000"/>
              <a:ext cx="1164649" cy="518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a66c7b.medialib.glogster.com/media/43/43656d6966c95894fba8ef5433624846312fd409d7a77f549c616267391a91dd/functional-groups-gif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6" t="38862" r="44572" b="40720"/>
            <a:stretch/>
          </p:blipFill>
          <p:spPr bwMode="auto">
            <a:xfrm>
              <a:off x="3721182" y="3488092"/>
              <a:ext cx="701514" cy="53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http://www.thaibiotech.info/Picture/Phosphat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6"/>
          <a:stretch/>
        </p:blipFill>
        <p:spPr bwMode="auto">
          <a:xfrm>
            <a:off x="2915816" y="5547654"/>
            <a:ext cx="1216329" cy="8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5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4983" y="689633"/>
            <a:ext cx="2448390" cy="6138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232" y="4941818"/>
            <a:ext cx="511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แหล่งพลังงานที่สำคัญของสิ่งมีชีวิต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024" y="5526593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ส่วนประกอบของเซลล์และโครงสร้างของเซลล์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55544"/>
            <a:ext cx="5588099" cy="35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5" y="260648"/>
            <a:ext cx="411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of organism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29167" y="656116"/>
            <a:ext cx="1656184" cy="523220"/>
            <a:chOff x="5865800" y="760423"/>
            <a:chExt cx="1656184" cy="523220"/>
          </a:xfrm>
        </p:grpSpPr>
        <p:sp>
          <p:nvSpPr>
            <p:cNvPr id="10" name="Rectangle 9"/>
            <p:cNvSpPr/>
            <p:nvPr/>
          </p:nvSpPr>
          <p:spPr>
            <a:xfrm>
              <a:off x="6155646" y="835841"/>
              <a:ext cx="1080120" cy="2936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5800" y="760423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tom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07571" y="1330629"/>
            <a:ext cx="1656184" cy="523220"/>
            <a:chOff x="5957156" y="1471587"/>
            <a:chExt cx="1656184" cy="523220"/>
          </a:xfrm>
        </p:grpSpPr>
        <p:sp>
          <p:nvSpPr>
            <p:cNvPr id="21" name="Rectangle 20"/>
            <p:cNvSpPr/>
            <p:nvPr/>
          </p:nvSpPr>
          <p:spPr>
            <a:xfrm>
              <a:off x="5995518" y="1553734"/>
              <a:ext cx="1564488" cy="30625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7156" y="1471587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Molecule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88024" y="2872357"/>
            <a:ext cx="4464496" cy="523220"/>
            <a:chOff x="5702506" y="2323944"/>
            <a:chExt cx="2116189" cy="523220"/>
          </a:xfrm>
        </p:grpSpPr>
        <p:sp>
          <p:nvSpPr>
            <p:cNvPr id="22" name="Rectangle 21"/>
            <p:cNvSpPr/>
            <p:nvPr/>
          </p:nvSpPr>
          <p:spPr>
            <a:xfrm>
              <a:off x="6184683" y="2379944"/>
              <a:ext cx="1242840" cy="35662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2506" y="2323944"/>
              <a:ext cx="21161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Cell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83182" y="3608416"/>
            <a:ext cx="1656184" cy="523220"/>
            <a:chOff x="6008203" y="4048832"/>
            <a:chExt cx="1656184" cy="523220"/>
          </a:xfrm>
        </p:grpSpPr>
        <p:sp>
          <p:nvSpPr>
            <p:cNvPr id="23" name="Rectangle 22"/>
            <p:cNvSpPr/>
            <p:nvPr/>
          </p:nvSpPr>
          <p:spPr>
            <a:xfrm>
              <a:off x="6054188" y="4142592"/>
              <a:ext cx="1567606" cy="3377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8203" y="4048832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issue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38662" y="4395799"/>
            <a:ext cx="2232248" cy="523220"/>
            <a:chOff x="5717963" y="4846599"/>
            <a:chExt cx="2232248" cy="523220"/>
          </a:xfrm>
        </p:grpSpPr>
        <p:sp>
          <p:nvSpPr>
            <p:cNvPr id="24" name="Rectangle 23"/>
            <p:cNvSpPr/>
            <p:nvPr/>
          </p:nvSpPr>
          <p:spPr>
            <a:xfrm>
              <a:off x="6027902" y="4941169"/>
              <a:ext cx="1548172" cy="30678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7963" y="4846599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Organ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94175" y="5943764"/>
            <a:ext cx="2477988" cy="523220"/>
            <a:chOff x="5585104" y="5599721"/>
            <a:chExt cx="2477988" cy="523220"/>
          </a:xfrm>
        </p:grpSpPr>
        <p:sp>
          <p:nvSpPr>
            <p:cNvPr id="25" name="Rectangle 24"/>
            <p:cNvSpPr/>
            <p:nvPr/>
          </p:nvSpPr>
          <p:spPr>
            <a:xfrm>
              <a:off x="5939952" y="5661248"/>
              <a:ext cx="1661398" cy="37255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85104" y="5599721"/>
              <a:ext cx="2477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Organism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7118659" y="1083800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146493" y="1785299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149043" y="3337232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67101" y="4127671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68080" y="4872401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81015" y="5175204"/>
            <a:ext cx="2232248" cy="523220"/>
            <a:chOff x="5703274" y="4812789"/>
            <a:chExt cx="2232248" cy="523220"/>
          </a:xfrm>
        </p:grpSpPr>
        <p:sp>
          <p:nvSpPr>
            <p:cNvPr id="32" name="Rectangle 31"/>
            <p:cNvSpPr/>
            <p:nvPr/>
          </p:nvSpPr>
          <p:spPr>
            <a:xfrm>
              <a:off x="5971282" y="4888579"/>
              <a:ext cx="1647750" cy="3382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03274" y="4812789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Organ system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88666" y="2082003"/>
            <a:ext cx="1656184" cy="523220"/>
            <a:chOff x="5879891" y="1485465"/>
            <a:chExt cx="1656184" cy="523220"/>
          </a:xfrm>
        </p:grpSpPr>
        <p:sp>
          <p:nvSpPr>
            <p:cNvPr id="40" name="Rectangle 39"/>
            <p:cNvSpPr/>
            <p:nvPr/>
          </p:nvSpPr>
          <p:spPr>
            <a:xfrm>
              <a:off x="5939826" y="1553734"/>
              <a:ext cx="1548172" cy="3600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79891" y="1485465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Organelle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7154663" y="2581014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141601" y="5630268"/>
            <a:ext cx="0" cy="3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8290" y="87015"/>
            <a:ext cx="3668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yala" pitchFamily="2" charset="0"/>
                <a:cs typeface="TH Sarabun New" pitchFamily="34" charset="-34"/>
              </a:rPr>
              <a:t>Chemistry in </a:t>
            </a:r>
            <a:r>
              <a:rPr lang="en-US" sz="2400" b="1" dirty="0" smtClean="0">
                <a:latin typeface="Nyala" pitchFamily="2" charset="0"/>
                <a:cs typeface="TH Sarabun New" pitchFamily="34" charset="-34"/>
              </a:rPr>
              <a:t>living </a:t>
            </a:r>
            <a:r>
              <a:rPr lang="en-US" sz="2400" b="1" dirty="0">
                <a:latin typeface="Nyala" pitchFamily="2" charset="0"/>
                <a:cs typeface="TH Sarabun New" pitchFamily="34" charset="-34"/>
              </a:rPr>
              <a:t>organism</a:t>
            </a:r>
            <a:endParaRPr lang="th-TH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961" y="818366"/>
            <a:ext cx="713959" cy="5605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3355" y="1864859"/>
            <a:ext cx="3756896" cy="840693"/>
            <a:chOff x="583275" y="2109299"/>
            <a:chExt cx="3756896" cy="8406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146808">
              <a:off x="583275" y="2147720"/>
              <a:ext cx="3756896" cy="8022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97264" y="2109299"/>
              <a:ext cx="374536" cy="311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042" y="1072947"/>
            <a:ext cx="1995173" cy="884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95" y="2654243"/>
            <a:ext cx="888309" cy="5482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302" y="3091726"/>
            <a:ext cx="1273117" cy="12362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41184" r="8023" b="33325"/>
          <a:stretch/>
        </p:blipFill>
        <p:spPr>
          <a:xfrm>
            <a:off x="2299365" y="4459581"/>
            <a:ext cx="1224136" cy="736820"/>
          </a:xfrm>
          <a:prstGeom prst="ellipse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737977" y="4395799"/>
            <a:ext cx="1535298" cy="19066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986" y="4077072"/>
            <a:ext cx="3306406" cy="22053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1" y="3426607"/>
            <a:ext cx="866089" cy="93898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857947" y="999342"/>
            <a:ext cx="9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อะตอม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40281" y="930622"/>
            <a:ext cx="98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โมเลกุล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03944" y="2214120"/>
            <a:ext cx="148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คาร์บอน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8117" y="3142419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ออร์แกเนลล์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2978" y="3853287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94060" y="3561861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เนื้อเยื่อ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48088" y="5236759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อวัยวะ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7977" y="6117071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ระบบอวัยวะ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88017" y="6165304"/>
            <a:ext cx="148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สิ่งมีชีวิต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Arc 62"/>
          <p:cNvSpPr/>
          <p:nvPr/>
        </p:nvSpPr>
        <p:spPr>
          <a:xfrm>
            <a:off x="3480746" y="882116"/>
            <a:ext cx="914400" cy="914400"/>
          </a:xfrm>
          <a:prstGeom prst="arc">
            <a:avLst>
              <a:gd name="adj1" fmla="val 12320770"/>
              <a:gd name="adj2" fmla="val 17099365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Arc 64"/>
          <p:cNvSpPr/>
          <p:nvPr/>
        </p:nvSpPr>
        <p:spPr>
          <a:xfrm rot="5141566" flipV="1">
            <a:off x="2088185" y="1268327"/>
            <a:ext cx="1460616" cy="1613101"/>
          </a:xfrm>
          <a:prstGeom prst="arc">
            <a:avLst>
              <a:gd name="adj1" fmla="val 4064633"/>
              <a:gd name="adj2" fmla="val 656004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Arc 65"/>
          <p:cNvSpPr/>
          <p:nvPr/>
        </p:nvSpPr>
        <p:spPr>
          <a:xfrm rot="2809574">
            <a:off x="1052740" y="2072132"/>
            <a:ext cx="1021424" cy="919261"/>
          </a:xfrm>
          <a:prstGeom prst="arc">
            <a:avLst>
              <a:gd name="adj1" fmla="val 6808082"/>
              <a:gd name="adj2" fmla="val 11020946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Arc 67"/>
          <p:cNvSpPr/>
          <p:nvPr/>
        </p:nvSpPr>
        <p:spPr>
          <a:xfrm rot="2437968" flipV="1">
            <a:off x="1034037" y="2674208"/>
            <a:ext cx="1460616" cy="1613101"/>
          </a:xfrm>
          <a:prstGeom prst="arc">
            <a:avLst>
              <a:gd name="adj1" fmla="val 4064633"/>
              <a:gd name="adj2" fmla="val 8678609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Arc 69"/>
          <p:cNvSpPr/>
          <p:nvPr/>
        </p:nvSpPr>
        <p:spPr>
          <a:xfrm rot="2437968" flipV="1">
            <a:off x="2361612" y="3193042"/>
            <a:ext cx="1460616" cy="1613101"/>
          </a:xfrm>
          <a:prstGeom prst="arc">
            <a:avLst>
              <a:gd name="adj1" fmla="val 5361617"/>
              <a:gd name="adj2" fmla="val 8678609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Arc 70"/>
          <p:cNvSpPr/>
          <p:nvPr/>
        </p:nvSpPr>
        <p:spPr>
          <a:xfrm rot="5141566" flipV="1">
            <a:off x="2389578" y="3671149"/>
            <a:ext cx="1224196" cy="1613101"/>
          </a:xfrm>
          <a:prstGeom prst="arc">
            <a:avLst>
              <a:gd name="adj1" fmla="val 1885783"/>
              <a:gd name="adj2" fmla="val 6036097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Arc 71"/>
          <p:cNvSpPr/>
          <p:nvPr/>
        </p:nvSpPr>
        <p:spPr>
          <a:xfrm>
            <a:off x="1737262" y="4584012"/>
            <a:ext cx="914400" cy="914400"/>
          </a:xfrm>
          <a:prstGeom prst="arc">
            <a:avLst>
              <a:gd name="adj1" fmla="val 12320770"/>
              <a:gd name="adj2" fmla="val 17099365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Arc 72"/>
          <p:cNvSpPr/>
          <p:nvPr/>
        </p:nvSpPr>
        <p:spPr>
          <a:xfrm>
            <a:off x="1994437" y="4874546"/>
            <a:ext cx="2524504" cy="1312895"/>
          </a:xfrm>
          <a:prstGeom prst="arc">
            <a:avLst>
              <a:gd name="adj1" fmla="val 1425832"/>
              <a:gd name="adj2" fmla="val 10330111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3140" y="510872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3484" y="372626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Monosaccharide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369" y="3140968"/>
            <a:ext cx="465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แบ่งตามขนาดของโมเลกุลได้เป็น 3 กลุ่ม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6648" y="4311044"/>
            <a:ext cx="271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Oligosaccharide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3484" y="4908347"/>
            <a:ext cx="261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Polysaccharide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7640" y="1467362"/>
            <a:ext cx="729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ธาตุที่เป็นองค์ประกอบหลัก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C H O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1386" y="2052137"/>
            <a:ext cx="729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มีอัตราส่วนของ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H:O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:1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rganic substance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92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226" y="1580599"/>
            <a:ext cx="7255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- โครงสร้างของน้ำตาลมีได้ 2 รูปแบบ 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แบบปลายเปิด 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(linear form) 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และรูปแบบวงแหวน 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(ring form)</a:t>
            </a:r>
          </a:p>
          <a:p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2400" b="1" dirty="0" smtClean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คาร์บอนอะตอมตำแหน่งที่ 1 นับจากปลายที่มีหมู่แอลดีไฮด์ หรือหมู่คีโตน</a:t>
            </a:r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412" y="98072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Monosaccharide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rganic substance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71" y="3226233"/>
            <a:ext cx="1101625" cy="224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5" y="3143399"/>
            <a:ext cx="1200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259632" y="2958790"/>
            <a:ext cx="6768751" cy="2918482"/>
            <a:chOff x="374947" y="1892150"/>
            <a:chExt cx="5860484" cy="2326548"/>
          </a:xfrm>
        </p:grpSpPr>
        <p:grpSp>
          <p:nvGrpSpPr>
            <p:cNvPr id="17" name="Group 16"/>
            <p:cNvGrpSpPr/>
            <p:nvPr/>
          </p:nvGrpSpPr>
          <p:grpSpPr>
            <a:xfrm>
              <a:off x="3285117" y="1892150"/>
              <a:ext cx="1224525" cy="1664907"/>
              <a:chOff x="4852765" y="1826883"/>
              <a:chExt cx="1224525" cy="166490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36967" y="1826883"/>
                <a:ext cx="340323" cy="147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674338" y="3212976"/>
                <a:ext cx="340323" cy="14401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52765" y="2416817"/>
                <a:ext cx="821573" cy="1074973"/>
              </a:xfrm>
              <a:custGeom>
                <a:avLst/>
                <a:gdLst>
                  <a:gd name="connsiteX0" fmla="*/ 821573 w 821573"/>
                  <a:gd name="connsiteY0" fmla="*/ 777959 h 936893"/>
                  <a:gd name="connsiteX1" fmla="*/ 564719 w 821573"/>
                  <a:gd name="connsiteY1" fmla="*/ 921797 h 936893"/>
                  <a:gd name="connsiteX2" fmla="*/ 102382 w 821573"/>
                  <a:gd name="connsiteY2" fmla="*/ 839604 h 936893"/>
                  <a:gd name="connsiteX3" fmla="*/ 40737 w 821573"/>
                  <a:gd name="connsiteY3" fmla="*/ 99864 h 936893"/>
                  <a:gd name="connsiteX4" fmla="*/ 605816 w 821573"/>
                  <a:gd name="connsiteY4" fmla="*/ 7397 h 936893"/>
                  <a:gd name="connsiteX5" fmla="*/ 605816 w 821573"/>
                  <a:gd name="connsiteY5" fmla="*/ 7397 h 936893"/>
                  <a:gd name="connsiteX6" fmla="*/ 605816 w 821573"/>
                  <a:gd name="connsiteY6" fmla="*/ 7397 h 93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573" h="936893">
                    <a:moveTo>
                      <a:pt x="821573" y="777959"/>
                    </a:moveTo>
                    <a:cubicBezTo>
                      <a:pt x="753078" y="844741"/>
                      <a:pt x="684584" y="911523"/>
                      <a:pt x="564719" y="921797"/>
                    </a:cubicBezTo>
                    <a:cubicBezTo>
                      <a:pt x="444854" y="932071"/>
                      <a:pt x="189712" y="976593"/>
                      <a:pt x="102382" y="839604"/>
                    </a:cubicBezTo>
                    <a:cubicBezTo>
                      <a:pt x="15052" y="702615"/>
                      <a:pt x="-43169" y="238565"/>
                      <a:pt x="40737" y="99864"/>
                    </a:cubicBezTo>
                    <a:cubicBezTo>
                      <a:pt x="124643" y="-38837"/>
                      <a:pt x="605816" y="7397"/>
                      <a:pt x="605816" y="7397"/>
                    </a:cubicBezTo>
                    <a:lnTo>
                      <a:pt x="605816" y="7397"/>
                    </a:lnTo>
                    <a:lnTo>
                      <a:pt x="605816" y="7397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233486" y="3477534"/>
              <a:ext cx="340323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39486" y="3818588"/>
              <a:ext cx="959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H Sarabun New" pitchFamily="34" charset="-34"/>
                  <a:cs typeface="TH Sarabun New" pitchFamily="34" charset="-34"/>
                </a:rPr>
                <a:t>fructose</a:t>
              </a:r>
              <a:endParaRPr lang="th-TH" sz="20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6876" y="3791548"/>
              <a:ext cx="9590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H Sarabun New" pitchFamily="34" charset="-34"/>
                  <a:cs typeface="TH Sarabun New" pitchFamily="34" charset="-34"/>
                </a:rPr>
                <a:t>glucose</a:t>
              </a:r>
              <a:endParaRPr lang="th-TH" sz="2000" b="1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4947" y="1941274"/>
              <a:ext cx="2756894" cy="2250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20003" y="1941274"/>
              <a:ext cx="3115428" cy="22503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003201" y="2137488"/>
              <a:ext cx="61485" cy="2203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61984" y="1928229"/>
              <a:ext cx="1082680" cy="26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H Sarabun New" pitchFamily="34" charset="-34"/>
                  <a:cs typeface="TH Sarabun New" pitchFamily="34" charset="-34"/>
                </a:rPr>
                <a:t>Aldehyde </a:t>
              </a:r>
              <a:r>
                <a:rPr lang="en-US" sz="1600" b="1" dirty="0" err="1" smtClean="0">
                  <a:latin typeface="TH Sarabun New" pitchFamily="34" charset="-34"/>
                  <a:cs typeface="TH Sarabun New" pitchFamily="34" charset="-34"/>
                </a:rPr>
                <a:t>gorup</a:t>
              </a:r>
              <a:endParaRPr lang="th-TH" sz="16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32303" y="3390319"/>
            <a:ext cx="1562445" cy="1656974"/>
            <a:chOff x="2832303" y="3390319"/>
            <a:chExt cx="1562445" cy="16569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303" y="3586227"/>
              <a:ext cx="1562445" cy="146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26876" y="3940294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1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9098" y="4334634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2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2701" y="4464277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3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72564" y="4090329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4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22701" y="3742462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5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13563" y="3390319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6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19604" y="3621760"/>
            <a:ext cx="1961403" cy="1476681"/>
            <a:chOff x="6019604" y="3621760"/>
            <a:chExt cx="1961403" cy="1476681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604" y="3710934"/>
              <a:ext cx="1961403" cy="138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446774" y="4533996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1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46774" y="4080181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2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23873" y="4533996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3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23514" y="4508862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4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57533" y="4121672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5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00191" y="3621760"/>
              <a:ext cx="25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b="1" dirty="0" smtClean="0">
                  <a:solidFill>
                    <a:srgbClr val="C00000"/>
                  </a:solidFill>
                </a:rPr>
                <a:t>6</a:t>
              </a:r>
              <a:endParaRPr lang="th-TH" sz="1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195198" y="3257922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1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95198" y="364898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2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95198" y="400372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3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95198" y="434933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4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95198" y="469834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5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95198" y="506767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6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85820" y="3226233"/>
            <a:ext cx="1250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H Sarabun New" pitchFamily="34" charset="-34"/>
                <a:cs typeface="TH Sarabun New" pitchFamily="34" charset="-34"/>
              </a:rPr>
              <a:t>Ketone group</a:t>
            </a:r>
            <a:endParaRPr lang="th-TH" sz="1600" b="1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52000" y="3390319"/>
            <a:ext cx="567604" cy="23144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>
            <a:off x="1302327" y="3648989"/>
            <a:ext cx="948902" cy="1674191"/>
          </a:xfrm>
          <a:custGeom>
            <a:avLst/>
            <a:gdLst>
              <a:gd name="connsiteX0" fmla="*/ 821573 w 821573"/>
              <a:gd name="connsiteY0" fmla="*/ 777959 h 936893"/>
              <a:gd name="connsiteX1" fmla="*/ 564719 w 821573"/>
              <a:gd name="connsiteY1" fmla="*/ 921797 h 936893"/>
              <a:gd name="connsiteX2" fmla="*/ 102382 w 821573"/>
              <a:gd name="connsiteY2" fmla="*/ 839604 h 936893"/>
              <a:gd name="connsiteX3" fmla="*/ 40737 w 821573"/>
              <a:gd name="connsiteY3" fmla="*/ 99864 h 936893"/>
              <a:gd name="connsiteX4" fmla="*/ 605816 w 821573"/>
              <a:gd name="connsiteY4" fmla="*/ 7397 h 936893"/>
              <a:gd name="connsiteX5" fmla="*/ 605816 w 821573"/>
              <a:gd name="connsiteY5" fmla="*/ 7397 h 936893"/>
              <a:gd name="connsiteX6" fmla="*/ 605816 w 821573"/>
              <a:gd name="connsiteY6" fmla="*/ 7397 h 93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573" h="936893">
                <a:moveTo>
                  <a:pt x="821573" y="777959"/>
                </a:moveTo>
                <a:cubicBezTo>
                  <a:pt x="753078" y="844741"/>
                  <a:pt x="684584" y="911523"/>
                  <a:pt x="564719" y="921797"/>
                </a:cubicBezTo>
                <a:cubicBezTo>
                  <a:pt x="444854" y="932071"/>
                  <a:pt x="189712" y="976593"/>
                  <a:pt x="102382" y="839604"/>
                </a:cubicBezTo>
                <a:cubicBezTo>
                  <a:pt x="15052" y="702615"/>
                  <a:pt x="-43169" y="238565"/>
                  <a:pt x="40737" y="99864"/>
                </a:cubicBezTo>
                <a:cubicBezTo>
                  <a:pt x="124643" y="-38837"/>
                  <a:pt x="605816" y="7397"/>
                  <a:pt x="605816" y="7397"/>
                </a:cubicBezTo>
                <a:lnTo>
                  <a:pt x="605816" y="7397"/>
                </a:lnTo>
                <a:lnTo>
                  <a:pt x="605816" y="739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TextBox 55"/>
          <p:cNvSpPr txBox="1"/>
          <p:nvPr/>
        </p:nvSpPr>
        <p:spPr>
          <a:xfrm>
            <a:off x="1811251" y="358026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1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66925" y="389931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2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9532" y="4250651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3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9532" y="460568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4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48959" y="495469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5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58386" y="529574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6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57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15678"/>
            <a:ext cx="8113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- การจัดเรียงตัวในรูปแบบวงแหวนเกิดได้ 2 รูปแบบ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:</a:t>
            </a:r>
            <a:endParaRPr lang="th-TH" sz="3200" b="1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3200" b="1" dirty="0" smtClean="0">
                <a:latin typeface="Symbol" pitchFamily="18" charset="2"/>
                <a:cs typeface="TH Sarabun New" pitchFamily="34" charset="-34"/>
              </a:rPr>
              <a:t>a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en-US" sz="3200" b="1" dirty="0" smtClean="0">
                <a:latin typeface="Symbol" pitchFamily="18" charset="2"/>
                <a:cs typeface="TH Sarabun New" pitchFamily="34" charset="-34"/>
              </a:rPr>
              <a:t> b </a:t>
            </a:r>
            <a:r>
              <a:rPr lang="th-TH" sz="3200" b="1" dirty="0" smtClean="0">
                <a:latin typeface="Symbol" pitchFamily="18" charset="2"/>
                <a:cs typeface="TH Sarabun New" pitchFamily="34" charset="-34"/>
              </a:rPr>
              <a:t>ขึ้นกับการเรียงตัวของ </a:t>
            </a:r>
            <a:r>
              <a:rPr lang="en-US" sz="3200" b="1" dirty="0" smtClean="0">
                <a:latin typeface="Symbol" pitchFamily="18" charset="2"/>
                <a:cs typeface="TH Sarabun New" pitchFamily="34" charset="-34"/>
              </a:rPr>
              <a:t>-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OH 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ที่คาร์บอนตำแหน่งที่ 1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39" y="2708920"/>
            <a:ext cx="1296144" cy="26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3605"/>
            <a:ext cx="2214288" cy="20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76" y="2993605"/>
            <a:ext cx="2135116" cy="19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15198" y="311998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1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6939" y="354274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2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101" y="395057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3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421" y="436771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4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421" y="474640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5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998" y="521323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6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369605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1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418639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2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431990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3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0112" y="364329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4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8414" y="335807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5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3623" y="293532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6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6257" y="365452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1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209" y="414486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2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2161" y="427838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3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4609" y="360176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4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2911" y="331655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5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120" y="289379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6</a:t>
            </a:r>
            <a:endParaRPr lang="th-TH" sz="1800" b="1" dirty="0">
              <a:solidFill>
                <a:srgbClr val="C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79707" y="4206164"/>
            <a:ext cx="504056" cy="4830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4535996" y="2708920"/>
            <a:ext cx="504056" cy="4830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7668344" y="3366039"/>
            <a:ext cx="504056" cy="4830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27779" y="3880719"/>
            <a:ext cx="624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03848" y="4023856"/>
            <a:ext cx="624141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388019" y="3858184"/>
            <a:ext cx="624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64088" y="4001321"/>
            <a:ext cx="624141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1157701" y="5213233"/>
            <a:ext cx="1554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  <a:sym typeface="Symbol"/>
              </a:rPr>
              <a:t> </a:t>
            </a:r>
            <a:r>
              <a:rPr lang="en-US" b="1" dirty="0">
                <a:latin typeface="TH SarabunPSK" pitchFamily="34" charset="-34"/>
                <a:cs typeface="TH SarabunPSK" pitchFamily="34" charset="-34"/>
                <a:sym typeface="Symbol"/>
              </a:rPr>
              <a:t>g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  <a:sym typeface="Symbol"/>
              </a:rPr>
              <a:t>lucose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09072" y="5213145"/>
                <a:ext cx="1554054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b="1" i="1" dirty="0" smtClean="0">
                        <a:latin typeface="Cambria Math"/>
                        <a:cs typeface="TH SarabunPSK" pitchFamily="34" charset="-34"/>
                        <a:sym typeface="Symbol"/>
                      </a:rPr>
                      <m:t></m:t>
                    </m:r>
                  </m:oMath>
                </a14:m>
                <a:r>
                  <a:rPr lang="th-TH" b="1" dirty="0" smtClean="0">
                    <a:latin typeface="TH SarabunPSK" pitchFamily="34" charset="-34"/>
                    <a:cs typeface="TH SarabunPSK" pitchFamily="34" charset="-34"/>
                    <a:sym typeface="Symbol"/>
                  </a:rPr>
                  <a:t> </a:t>
                </a:r>
                <a:r>
                  <a:rPr lang="en-US" b="1" dirty="0">
                    <a:latin typeface="TH SarabunPSK" pitchFamily="34" charset="-34"/>
                    <a:cs typeface="TH SarabunPSK" pitchFamily="34" charset="-34"/>
                    <a:sym typeface="Symbol"/>
                  </a:rPr>
                  <a:t>g</a:t>
                </a:r>
                <a:r>
                  <a:rPr lang="en-US" b="1" dirty="0" smtClean="0">
                    <a:latin typeface="TH SarabunPSK" pitchFamily="34" charset="-34"/>
                    <a:cs typeface="TH SarabunPSK" pitchFamily="34" charset="-34"/>
                    <a:sym typeface="Symbol"/>
                  </a:rPr>
                  <a:t>lucose</a:t>
                </a:r>
                <a:endParaRPr lang="th-TH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072" y="5213145"/>
                <a:ext cx="155405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861" t="-5556" b="-3111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02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248" y="10527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Monosaccharide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864" y="1466781"/>
            <a:ext cx="6696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ประกอบด้วยอะตอมของธาตุคาร์บอนตั้งแต่ 3 – 7 อะตอม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มีรสหวาน ละลายน้ำได้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227" y="2643137"/>
            <a:ext cx="230425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มอโนแซ็กคาไรด์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ที่พบมากในธรรมชาติ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916832"/>
            <a:ext cx="12241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pentose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7244" y="3945097"/>
            <a:ext cx="11578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hexose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/>
          <a:stretch/>
        </p:blipFill>
        <p:spPr bwMode="auto">
          <a:xfrm>
            <a:off x="6372200" y="2670188"/>
            <a:ext cx="2043176" cy="140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 bwMode="auto">
          <a:xfrm>
            <a:off x="3912880" y="2643137"/>
            <a:ext cx="2350698" cy="15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281" y="3927237"/>
            <a:ext cx="96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ribose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3945097"/>
            <a:ext cx="147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deoxyribose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61" y="4632230"/>
            <a:ext cx="1562445" cy="146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89" y="4598294"/>
            <a:ext cx="1961403" cy="138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79" y="4390726"/>
            <a:ext cx="1793132" cy="170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12880" y="2106434"/>
            <a:ext cx="4619560" cy="2282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TextBox 55"/>
          <p:cNvSpPr txBox="1"/>
          <p:nvPr/>
        </p:nvSpPr>
        <p:spPr>
          <a:xfrm>
            <a:off x="1840562" y="6063679"/>
            <a:ext cx="96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glucose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95936" y="6061838"/>
            <a:ext cx="129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galactose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35753" y="6063679"/>
            <a:ext cx="129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fructose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74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4" y="2564642"/>
            <a:ext cx="3559022" cy="170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Disaccharide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1864" y="1394773"/>
            <a:ext cx="7710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ประกอบด้วย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onosaccharide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2 – 10 โมเลกุล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เชื่อมกันด้วย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glycosidic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bond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0099" y="4595305"/>
            <a:ext cx="20746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monosaccharide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97815" y="4558872"/>
            <a:ext cx="16145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isaccharide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24738" y="3441322"/>
            <a:ext cx="852936" cy="43204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5524631" y="1980129"/>
            <a:ext cx="3151825" cy="584775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1,4 </a:t>
            </a:r>
            <a:r>
              <a:rPr lang="en-US" sz="3200" b="1" dirty="0" smtClean="0">
                <a:solidFill>
                  <a:prstClr val="black"/>
                </a:solidFill>
                <a:latin typeface="Symbol" panose="05050102010706020507" pitchFamily="18" charset="2"/>
                <a:cs typeface="TH SarabunPSK" panose="020B0500040200020003" pitchFamily="34" charset="-34"/>
              </a:rPr>
              <a:t>a</a:t>
            </a:r>
            <a:r>
              <a:rPr lang="en-US" sz="3200" b="1" dirty="0" smtClean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glycosidic</a:t>
            </a:r>
            <a:r>
              <a:rPr 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bond</a:t>
            </a:r>
            <a:endParaRPr lang="th-TH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Straight Arrow Connector 6"/>
          <p:cNvCxnSpPr>
            <a:stCxn id="23" idx="0"/>
            <a:endCxn id="4099" idx="0"/>
          </p:cNvCxnSpPr>
          <p:nvPr/>
        </p:nvCxnSpPr>
        <p:spPr>
          <a:xfrm flipV="1">
            <a:off x="6851206" y="2564642"/>
            <a:ext cx="45739" cy="876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7544" y="2326624"/>
            <a:ext cx="2004708" cy="18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4386" y="3551767"/>
            <a:ext cx="303094" cy="2777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4419" r="2689" b="-4419"/>
          <a:stretch/>
        </p:blipFill>
        <p:spPr bwMode="auto">
          <a:xfrm>
            <a:off x="2555776" y="2398632"/>
            <a:ext cx="2004708" cy="18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555776" y="3553891"/>
            <a:ext cx="246206" cy="2777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944754" y="4117523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  <a:sym typeface="Symbol"/>
              </a:rPr>
              <a:t>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glucose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4126823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  <a:sym typeface="Symbol"/>
              </a:rPr>
              <a:t>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glucose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3763" y="4169215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maltose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928" y="30995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th-TH" b="1" dirty="0"/>
          </a:p>
        </p:txBody>
      </p:sp>
      <p:cxnSp>
        <p:nvCxnSpPr>
          <p:cNvPr id="21" name="Straight Arrow Connector 20"/>
          <p:cNvCxnSpPr>
            <a:stCxn id="17" idx="3"/>
          </p:cNvCxnSpPr>
          <p:nvPr/>
        </p:nvCxnSpPr>
        <p:spPr>
          <a:xfrm flipV="1">
            <a:off x="4560484" y="3325809"/>
            <a:ext cx="5569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flipV="1">
            <a:off x="4141057" y="2543023"/>
            <a:ext cx="776238" cy="782787"/>
          </a:xfrm>
          <a:prstGeom prst="arc">
            <a:avLst>
              <a:gd name="adj1" fmla="val 16417178"/>
              <a:gd name="adj2" fmla="val 21416683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4581883" y="2441023"/>
            <a:ext cx="56618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47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3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674" y="126206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Disaccharide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AutoShape 2" descr="http://images.tutorcircle.com/cms/images/44/sucrose-molecule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380047" y="2063929"/>
            <a:ext cx="146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sucrose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9225" y="4351288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lactose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4454"/>
            <a:ext cx="4774227" cy="206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18" y="3913719"/>
            <a:ext cx="4570014" cy="192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3267" y="2587149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glucose+fructose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1323" y="487085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glucose+galactose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70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2072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Polysaccharide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1925543"/>
            <a:ext cx="679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onosaccharide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≥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 โมเลกุล </a:t>
            </a:r>
            <a:endPara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25488" lvl="1" indent="-268288">
              <a:buFontTx/>
              <a:buChar char="-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อาจมีถึงล้านโมเลกุล เช่น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amylopectin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2" descr="http://images.tutorvista.com/content/cellular-macromolecules/polysaccharides-structure.jpe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1677383" y="4356393"/>
            <a:ext cx="82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เชี่อมกันด้วย </a:t>
            </a:r>
            <a:r>
              <a:rPr lang="en-US" sz="3200" b="1" dirty="0" smtClean="0">
                <a:latin typeface="Symbol" pitchFamily="18" charset="2"/>
                <a:cs typeface="TH SarabunPSK" panose="020B0500040200020003" pitchFamily="34" charset="-34"/>
              </a:rPr>
              <a:t>a- </a:t>
            </a:r>
            <a:r>
              <a:rPr lang="en-US" sz="3200" b="1" dirty="0" err="1" smtClean="0">
                <a:latin typeface="TH Sarabun New" pitchFamily="34" charset="-34"/>
                <a:cs typeface="TH Sarabun New" pitchFamily="34" charset="-34"/>
              </a:rPr>
              <a:t>glycosidic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 bond</a:t>
            </a:r>
            <a:endParaRPr lang="th-TH" sz="3200" b="1" dirty="0">
              <a:latin typeface="Symbol" pitchFamily="18" charset="2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3327" y="5158934"/>
            <a:ext cx="7959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เป็นโครงสร้าง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เช่น </a:t>
            </a:r>
            <a:r>
              <a:rPr lang="en-US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cellulose</a:t>
            </a:r>
            <a:r>
              <a:rPr lang="th-TH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chitin</a:t>
            </a:r>
            <a:endParaRPr lang="th-TH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1785395" y="5652537"/>
            <a:ext cx="82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เชี่อม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กันด้วย </a:t>
            </a:r>
            <a:r>
              <a:rPr lang="en-US" sz="3200" b="1" dirty="0" smtClean="0">
                <a:latin typeface="Symbol" pitchFamily="18" charset="2"/>
                <a:cs typeface="TH SarabunPSK" panose="020B0500040200020003" pitchFamily="34" charset="-34"/>
              </a:rPr>
              <a:t>b- </a:t>
            </a:r>
            <a:r>
              <a:rPr lang="en-US" sz="3200" b="1" dirty="0" err="1">
                <a:latin typeface="TH Sarabun New" pitchFamily="34" charset="-34"/>
                <a:cs typeface="TH Sarabun New" pitchFamily="34" charset="-34"/>
              </a:rPr>
              <a:t>glycosidic</a:t>
            </a:r>
            <a:r>
              <a:rPr lang="en-US" sz="32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200" b="1" dirty="0" smtClean="0">
                <a:latin typeface="TH Sarabun New" pitchFamily="34" charset="-34"/>
                <a:cs typeface="TH Sarabun New" pitchFamily="34" charset="-34"/>
              </a:rPr>
              <a:t>bond</a:t>
            </a:r>
            <a:endParaRPr lang="th-TH" sz="3200" b="1" dirty="0">
              <a:latin typeface="Symbol" pitchFamily="18" charset="2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3833173"/>
            <a:ext cx="739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เป็นอาหารสะสมในเซลล์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starch glycogen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336" y="3068960"/>
            <a:ext cx="656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เป็นสายยาว บางชนิดมีกิ่งก้านแยกออกไป</a:t>
            </a:r>
            <a:endParaRPr lang="en-US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26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3140" y="40466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0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7"/>
          <a:stretch/>
        </p:blipFill>
        <p:spPr>
          <a:xfrm>
            <a:off x="544385" y="2546584"/>
            <a:ext cx="2709820" cy="2667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2664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Polysaccharide</a:t>
            </a:r>
          </a:p>
        </p:txBody>
      </p:sp>
      <p:sp>
        <p:nvSpPr>
          <p:cNvPr id="2" name="AutoShape 2" descr="http://images.tutorvista.com/content/cellular-macromolecules/polysaccharides-structure.jpe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3588" y="1177587"/>
            <a:ext cx="486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ที่เป็นอาหารสะสม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แป้ง ไกลโคเจน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640" y="168164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ประกอบด้วย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Symbol" pitchFamily="18" charset="2"/>
                <a:cs typeface="TH SarabunPSK" panose="020B0500040200020003" pitchFamily="34" charset="-34"/>
              </a:rPr>
              <a:t>a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-glucose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เรียงต่อกัน แต่มีรูปแบบที่แตกต่างกัน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27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8315" y="2248855"/>
            <a:ext cx="5463425" cy="19442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แอแอแอ</a:t>
            </a:r>
            <a:endParaRPr lang="th-TH" dirty="0"/>
          </a:p>
        </p:txBody>
      </p:sp>
      <p:sp>
        <p:nvSpPr>
          <p:cNvPr id="35" name="Rounded Rectangle 34"/>
          <p:cNvSpPr/>
          <p:nvPr/>
        </p:nvSpPr>
        <p:spPr>
          <a:xfrm>
            <a:off x="3178315" y="4293096"/>
            <a:ext cx="5463425" cy="206340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TextBox 19"/>
          <p:cNvSpPr txBox="1"/>
          <p:nvPr/>
        </p:nvSpPr>
        <p:spPr>
          <a:xfrm>
            <a:off x="7024185" y="2422712"/>
            <a:ext cx="128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amylose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54988" y="3356992"/>
            <a:ext cx="183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amylopectin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52320" y="5083589"/>
            <a:ext cx="118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glycogen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55576" y="103613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87" y="2427805"/>
            <a:ext cx="3626346" cy="1586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09" y="4654047"/>
            <a:ext cx="3999707" cy="13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877" y="901410"/>
            <a:ext cx="507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Polysaccharide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ที่เป็นโครงสร้าง เช่น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cellulose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utoShape 2" descr="http://images.tutorvista.com/content/cellular-macromolecules/polysaccharides-structure.jpe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1787332"/>
            <a:ext cx="5760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เป็นสารอินทรีย์ที่มีมากที่สุดในโลก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เป็นองค์ประกอบหลักในผนังเซลล์พืช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เซลลูโลสประกอบด้วย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Symbol" pitchFamily="18" charset="2"/>
                <a:cs typeface="TH SarabunPSK" panose="020B0500040200020003" pitchFamily="34" charset="-34"/>
              </a:rPr>
              <a:t>b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-glucose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เรียงต่อกัน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3356992"/>
            <a:ext cx="7848872" cy="2880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576" y="264044"/>
            <a:ext cx="2448390" cy="613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คาร์โบไฮเดรต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6477992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9961" y="3849950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cellulose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89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403304"/>
            <a:ext cx="1584235" cy="613872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โปรตีน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846" y="2708920"/>
            <a:ext cx="70188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เอนไซม์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เซลล์ เช่น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cytoskeleton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เป็นฮอร์โมน เช่น อินซูลิน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เป็นสารสื่อประสาท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(neurotransmitter)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เกี่ยวกับการเคลื่อนไหว เช่น กล้ามเนื้อ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เป็นภูมิคุ้มกัน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antibody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เป็นโปรตีนช่วยในการลำเลียงสาร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hemoglobin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เป็นตัวรับ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(receptor)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insulin receptor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อาหารสะสม เช่น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ไข่แดง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(yolk)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87" y="836712"/>
            <a:ext cx="4104456" cy="23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3816424" cy="584775"/>
          </a:xfrm>
          <a:prstGeom prst="rect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Chemistry in human body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90" y="87015"/>
            <a:ext cx="3668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yala" pitchFamily="2" charset="0"/>
                <a:cs typeface="TH Sarabun New" pitchFamily="34" charset="-34"/>
              </a:rPr>
              <a:t>Chemistry in </a:t>
            </a:r>
            <a:r>
              <a:rPr lang="en-US" sz="2400" b="1" dirty="0" smtClean="0">
                <a:latin typeface="Nyala" pitchFamily="2" charset="0"/>
                <a:cs typeface="TH Sarabun New" pitchFamily="34" charset="-34"/>
              </a:rPr>
              <a:t>living </a:t>
            </a:r>
            <a:r>
              <a:rPr lang="en-US" sz="2400" b="1" dirty="0">
                <a:latin typeface="Nyala" pitchFamily="2" charset="0"/>
                <a:cs typeface="TH Sarabun New" pitchFamily="34" charset="-34"/>
              </a:rPr>
              <a:t>organism</a:t>
            </a:r>
            <a:endParaRPr lang="th-TH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3" r="3475"/>
          <a:stretch/>
        </p:blipFill>
        <p:spPr>
          <a:xfrm>
            <a:off x="988690" y="1158064"/>
            <a:ext cx="5472608" cy="45975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19672" y="585222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ปริมาณสารต่าง ๆ ในร่างกายมนุษย์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2992108"/>
            <a:ext cx="4287298" cy="28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9760" y="699414"/>
            <a:ext cx="7710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ธาตุที่เป็นองค์ประกอบหลัก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C H O N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ประกอบด้วยกรดอะมิโนเป็นหน่วยย่อยมาเรียงต่อกัน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4871" y="144377"/>
            <a:ext cx="1584235" cy="613872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โปรตีน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27" y="1742205"/>
            <a:ext cx="3025329" cy="2210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6" y="4226795"/>
            <a:ext cx="2562225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31" y="4211900"/>
            <a:ext cx="2676525" cy="20764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461" y="4040450"/>
            <a:ext cx="2428875" cy="24193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43808" y="1742205"/>
            <a:ext cx="3227653" cy="2298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63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747861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กรดอะมิโนมี 20 ชนิด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Peptide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โปรตีน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ประกอบด้วยกรดอะมิโนเชื่อมต่อกันด้วย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peptide bond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peptide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bond = amino group + carboxyl group</a:t>
            </a:r>
          </a:p>
          <a:p>
            <a:pPr marL="457200" indent="-457200">
              <a:buFontTx/>
              <a:buChar char="-"/>
            </a:pP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9031" y="4149080"/>
            <a:ext cx="8064896" cy="1944393"/>
            <a:chOff x="261123" y="1895330"/>
            <a:chExt cx="9446369" cy="2026093"/>
          </a:xfrm>
        </p:grpSpPr>
        <p:grpSp>
          <p:nvGrpSpPr>
            <p:cNvPr id="40" name="Group 39"/>
            <p:cNvGrpSpPr/>
            <p:nvPr/>
          </p:nvGrpSpPr>
          <p:grpSpPr>
            <a:xfrm>
              <a:off x="261123" y="1895330"/>
              <a:ext cx="9446369" cy="2026093"/>
              <a:chOff x="-583457" y="1553979"/>
              <a:chExt cx="10756333" cy="230706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07539" y="1553979"/>
                <a:ext cx="8465972" cy="2307061"/>
                <a:chOff x="307539" y="1553979"/>
                <a:chExt cx="8465972" cy="230706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68457" y="1553979"/>
                  <a:ext cx="8305054" cy="2307061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45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07539" y="2315932"/>
                  <a:ext cx="6895552" cy="3847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/>
                <p:cNvSpPr/>
                <p:nvPr/>
              </p:nvSpPr>
              <p:spPr>
                <a:xfrm>
                  <a:off x="3951581" y="2152092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527645" y="2152092"/>
                  <a:ext cx="360040" cy="36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042553" y="2159144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571820" y="2132856"/>
                  <a:ext cx="360040" cy="3600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35601" y="2132856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648041" y="2135912"/>
                  <a:ext cx="360040" cy="36004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84480" y="2165853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260544" y="2165853"/>
                  <a:ext cx="360040" cy="36004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75452" y="2172905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04719" y="2146617"/>
                  <a:ext cx="360040" cy="36004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868500" y="2146617"/>
                  <a:ext cx="360040" cy="3600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380940" y="2149673"/>
                  <a:ext cx="360040" cy="36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8251214" y="2135912"/>
                  <a:ext cx="360040" cy="360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8874660" y="2037127"/>
                <a:ext cx="1298216" cy="62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COOH</a:t>
                </a:r>
                <a:endParaRPr lang="th-TH" b="1" dirty="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583457" y="2002684"/>
                <a:ext cx="944898" cy="62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NH</a:t>
                </a:r>
                <a:r>
                  <a:rPr lang="en-US" b="1" baseline="-25000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2</a:t>
                </a:r>
                <a:endParaRPr lang="th-TH" b="1" dirty="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7731" y="2172905"/>
                <a:ext cx="47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1</a:t>
                </a:r>
                <a:endParaRPr lang="th-TH" sz="20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56586" y="2164794"/>
                <a:ext cx="47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2</a:t>
                </a:r>
                <a:endParaRPr lang="th-TH" sz="2000" b="1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953776" y="2592948"/>
              <a:ext cx="1066085" cy="5328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000885" y="2378643"/>
              <a:ext cx="477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</a:t>
              </a:r>
              <a:endParaRPr lang="th-TH" sz="2000" b="1" dirty="0"/>
            </a:p>
          </p:txBody>
        </p:sp>
        <p:cxnSp>
          <p:nvCxnSpPr>
            <p:cNvPr id="43" name="Straight Connector 42"/>
            <p:cNvCxnSpPr>
              <a:endCxn id="45" idx="1"/>
            </p:cNvCxnSpPr>
            <p:nvPr/>
          </p:nvCxnSpPr>
          <p:spPr>
            <a:xfrm flipV="1">
              <a:off x="8336051" y="2592240"/>
              <a:ext cx="295166" cy="6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413721" y="5301386"/>
            <a:ext cx="1245764" cy="58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กรดอะมิโน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1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635744" y="4974153"/>
            <a:ext cx="262917" cy="399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084749" y="4980165"/>
            <a:ext cx="869733" cy="393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53031" y="5294614"/>
            <a:ext cx="1245764" cy="58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กรดอะมิโน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ลำดับที่ 2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48876" y="4149080"/>
            <a:ext cx="155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พอลิเพปไทด์</a:t>
            </a:r>
            <a:endParaRPr lang="th-TH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30738" y="2420888"/>
            <a:ext cx="7485678" cy="1408222"/>
            <a:chOff x="830738" y="2420888"/>
            <a:chExt cx="7485678" cy="1408222"/>
          </a:xfrm>
        </p:grpSpPr>
        <p:grpSp>
          <p:nvGrpSpPr>
            <p:cNvPr id="73" name="Group 72"/>
            <p:cNvGrpSpPr/>
            <p:nvPr/>
          </p:nvGrpSpPr>
          <p:grpSpPr>
            <a:xfrm>
              <a:off x="830738" y="2420888"/>
              <a:ext cx="7485678" cy="1132764"/>
              <a:chOff x="611560" y="2152220"/>
              <a:chExt cx="7485678" cy="1132764"/>
            </a:xfrm>
          </p:grpSpPr>
          <p:pic>
            <p:nvPicPr>
              <p:cNvPr id="37" name="Picture 2" descr="http://media.tumblr.com/tumblr_lqafz7iBu11qc9f5v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645"/>
              <a:stretch/>
            </p:blipFill>
            <p:spPr bwMode="auto">
              <a:xfrm>
                <a:off x="611560" y="2152220"/>
                <a:ext cx="2943225" cy="828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media.tumblr.com/tumblr_lqafz7iBu11qc9f5v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16" t="36396" r="1816" b="15261"/>
              <a:stretch/>
            </p:blipFill>
            <p:spPr bwMode="auto">
              <a:xfrm>
                <a:off x="4434639" y="2152220"/>
                <a:ext cx="2943225" cy="1132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Right Arrow 69"/>
              <p:cNvSpPr/>
              <p:nvPr/>
            </p:nvSpPr>
            <p:spPr>
              <a:xfrm>
                <a:off x="3751625" y="2435492"/>
                <a:ext cx="683014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143102" y="2317898"/>
                <a:ext cx="322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dirty="0" smtClean="0"/>
                  <a:t>+</a:t>
                </a:r>
                <a:endParaRPr lang="th-TH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31057" y="2348675"/>
                <a:ext cx="566181" cy="4616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H Sarabun New" pitchFamily="34" charset="-34"/>
                    <a:cs typeface="TH Sarabun New" pitchFamily="34" charset="-34"/>
                  </a:rPr>
                  <a:t>H</a:t>
                </a:r>
                <a:r>
                  <a:rPr lang="en-US" sz="2400" b="1" baseline="-25000" dirty="0" smtClean="0">
                    <a:latin typeface="TH Sarabun New" pitchFamily="34" charset="-34"/>
                    <a:cs typeface="TH Sarabun New" pitchFamily="34" charset="-34"/>
                  </a:rPr>
                  <a:t>2</a:t>
                </a:r>
                <a:r>
                  <a:rPr lang="en-US" sz="2400" b="1" dirty="0" smtClean="0">
                    <a:latin typeface="TH Sarabun New" pitchFamily="34" charset="-34"/>
                    <a:cs typeface="TH Sarabun New" pitchFamily="34" charset="-34"/>
                  </a:rPr>
                  <a:t>O</a:t>
                </a:r>
                <a:endParaRPr lang="th-TH" sz="2400" b="1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5941072" y="2984691"/>
              <a:ext cx="416166" cy="200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70532" y="3225118"/>
              <a:ext cx="386705" cy="29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33452" y="3377518"/>
              <a:ext cx="1054561" cy="29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1" name="Straight Connector 80"/>
            <p:cNvCxnSpPr>
              <a:endCxn id="80" idx="0"/>
            </p:cNvCxnSpPr>
            <p:nvPr/>
          </p:nvCxnSpPr>
          <p:spPr>
            <a:xfrm>
              <a:off x="6141757" y="2931301"/>
              <a:ext cx="18976" cy="4462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580112" y="3429000"/>
              <a:ext cx="1315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H Sarabun New" pitchFamily="34" charset="-34"/>
                  <a:cs typeface="TH Sarabun New" pitchFamily="34" charset="-34"/>
                </a:rPr>
                <a:t>Peptide bond</a:t>
              </a:r>
              <a:endParaRPr lang="th-TH" sz="20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237052" y="5369634"/>
            <a:ext cx="1860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กรดอะมิโน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ลำดับสุดท้าย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Arrow Connector 10"/>
          <p:cNvCxnSpPr>
            <a:stCxn id="42" idx="2"/>
          </p:cNvCxnSpPr>
          <p:nvPr/>
        </p:nvCxnSpPr>
        <p:spPr>
          <a:xfrm flipH="1">
            <a:off x="7278076" y="4996880"/>
            <a:ext cx="52729" cy="304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44871" y="144377"/>
            <a:ext cx="1584235" cy="613872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โปรตีน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4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21864" y="803633"/>
            <a:ext cx="771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ความหลากหลายของโปรตีนขึ้นกับชนิด จำนวน และลำดับกรดอะมิโน 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2417920" y="2797735"/>
            <a:ext cx="287132" cy="53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539552" y="1772816"/>
            <a:ext cx="8064896" cy="1008112"/>
            <a:chOff x="261123" y="1962998"/>
            <a:chExt cx="9446369" cy="1050471"/>
          </a:xfrm>
        </p:grpSpPr>
        <p:grpSp>
          <p:nvGrpSpPr>
            <p:cNvPr id="27" name="Group 26"/>
            <p:cNvGrpSpPr/>
            <p:nvPr/>
          </p:nvGrpSpPr>
          <p:grpSpPr>
            <a:xfrm>
              <a:off x="261123" y="1962998"/>
              <a:ext cx="9446369" cy="1050471"/>
              <a:chOff x="-583457" y="1631030"/>
              <a:chExt cx="10756333" cy="119614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07539" y="1631030"/>
                <a:ext cx="8465972" cy="1196144"/>
                <a:chOff x="307539" y="1631030"/>
                <a:chExt cx="8465972" cy="119614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68457" y="1631030"/>
                  <a:ext cx="8305054" cy="1196144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45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cxnSp>
              <p:nvCxnSpPr>
                <p:cNvPr id="3" name="Straight Connector 2"/>
                <p:cNvCxnSpPr/>
                <p:nvPr/>
              </p:nvCxnSpPr>
              <p:spPr>
                <a:xfrm>
                  <a:off x="307539" y="2315932"/>
                  <a:ext cx="6895552" cy="3847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Rectangle 4"/>
                <p:cNvSpPr/>
                <p:nvPr/>
              </p:nvSpPr>
              <p:spPr>
                <a:xfrm>
                  <a:off x="3951581" y="2152092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527645" y="2152092"/>
                  <a:ext cx="360040" cy="36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042553" y="2159144"/>
                  <a:ext cx="360040" cy="36004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571820" y="2132856"/>
                  <a:ext cx="360040" cy="3600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135601" y="2132856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648041" y="2135912"/>
                  <a:ext cx="360040" cy="36004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4480" y="2165853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260544" y="2165853"/>
                  <a:ext cx="360040" cy="36004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775452" y="2172905"/>
                  <a:ext cx="360040" cy="3600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304719" y="2146617"/>
                  <a:ext cx="360040" cy="36004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68500" y="2146617"/>
                  <a:ext cx="360040" cy="3600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380940" y="2149673"/>
                  <a:ext cx="360040" cy="3600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251214" y="2135912"/>
                  <a:ext cx="360040" cy="36004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8874660" y="2037127"/>
                <a:ext cx="1298216" cy="62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COOH</a:t>
                </a:r>
                <a:endParaRPr lang="th-TH" b="1" dirty="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583457" y="2002684"/>
                <a:ext cx="944898" cy="62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NH</a:t>
                </a:r>
                <a:r>
                  <a:rPr lang="en-US" b="1" baseline="-25000" dirty="0" smtClean="0">
                    <a:latin typeface="AngsanaUPC" panose="02020603050405020304" pitchFamily="18" charset="-34"/>
                    <a:cs typeface="AngsanaUPC" panose="02020603050405020304" pitchFamily="18" charset="-34"/>
                  </a:rPr>
                  <a:t>2</a:t>
                </a:r>
                <a:endParaRPr lang="th-TH" b="1" dirty="0">
                  <a:latin typeface="AngsanaUPC" panose="02020603050405020304" pitchFamily="18" charset="-34"/>
                  <a:cs typeface="AngsanaUPC" panose="02020603050405020304" pitchFamily="18" charset="-34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7731" y="2172905"/>
                <a:ext cx="47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1</a:t>
                </a:r>
                <a:endParaRPr lang="th-TH" sz="20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56586" y="2164794"/>
                <a:ext cx="477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2</a:t>
                </a:r>
                <a:endParaRPr lang="th-TH" sz="2000" b="1" dirty="0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6953776" y="2592948"/>
              <a:ext cx="1066085" cy="5328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000885" y="2378643"/>
              <a:ext cx="477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</a:t>
              </a:r>
              <a:endParaRPr lang="th-TH" sz="2000" b="1" dirty="0"/>
            </a:p>
          </p:txBody>
        </p:sp>
        <p:cxnSp>
          <p:nvCxnSpPr>
            <p:cNvPr id="28" name="Straight Connector 27"/>
            <p:cNvCxnSpPr>
              <a:endCxn id="22" idx="1"/>
            </p:cNvCxnSpPr>
            <p:nvPr/>
          </p:nvCxnSpPr>
          <p:spPr>
            <a:xfrm flipV="1">
              <a:off x="8336051" y="2592240"/>
              <a:ext cx="295166" cy="60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491880" y="1753652"/>
            <a:ext cx="155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polypeptide</a:t>
            </a:r>
            <a:endParaRPr lang="th-TH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44871" y="144377"/>
            <a:ext cx="1584235" cy="613872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โปรตีน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7" y="3479540"/>
            <a:ext cx="3290808" cy="275392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28861" y="3289353"/>
            <a:ext cx="4315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โปรตีนอาจประกอบด้วยพอลิเพปไทด์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มากกว่า 1 สาย</a:t>
            </a:r>
          </a:p>
        </p:txBody>
      </p:sp>
    </p:spTree>
    <p:extLst>
      <p:ext uri="{BB962C8B-B14F-4D97-AF65-F5344CB8AC3E}">
        <p14:creationId xmlns:p14="http://schemas.microsoft.com/office/powerpoint/2010/main" val="52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454815" y="1933675"/>
            <a:ext cx="3762672" cy="38338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83568" y="1933675"/>
            <a:ext cx="3762672" cy="3833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467544" y="692696"/>
            <a:ext cx="8503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ประเภทของกรดอะมิโนตามหลักโภชนาการ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Essential amino acid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มนุษย์สร้างเองไม่ได้ ต้องได้รับจากอาหาร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Non-essential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amino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acid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มนุษย์สร้างเองได้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634" y="2005683"/>
            <a:ext cx="1622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Essential 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Amino Acids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3138124"/>
            <a:ext cx="13436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Leucine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Isoleucine</a:t>
            </a:r>
          </a:p>
          <a:p>
            <a:pPr algn="ctr"/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Valine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Histidine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*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Lysine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3728" y="3157811"/>
            <a:ext cx="228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Methionine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Phenylalanine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Threonine</a:t>
            </a:r>
          </a:p>
          <a:p>
            <a:pPr lvl="0" algn="ctr"/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Tryptophan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9931" y="2005683"/>
            <a:ext cx="1824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Non-essential 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Amino Acids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6240" y="3089847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Alanine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Arginine*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Asparagine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Aspartic Acid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Cysteine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Glutamic Acid</a:t>
            </a:r>
            <a:endParaRPr lang="en-US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6440" y="3085803"/>
            <a:ext cx="228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Glutamine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Glycine</a:t>
            </a:r>
          </a:p>
          <a:p>
            <a:pPr lvl="0" algn="ctr"/>
            <a:r>
              <a:rPr lang="en-US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Proline</a:t>
            </a:r>
            <a:endParaRPr lang="en-US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Serine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Tyrosine</a:t>
            </a:r>
            <a:endParaRPr lang="en-US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31640" y="2959790"/>
            <a:ext cx="23762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48019" y="2959790"/>
            <a:ext cx="23762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6100" y="5733256"/>
            <a:ext cx="7018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* Arginine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Histidine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เป็นกรดอะมิโนจำเป็นสำหรับการเจริญเติบโต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และพัฒนาการในวัยเด็ก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4871" y="144377"/>
            <a:ext cx="1584235" cy="613872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โปรตีน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35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6544" y="1340768"/>
            <a:ext cx="377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ให้พลังงานมากกว่าคาร์โบไฮเดรตและโปรตีนที่มีน้ำหนักเท่ากัน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3413318"/>
            <a:ext cx="3782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ป้องกันการสูญเสียน้ำและความร้อน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ป้องกันการกระทบกระแทกของอวัยวะภายใน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86" y="2276872"/>
            <a:ext cx="278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โปรตีน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</a:t>
            </a:r>
            <a:r>
              <a:rPr lang="en-US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al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/g</a:t>
            </a:r>
          </a:p>
          <a:p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คาร์โบไฮเดรต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4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</a:t>
            </a:r>
            <a:r>
              <a:rPr lang="en-US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al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/g</a:t>
            </a:r>
          </a:p>
          <a:p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9 </a:t>
            </a:r>
            <a:r>
              <a:rPr lang="en-US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kCal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/g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91680" y="451313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18501"/>
          <a:stretch/>
        </p:blipFill>
        <p:spPr>
          <a:xfrm>
            <a:off x="771128" y="1772816"/>
            <a:ext cx="3728864" cy="3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64" y="1052736"/>
            <a:ext cx="771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ธาตุที่เป็นองค์ประกอบหลัก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C H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 </a:t>
            </a:r>
          </a:p>
          <a:p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ละลายได้ดีในตัวทำละลายที่เป็นสารอินทรีย์</a:t>
            </a:r>
            <a:endPara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4519" y="2508334"/>
            <a:ext cx="451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ประเภทหลักของลิพิด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136900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(fat)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หรือน้ำมัน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(oil)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ฟอสโฟลิพิด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(phospholipid)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ไข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(wax)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สเตอรอยด์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(steroid)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36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5753" y="438864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84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04" y="2343488"/>
            <a:ext cx="2248074" cy="2436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90000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(fat)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หรือน้ำมัน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(oil)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322765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ประกอบด้วยกลีเซอรอล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(glycerol)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ซึ่งเป็นแอลกอฮอล์ และกรดไขมัน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(fatty acid)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479715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triglyceride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glycerol+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fatty acid (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พบมากที่สุด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37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530862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diglyceride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กรดไขมัน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โมเลกุล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glycerol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581267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monoglyceride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กรดไขมัน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โมเลกุล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glycerol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5576" y="2212776"/>
            <a:ext cx="4335066" cy="2547460"/>
            <a:chOff x="539552" y="1744476"/>
            <a:chExt cx="4335066" cy="2547460"/>
          </a:xfrm>
        </p:grpSpPr>
        <p:pic>
          <p:nvPicPr>
            <p:cNvPr id="5122" name="Picture 2" descr="กำลังแสดง TAG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44476"/>
              <a:ext cx="4335066" cy="254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กำลังแสดง TAG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44" t="42521" r="12869" b="31499"/>
            <a:stretch/>
          </p:blipFill>
          <p:spPr bwMode="auto">
            <a:xfrm>
              <a:off x="4182393" y="2824674"/>
              <a:ext cx="549993" cy="66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655136" y="202767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triglyceride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38733" y="261216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54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94" y="4291542"/>
            <a:ext cx="4534091" cy="7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82800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ไขมัน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(fat)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หรือน้ำมัน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(oil)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2495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กรดไขมันมี 2 ประเภท คือ กรดไขมันอิ่มตัว และกรดไขมันไม่อิ่มตัว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24128" y="4464717"/>
            <a:ext cx="504115" cy="536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7494" y="3068960"/>
            <a:ext cx="3720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กรดไขมันอิ่มตัวพบในเนย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(butter)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ซึ่งเป็นของแข็งที่อุณหภูมิห้อง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712" y="5643245"/>
            <a:ext cx="4405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กรดไขมันไม่อิ่มตัวพบในน้ำมันพืชส่วนใหญ่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ซึ่งเป็นของเหลวที่อุณหภูมิห้อง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12" y="1875455"/>
            <a:ext cx="4268932" cy="9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163655" y="229730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" y="1899159"/>
            <a:ext cx="3182679" cy="2123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r="15981"/>
          <a:stretch/>
        </p:blipFill>
        <p:spPr>
          <a:xfrm>
            <a:off x="1141207" y="4067108"/>
            <a:ext cx="2130861" cy="24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4" y="3002821"/>
            <a:ext cx="5419725" cy="3400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8064" y="1268760"/>
            <a:ext cx="1356372" cy="432048"/>
          </a:xfrm>
          <a:prstGeom prst="rect">
            <a:avLst/>
          </a:prstGeom>
          <a:solidFill>
            <a:srgbClr val="F8F896"/>
          </a:solidFill>
          <a:ln>
            <a:solidFill>
              <a:srgbClr val="F8F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635896" y="1349479"/>
            <a:ext cx="1368152" cy="351329"/>
          </a:xfrm>
          <a:prstGeom prst="rect">
            <a:avLst/>
          </a:prstGeom>
          <a:solidFill>
            <a:srgbClr val="FFC9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411759" y="1349479"/>
            <a:ext cx="944283" cy="351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39552" y="76905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ฟอสโฟลิพิด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(phospholipid)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312" y="125191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glycerol + 2 fatty acid + phosphate +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มีส่วนที่ชอบน้ำ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(hydrophilic)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ส่วนที่ไม่ชอบน้ำ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(hydrophobic)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เป็นองค์ประกอบหลักของเยื่อหุ้มเซลล์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88024" y="2204864"/>
            <a:ext cx="3816424" cy="2280451"/>
            <a:chOff x="4761748" y="2264672"/>
            <a:chExt cx="3816424" cy="2280451"/>
          </a:xfrm>
        </p:grpSpPr>
        <p:grpSp>
          <p:nvGrpSpPr>
            <p:cNvPr id="22" name="Group 21"/>
            <p:cNvGrpSpPr/>
            <p:nvPr/>
          </p:nvGrpSpPr>
          <p:grpSpPr>
            <a:xfrm>
              <a:off x="8341595" y="2827165"/>
              <a:ext cx="173770" cy="506449"/>
              <a:chOff x="7091629" y="835134"/>
              <a:chExt cx="173770" cy="50644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36799" y="3399507"/>
              <a:ext cx="173770" cy="479864"/>
              <a:chOff x="7302518" y="2464845"/>
              <a:chExt cx="173770" cy="479864"/>
            </a:xfrm>
          </p:grpSpPr>
          <p:sp>
            <p:nvSpPr>
              <p:cNvPr id="28" name="Freeform 27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Oval 29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156581" y="2823570"/>
              <a:ext cx="173770" cy="506449"/>
              <a:chOff x="7091629" y="835134"/>
              <a:chExt cx="173770" cy="506449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151785" y="3395912"/>
              <a:ext cx="173770" cy="479864"/>
              <a:chOff x="7302518" y="2464845"/>
              <a:chExt cx="173770" cy="479864"/>
            </a:xfrm>
          </p:grpSpPr>
          <p:sp>
            <p:nvSpPr>
              <p:cNvPr id="36" name="Freeform 35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8" name="Oval 37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978015" y="2807340"/>
              <a:ext cx="173770" cy="506449"/>
              <a:chOff x="7091629" y="835134"/>
              <a:chExt cx="173770" cy="506449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973219" y="3379682"/>
              <a:ext cx="173770" cy="479864"/>
              <a:chOff x="7302518" y="2464845"/>
              <a:chExt cx="173770" cy="479864"/>
            </a:xfrm>
          </p:grpSpPr>
          <p:sp>
            <p:nvSpPr>
              <p:cNvPr id="44" name="Freeform 43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Oval 45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798301" y="2823570"/>
              <a:ext cx="173770" cy="506449"/>
              <a:chOff x="7091629" y="835134"/>
              <a:chExt cx="173770" cy="506449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793505" y="3395912"/>
              <a:ext cx="173770" cy="479864"/>
              <a:chOff x="7302518" y="2464845"/>
              <a:chExt cx="173770" cy="479864"/>
            </a:xfrm>
          </p:grpSpPr>
          <p:sp>
            <p:nvSpPr>
              <p:cNvPr id="52" name="Freeform 51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Oval 53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618805" y="2823570"/>
              <a:ext cx="173770" cy="506449"/>
              <a:chOff x="7091629" y="835134"/>
              <a:chExt cx="173770" cy="506449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614009" y="3395912"/>
              <a:ext cx="173770" cy="479864"/>
              <a:chOff x="7302518" y="2464845"/>
              <a:chExt cx="173770" cy="479864"/>
            </a:xfrm>
          </p:grpSpPr>
          <p:sp>
            <p:nvSpPr>
              <p:cNvPr id="60" name="Freeform 59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Oval 61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438379" y="2832086"/>
              <a:ext cx="173770" cy="506449"/>
              <a:chOff x="7091629" y="835134"/>
              <a:chExt cx="173770" cy="506449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433583" y="3404428"/>
              <a:ext cx="173770" cy="479864"/>
              <a:chOff x="7302518" y="2464845"/>
              <a:chExt cx="173770" cy="479864"/>
            </a:xfrm>
          </p:grpSpPr>
          <p:sp>
            <p:nvSpPr>
              <p:cNvPr id="68" name="Freeform 67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70" name="Oval 69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255866" y="2832086"/>
              <a:ext cx="173770" cy="506449"/>
              <a:chOff x="7091629" y="835134"/>
              <a:chExt cx="173770" cy="506449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251070" y="3404428"/>
              <a:ext cx="173770" cy="479864"/>
              <a:chOff x="7302518" y="2464845"/>
              <a:chExt cx="173770" cy="479864"/>
            </a:xfrm>
          </p:grpSpPr>
          <p:sp>
            <p:nvSpPr>
              <p:cNvPr id="76" name="Freeform 75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78" name="Oval 77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73682" y="2832086"/>
              <a:ext cx="173770" cy="506449"/>
              <a:chOff x="7091629" y="835134"/>
              <a:chExt cx="173770" cy="506449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68886" y="3404428"/>
              <a:ext cx="173770" cy="479864"/>
              <a:chOff x="7302518" y="2464845"/>
              <a:chExt cx="173770" cy="479864"/>
            </a:xfrm>
          </p:grpSpPr>
          <p:sp>
            <p:nvSpPr>
              <p:cNvPr id="84" name="Freeform 83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85" name="Freeform 84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86" name="Oval 85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899365" y="2815055"/>
              <a:ext cx="173770" cy="506449"/>
              <a:chOff x="7091629" y="835134"/>
              <a:chExt cx="173770" cy="506449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894569" y="3387397"/>
              <a:ext cx="173770" cy="479864"/>
              <a:chOff x="7302518" y="2464845"/>
              <a:chExt cx="173770" cy="479864"/>
            </a:xfrm>
          </p:grpSpPr>
          <p:sp>
            <p:nvSpPr>
              <p:cNvPr id="92" name="Freeform 91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4" name="Oval 93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14351" y="2811460"/>
              <a:ext cx="173770" cy="506449"/>
              <a:chOff x="7091629" y="835134"/>
              <a:chExt cx="173770" cy="506449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709555" y="3383802"/>
              <a:ext cx="173770" cy="479864"/>
              <a:chOff x="7302518" y="2464845"/>
              <a:chExt cx="173770" cy="479864"/>
            </a:xfrm>
          </p:grpSpPr>
          <p:sp>
            <p:nvSpPr>
              <p:cNvPr id="100" name="Freeform 99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Freeform 100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535785" y="2795230"/>
              <a:ext cx="173770" cy="506449"/>
              <a:chOff x="7091629" y="835134"/>
              <a:chExt cx="173770" cy="50644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530989" y="3367572"/>
              <a:ext cx="173770" cy="479864"/>
              <a:chOff x="7302518" y="2464845"/>
              <a:chExt cx="173770" cy="479864"/>
            </a:xfrm>
          </p:grpSpPr>
          <p:sp>
            <p:nvSpPr>
              <p:cNvPr id="108" name="Freeform 107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356071" y="2811460"/>
              <a:ext cx="173770" cy="506449"/>
              <a:chOff x="7091629" y="835134"/>
              <a:chExt cx="173770" cy="506449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351275" y="3383802"/>
              <a:ext cx="173770" cy="479864"/>
              <a:chOff x="7302518" y="2464845"/>
              <a:chExt cx="173770" cy="479864"/>
            </a:xfrm>
          </p:grpSpPr>
          <p:sp>
            <p:nvSpPr>
              <p:cNvPr id="116" name="Freeform 115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7" name="Freeform 116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6176575" y="2811460"/>
              <a:ext cx="173770" cy="506449"/>
              <a:chOff x="7091629" y="835134"/>
              <a:chExt cx="173770" cy="506449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6171779" y="3383802"/>
              <a:ext cx="173770" cy="479864"/>
              <a:chOff x="7302518" y="2464845"/>
              <a:chExt cx="173770" cy="479864"/>
            </a:xfrm>
          </p:grpSpPr>
          <p:sp>
            <p:nvSpPr>
              <p:cNvPr id="124" name="Freeform 123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996149" y="2819976"/>
              <a:ext cx="173770" cy="506449"/>
              <a:chOff x="7091629" y="835134"/>
              <a:chExt cx="173770" cy="506449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5991353" y="3392318"/>
              <a:ext cx="173770" cy="479864"/>
              <a:chOff x="7302518" y="2464845"/>
              <a:chExt cx="173770" cy="479864"/>
            </a:xfrm>
          </p:grpSpPr>
          <p:sp>
            <p:nvSpPr>
              <p:cNvPr id="132" name="Freeform 131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33" name="Freeform 132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813636" y="2819976"/>
              <a:ext cx="173770" cy="506449"/>
              <a:chOff x="7091629" y="835134"/>
              <a:chExt cx="173770" cy="506449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808840" y="3392318"/>
              <a:ext cx="173770" cy="479864"/>
              <a:chOff x="7302518" y="2464845"/>
              <a:chExt cx="173770" cy="479864"/>
            </a:xfrm>
          </p:grpSpPr>
          <p:sp>
            <p:nvSpPr>
              <p:cNvPr id="140" name="Freeform 139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41" name="Freeform 140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42" name="Oval 141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5631452" y="2819976"/>
              <a:ext cx="173770" cy="506449"/>
              <a:chOff x="7091629" y="835134"/>
              <a:chExt cx="173770" cy="506449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5626656" y="3392318"/>
              <a:ext cx="173770" cy="479864"/>
              <a:chOff x="7302518" y="2464845"/>
              <a:chExt cx="173770" cy="479864"/>
            </a:xfrm>
          </p:grpSpPr>
          <p:sp>
            <p:nvSpPr>
              <p:cNvPr id="148" name="Freeform 147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455683" y="2808668"/>
              <a:ext cx="173770" cy="506449"/>
              <a:chOff x="7091629" y="835134"/>
              <a:chExt cx="173770" cy="506449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5449027" y="3399507"/>
              <a:ext cx="173770" cy="479864"/>
              <a:chOff x="7302518" y="2464845"/>
              <a:chExt cx="173770" cy="479864"/>
            </a:xfrm>
          </p:grpSpPr>
          <p:sp>
            <p:nvSpPr>
              <p:cNvPr id="156" name="Freeform 155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275257" y="2817184"/>
              <a:ext cx="173770" cy="506449"/>
              <a:chOff x="7091629" y="835134"/>
              <a:chExt cx="173770" cy="506449"/>
            </a:xfrm>
          </p:grpSpPr>
          <p:sp>
            <p:nvSpPr>
              <p:cNvPr id="160" name="Freeform 159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270461" y="3389526"/>
              <a:ext cx="173770" cy="479864"/>
              <a:chOff x="7302518" y="2464845"/>
              <a:chExt cx="173770" cy="479864"/>
            </a:xfrm>
          </p:grpSpPr>
          <p:sp>
            <p:nvSpPr>
              <p:cNvPr id="164" name="Freeform 163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6" name="Oval 165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5092744" y="2817184"/>
              <a:ext cx="173770" cy="506449"/>
              <a:chOff x="7091629" y="835134"/>
              <a:chExt cx="173770" cy="506449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5087948" y="3389526"/>
              <a:ext cx="173770" cy="479864"/>
              <a:chOff x="7302518" y="2464845"/>
              <a:chExt cx="173770" cy="479864"/>
            </a:xfrm>
          </p:grpSpPr>
          <p:sp>
            <p:nvSpPr>
              <p:cNvPr id="172" name="Freeform 171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3" name="Freeform 172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4910560" y="2817184"/>
              <a:ext cx="173770" cy="506449"/>
              <a:chOff x="7091629" y="835134"/>
              <a:chExt cx="173770" cy="506449"/>
            </a:xfrm>
          </p:grpSpPr>
          <p:sp>
            <p:nvSpPr>
              <p:cNvPr id="176" name="Freeform 175"/>
              <p:cNvSpPr/>
              <p:nvPr/>
            </p:nvSpPr>
            <p:spPr>
              <a:xfrm>
                <a:off x="710493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7178514" y="1024519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091629" y="83513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4905764" y="3389526"/>
              <a:ext cx="173770" cy="479864"/>
              <a:chOff x="7302518" y="2464845"/>
              <a:chExt cx="173770" cy="479864"/>
            </a:xfrm>
          </p:grpSpPr>
          <p:sp>
            <p:nvSpPr>
              <p:cNvPr id="180" name="Freeform 179"/>
              <p:cNvSpPr/>
              <p:nvPr/>
            </p:nvSpPr>
            <p:spPr>
              <a:xfrm rot="10800000">
                <a:off x="7407681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51" h="457257">
                    <a:moveTo>
                      <a:pt x="20173" y="0"/>
                    </a:moveTo>
                    <a:cubicBezTo>
                      <a:pt x="23486" y="16565"/>
                      <a:pt x="26015" y="33307"/>
                      <a:pt x="30112" y="49696"/>
                    </a:cubicBezTo>
                    <a:cubicBezTo>
                      <a:pt x="32653" y="59860"/>
                      <a:pt x="40051" y="69036"/>
                      <a:pt x="40051" y="79513"/>
                    </a:cubicBezTo>
                    <a:cubicBezTo>
                      <a:pt x="40051" y="129319"/>
                      <a:pt x="37156" y="179295"/>
                      <a:pt x="30112" y="228600"/>
                    </a:cubicBezTo>
                    <a:cubicBezTo>
                      <a:pt x="27149" y="249343"/>
                      <a:pt x="10234" y="288235"/>
                      <a:pt x="10234" y="288235"/>
                    </a:cubicBezTo>
                    <a:cubicBezTo>
                      <a:pt x="1684" y="348083"/>
                      <a:pt x="-7720" y="367535"/>
                      <a:pt x="10234" y="427383"/>
                    </a:cubicBezTo>
                    <a:cubicBezTo>
                      <a:pt x="20006" y="459957"/>
                      <a:pt x="21479" y="457200"/>
                      <a:pt x="40051" y="45720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81" name="Freeform 180"/>
              <p:cNvSpPr/>
              <p:nvPr/>
            </p:nvSpPr>
            <p:spPr>
              <a:xfrm rot="10800000">
                <a:off x="7334102" y="2464845"/>
                <a:ext cx="36776" cy="317064"/>
              </a:xfrm>
              <a:custGeom>
                <a:avLst/>
                <a:gdLst>
                  <a:gd name="connsiteX0" fmla="*/ 20173 w 40051"/>
                  <a:gd name="connsiteY0" fmla="*/ 0 h 457257"/>
                  <a:gd name="connsiteX1" fmla="*/ 30112 w 40051"/>
                  <a:gd name="connsiteY1" fmla="*/ 49696 h 457257"/>
                  <a:gd name="connsiteX2" fmla="*/ 40051 w 40051"/>
                  <a:gd name="connsiteY2" fmla="*/ 79513 h 457257"/>
                  <a:gd name="connsiteX3" fmla="*/ 30112 w 40051"/>
                  <a:gd name="connsiteY3" fmla="*/ 228600 h 457257"/>
                  <a:gd name="connsiteX4" fmla="*/ 10234 w 40051"/>
                  <a:gd name="connsiteY4" fmla="*/ 288235 h 457257"/>
                  <a:gd name="connsiteX5" fmla="*/ 10234 w 40051"/>
                  <a:gd name="connsiteY5" fmla="*/ 427383 h 457257"/>
                  <a:gd name="connsiteX6" fmla="*/ 40051 w 40051"/>
                  <a:gd name="connsiteY6" fmla="*/ 457200 h 457257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79513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9940 w 30229"/>
                  <a:gd name="connsiteY0" fmla="*/ 0 h 457200"/>
                  <a:gd name="connsiteX1" fmla="*/ 19879 w 30229"/>
                  <a:gd name="connsiteY1" fmla="*/ 49696 h 457200"/>
                  <a:gd name="connsiteX2" fmla="*/ 29818 w 30229"/>
                  <a:gd name="connsiteY2" fmla="*/ 123139 h 457200"/>
                  <a:gd name="connsiteX3" fmla="*/ 19879 w 30229"/>
                  <a:gd name="connsiteY3" fmla="*/ 228600 h 457200"/>
                  <a:gd name="connsiteX4" fmla="*/ 30229 w 30229"/>
                  <a:gd name="connsiteY4" fmla="*/ 324591 h 457200"/>
                  <a:gd name="connsiteX5" fmla="*/ 1 w 30229"/>
                  <a:gd name="connsiteY5" fmla="*/ 427383 h 457200"/>
                  <a:gd name="connsiteX6" fmla="*/ 29818 w 30229"/>
                  <a:gd name="connsiteY6" fmla="*/ 457200 h 457200"/>
                  <a:gd name="connsiteX0" fmla="*/ 10374 w 30663"/>
                  <a:gd name="connsiteY0" fmla="*/ 0 h 464471"/>
                  <a:gd name="connsiteX1" fmla="*/ 20313 w 30663"/>
                  <a:gd name="connsiteY1" fmla="*/ 49696 h 464471"/>
                  <a:gd name="connsiteX2" fmla="*/ 30252 w 30663"/>
                  <a:gd name="connsiteY2" fmla="*/ 123139 h 464471"/>
                  <a:gd name="connsiteX3" fmla="*/ 20313 w 30663"/>
                  <a:gd name="connsiteY3" fmla="*/ 228600 h 464471"/>
                  <a:gd name="connsiteX4" fmla="*/ 30663 w 30663"/>
                  <a:gd name="connsiteY4" fmla="*/ 324591 h 464471"/>
                  <a:gd name="connsiteX5" fmla="*/ 435 w 30663"/>
                  <a:gd name="connsiteY5" fmla="*/ 427383 h 464471"/>
                  <a:gd name="connsiteX6" fmla="*/ 20176 w 30663"/>
                  <a:gd name="connsiteY6" fmla="*/ 464471 h 464471"/>
                  <a:gd name="connsiteX0" fmla="*/ 0 w 20410"/>
                  <a:gd name="connsiteY0" fmla="*/ 0 h 464471"/>
                  <a:gd name="connsiteX1" fmla="*/ 9939 w 20410"/>
                  <a:gd name="connsiteY1" fmla="*/ 49696 h 464471"/>
                  <a:gd name="connsiteX2" fmla="*/ 19878 w 20410"/>
                  <a:gd name="connsiteY2" fmla="*/ 123139 h 464471"/>
                  <a:gd name="connsiteX3" fmla="*/ 9939 w 20410"/>
                  <a:gd name="connsiteY3" fmla="*/ 228600 h 464471"/>
                  <a:gd name="connsiteX4" fmla="*/ 20289 w 20410"/>
                  <a:gd name="connsiteY4" fmla="*/ 324591 h 464471"/>
                  <a:gd name="connsiteX5" fmla="*/ 15252 w 20410"/>
                  <a:gd name="connsiteY5" fmla="*/ 427384 h 464471"/>
                  <a:gd name="connsiteX6" fmla="*/ 9802 w 20410"/>
                  <a:gd name="connsiteY6" fmla="*/ 464471 h 464471"/>
                  <a:gd name="connsiteX0" fmla="*/ 0 w 40031"/>
                  <a:gd name="connsiteY0" fmla="*/ 0 h 544452"/>
                  <a:gd name="connsiteX1" fmla="*/ 9939 w 40031"/>
                  <a:gd name="connsiteY1" fmla="*/ 49696 h 544452"/>
                  <a:gd name="connsiteX2" fmla="*/ 19878 w 40031"/>
                  <a:gd name="connsiteY2" fmla="*/ 123139 h 544452"/>
                  <a:gd name="connsiteX3" fmla="*/ 9939 w 40031"/>
                  <a:gd name="connsiteY3" fmla="*/ 228600 h 544452"/>
                  <a:gd name="connsiteX4" fmla="*/ 20289 w 40031"/>
                  <a:gd name="connsiteY4" fmla="*/ 324591 h 544452"/>
                  <a:gd name="connsiteX5" fmla="*/ 15252 w 40031"/>
                  <a:gd name="connsiteY5" fmla="*/ 427384 h 544452"/>
                  <a:gd name="connsiteX6" fmla="*/ 40031 w 40031"/>
                  <a:gd name="connsiteY6" fmla="*/ 544452 h 544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31" h="544452">
                    <a:moveTo>
                      <a:pt x="0" y="0"/>
                    </a:moveTo>
                    <a:cubicBezTo>
                      <a:pt x="3313" y="16565"/>
                      <a:pt x="6626" y="29173"/>
                      <a:pt x="9939" y="49696"/>
                    </a:cubicBezTo>
                    <a:cubicBezTo>
                      <a:pt x="13252" y="70219"/>
                      <a:pt x="19878" y="112662"/>
                      <a:pt x="19878" y="123139"/>
                    </a:cubicBezTo>
                    <a:cubicBezTo>
                      <a:pt x="19878" y="172945"/>
                      <a:pt x="9871" y="195025"/>
                      <a:pt x="9939" y="228600"/>
                    </a:cubicBezTo>
                    <a:cubicBezTo>
                      <a:pt x="10008" y="262175"/>
                      <a:pt x="19404" y="291460"/>
                      <a:pt x="20289" y="324591"/>
                    </a:cubicBezTo>
                    <a:cubicBezTo>
                      <a:pt x="21174" y="357722"/>
                      <a:pt x="11962" y="390740"/>
                      <a:pt x="15252" y="427384"/>
                    </a:cubicBezTo>
                    <a:cubicBezTo>
                      <a:pt x="18542" y="464028"/>
                      <a:pt x="21459" y="544452"/>
                      <a:pt x="40031" y="544452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82" name="Oval 181"/>
              <p:cNvSpPr/>
              <p:nvPr/>
            </p:nvSpPr>
            <p:spPr>
              <a:xfrm rot="10800000">
                <a:off x="7302518" y="2755324"/>
                <a:ext cx="173770" cy="189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sp>
          <p:nvSpPr>
            <p:cNvPr id="183" name="Oval 776"/>
            <p:cNvSpPr/>
            <p:nvPr/>
          </p:nvSpPr>
          <p:spPr>
            <a:xfrm>
              <a:off x="5430609" y="2716810"/>
              <a:ext cx="856404" cy="1226417"/>
            </a:xfrm>
            <a:custGeom>
              <a:avLst/>
              <a:gdLst>
                <a:gd name="connsiteX0" fmla="*/ 0 w 866114"/>
                <a:gd name="connsiteY0" fmla="*/ 612068 h 1224136"/>
                <a:gd name="connsiteX1" fmla="*/ 433057 w 866114"/>
                <a:gd name="connsiteY1" fmla="*/ 0 h 1224136"/>
                <a:gd name="connsiteX2" fmla="*/ 866114 w 866114"/>
                <a:gd name="connsiteY2" fmla="*/ 612068 h 1224136"/>
                <a:gd name="connsiteX3" fmla="*/ 433057 w 866114"/>
                <a:gd name="connsiteY3" fmla="*/ 1224136 h 1224136"/>
                <a:gd name="connsiteX4" fmla="*/ 0 w 866114"/>
                <a:gd name="connsiteY4" fmla="*/ 612068 h 1224136"/>
                <a:gd name="connsiteX0" fmla="*/ 0 w 896594"/>
                <a:gd name="connsiteY0" fmla="*/ 618113 h 1232737"/>
                <a:gd name="connsiteX1" fmla="*/ 433057 w 896594"/>
                <a:gd name="connsiteY1" fmla="*/ 6045 h 1232737"/>
                <a:gd name="connsiteX2" fmla="*/ 896594 w 896594"/>
                <a:gd name="connsiteY2" fmla="*/ 414913 h 1232737"/>
                <a:gd name="connsiteX3" fmla="*/ 433057 w 896594"/>
                <a:gd name="connsiteY3" fmla="*/ 1230181 h 1232737"/>
                <a:gd name="connsiteX4" fmla="*/ 0 w 896594"/>
                <a:gd name="connsiteY4" fmla="*/ 618113 h 1232737"/>
                <a:gd name="connsiteX0" fmla="*/ 0 w 899461"/>
                <a:gd name="connsiteY0" fmla="*/ 615039 h 1256025"/>
                <a:gd name="connsiteX1" fmla="*/ 433057 w 899461"/>
                <a:gd name="connsiteY1" fmla="*/ 2971 h 1256025"/>
                <a:gd name="connsiteX2" fmla="*/ 896594 w 899461"/>
                <a:gd name="connsiteY2" fmla="*/ 411839 h 1256025"/>
                <a:gd name="connsiteX3" fmla="*/ 619766 w 899461"/>
                <a:gd name="connsiteY3" fmla="*/ 1080360 h 1256025"/>
                <a:gd name="connsiteX4" fmla="*/ 433057 w 899461"/>
                <a:gd name="connsiteY4" fmla="*/ 1227107 h 1256025"/>
                <a:gd name="connsiteX5" fmla="*/ 0 w 899461"/>
                <a:gd name="connsiteY5" fmla="*/ 615039 h 1256025"/>
                <a:gd name="connsiteX0" fmla="*/ 0 w 902484"/>
                <a:gd name="connsiteY0" fmla="*/ 615039 h 1258515"/>
                <a:gd name="connsiteX1" fmla="*/ 433057 w 902484"/>
                <a:gd name="connsiteY1" fmla="*/ 2971 h 1258515"/>
                <a:gd name="connsiteX2" fmla="*/ 896594 w 902484"/>
                <a:gd name="connsiteY2" fmla="*/ 411839 h 1258515"/>
                <a:gd name="connsiteX3" fmla="*/ 751846 w 902484"/>
                <a:gd name="connsiteY3" fmla="*/ 1090520 h 1258515"/>
                <a:gd name="connsiteX4" fmla="*/ 433057 w 902484"/>
                <a:gd name="connsiteY4" fmla="*/ 1227107 h 1258515"/>
                <a:gd name="connsiteX5" fmla="*/ 0 w 902484"/>
                <a:gd name="connsiteY5" fmla="*/ 615039 h 1258515"/>
                <a:gd name="connsiteX0" fmla="*/ 6831 w 909315"/>
                <a:gd name="connsiteY0" fmla="*/ 615039 h 1200130"/>
                <a:gd name="connsiteX1" fmla="*/ 439888 w 909315"/>
                <a:gd name="connsiteY1" fmla="*/ 2971 h 1200130"/>
                <a:gd name="connsiteX2" fmla="*/ 903425 w 909315"/>
                <a:gd name="connsiteY2" fmla="*/ 411839 h 1200130"/>
                <a:gd name="connsiteX3" fmla="*/ 758677 w 909315"/>
                <a:gd name="connsiteY3" fmla="*/ 1090520 h 1200130"/>
                <a:gd name="connsiteX4" fmla="*/ 216368 w 909315"/>
                <a:gd name="connsiteY4" fmla="*/ 1145827 h 1200130"/>
                <a:gd name="connsiteX5" fmla="*/ 6831 w 909315"/>
                <a:gd name="connsiteY5" fmla="*/ 615039 h 1200130"/>
                <a:gd name="connsiteX0" fmla="*/ 990 w 903474"/>
                <a:gd name="connsiteY0" fmla="*/ 625099 h 1210190"/>
                <a:gd name="connsiteX1" fmla="*/ 281647 w 903474"/>
                <a:gd name="connsiteY1" fmla="*/ 2871 h 1210190"/>
                <a:gd name="connsiteX2" fmla="*/ 897584 w 903474"/>
                <a:gd name="connsiteY2" fmla="*/ 421899 h 1210190"/>
                <a:gd name="connsiteX3" fmla="*/ 752836 w 903474"/>
                <a:gd name="connsiteY3" fmla="*/ 1100580 h 1210190"/>
                <a:gd name="connsiteX4" fmla="*/ 210527 w 903474"/>
                <a:gd name="connsiteY4" fmla="*/ 1155887 h 1210190"/>
                <a:gd name="connsiteX5" fmla="*/ 990 w 903474"/>
                <a:gd name="connsiteY5" fmla="*/ 625099 h 1210190"/>
                <a:gd name="connsiteX0" fmla="*/ 990 w 856404"/>
                <a:gd name="connsiteY0" fmla="*/ 641326 h 1226417"/>
                <a:gd name="connsiteX1" fmla="*/ 281647 w 856404"/>
                <a:gd name="connsiteY1" fmla="*/ 19098 h 1226417"/>
                <a:gd name="connsiteX2" fmla="*/ 846784 w 856404"/>
                <a:gd name="connsiteY2" fmla="*/ 245086 h 1226417"/>
                <a:gd name="connsiteX3" fmla="*/ 752836 w 856404"/>
                <a:gd name="connsiteY3" fmla="*/ 1116807 h 1226417"/>
                <a:gd name="connsiteX4" fmla="*/ 210527 w 856404"/>
                <a:gd name="connsiteY4" fmla="*/ 1172114 h 1226417"/>
                <a:gd name="connsiteX5" fmla="*/ 990 w 856404"/>
                <a:gd name="connsiteY5" fmla="*/ 641326 h 122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6404" h="1226417">
                  <a:moveTo>
                    <a:pt x="990" y="641326"/>
                  </a:moveTo>
                  <a:cubicBezTo>
                    <a:pt x="12843" y="449157"/>
                    <a:pt x="140681" y="85138"/>
                    <a:pt x="281647" y="19098"/>
                  </a:cubicBezTo>
                  <a:cubicBezTo>
                    <a:pt x="422613" y="-46942"/>
                    <a:pt x="815666" y="65521"/>
                    <a:pt x="846784" y="245086"/>
                  </a:cubicBezTo>
                  <a:cubicBezTo>
                    <a:pt x="877902" y="424651"/>
                    <a:pt x="830092" y="980929"/>
                    <a:pt x="752836" y="1116807"/>
                  </a:cubicBezTo>
                  <a:cubicBezTo>
                    <a:pt x="675580" y="1252685"/>
                    <a:pt x="335835" y="1251361"/>
                    <a:pt x="210527" y="1172114"/>
                  </a:cubicBezTo>
                  <a:cubicBezTo>
                    <a:pt x="85219" y="1092867"/>
                    <a:pt x="-10863" y="833495"/>
                    <a:pt x="990" y="64132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4" name="Oval 775"/>
            <p:cNvSpPr/>
            <p:nvPr/>
          </p:nvSpPr>
          <p:spPr>
            <a:xfrm>
              <a:off x="7077147" y="2865632"/>
              <a:ext cx="759526" cy="1043530"/>
            </a:xfrm>
            <a:custGeom>
              <a:avLst/>
              <a:gdLst>
                <a:gd name="connsiteX0" fmla="*/ 0 w 764874"/>
                <a:gd name="connsiteY0" fmla="*/ 612068 h 1224136"/>
                <a:gd name="connsiteX1" fmla="*/ 382437 w 764874"/>
                <a:gd name="connsiteY1" fmla="*/ 0 h 1224136"/>
                <a:gd name="connsiteX2" fmla="*/ 764874 w 764874"/>
                <a:gd name="connsiteY2" fmla="*/ 612068 h 1224136"/>
                <a:gd name="connsiteX3" fmla="*/ 382437 w 764874"/>
                <a:gd name="connsiteY3" fmla="*/ 1224136 h 1224136"/>
                <a:gd name="connsiteX4" fmla="*/ 0 w 764874"/>
                <a:gd name="connsiteY4" fmla="*/ 612068 h 1224136"/>
                <a:gd name="connsiteX0" fmla="*/ 30212 w 795086"/>
                <a:gd name="connsiteY0" fmla="*/ 631497 h 1243565"/>
                <a:gd name="connsiteX1" fmla="*/ 67730 w 795086"/>
                <a:gd name="connsiteY1" fmla="*/ 195812 h 1243565"/>
                <a:gd name="connsiteX2" fmla="*/ 412649 w 795086"/>
                <a:gd name="connsiteY2" fmla="*/ 19429 h 1243565"/>
                <a:gd name="connsiteX3" fmla="*/ 795086 w 795086"/>
                <a:gd name="connsiteY3" fmla="*/ 631497 h 1243565"/>
                <a:gd name="connsiteX4" fmla="*/ 412649 w 795086"/>
                <a:gd name="connsiteY4" fmla="*/ 1243565 h 1243565"/>
                <a:gd name="connsiteX5" fmla="*/ 30212 w 795086"/>
                <a:gd name="connsiteY5" fmla="*/ 631497 h 1243565"/>
                <a:gd name="connsiteX0" fmla="*/ 30212 w 801623"/>
                <a:gd name="connsiteY0" fmla="*/ 612464 h 1224532"/>
                <a:gd name="connsiteX1" fmla="*/ 67730 w 801623"/>
                <a:gd name="connsiteY1" fmla="*/ 176779 h 1224532"/>
                <a:gd name="connsiteX2" fmla="*/ 412649 w 801623"/>
                <a:gd name="connsiteY2" fmla="*/ 396 h 1224532"/>
                <a:gd name="connsiteX3" fmla="*/ 636690 w 801623"/>
                <a:gd name="connsiteY3" fmla="*/ 217420 h 1224532"/>
                <a:gd name="connsiteX4" fmla="*/ 795086 w 801623"/>
                <a:gd name="connsiteY4" fmla="*/ 612464 h 1224532"/>
                <a:gd name="connsiteX5" fmla="*/ 412649 w 801623"/>
                <a:gd name="connsiteY5" fmla="*/ 1224532 h 1224532"/>
                <a:gd name="connsiteX6" fmla="*/ 30212 w 801623"/>
                <a:gd name="connsiteY6" fmla="*/ 612464 h 1224532"/>
                <a:gd name="connsiteX0" fmla="*/ 30212 w 809378"/>
                <a:gd name="connsiteY0" fmla="*/ 614104 h 1226172"/>
                <a:gd name="connsiteX1" fmla="*/ 67730 w 809378"/>
                <a:gd name="connsiteY1" fmla="*/ 178419 h 1226172"/>
                <a:gd name="connsiteX2" fmla="*/ 412649 w 809378"/>
                <a:gd name="connsiteY2" fmla="*/ 2036 h 1226172"/>
                <a:gd name="connsiteX3" fmla="*/ 728130 w 809378"/>
                <a:gd name="connsiteY3" fmla="*/ 280020 h 1226172"/>
                <a:gd name="connsiteX4" fmla="*/ 795086 w 809378"/>
                <a:gd name="connsiteY4" fmla="*/ 614104 h 1226172"/>
                <a:gd name="connsiteX5" fmla="*/ 412649 w 809378"/>
                <a:gd name="connsiteY5" fmla="*/ 1226172 h 1226172"/>
                <a:gd name="connsiteX6" fmla="*/ 30212 w 809378"/>
                <a:gd name="connsiteY6" fmla="*/ 614104 h 1226172"/>
                <a:gd name="connsiteX0" fmla="*/ 30212 w 809378"/>
                <a:gd name="connsiteY0" fmla="*/ 537424 h 1149492"/>
                <a:gd name="connsiteX1" fmla="*/ 67730 w 809378"/>
                <a:gd name="connsiteY1" fmla="*/ 101739 h 1149492"/>
                <a:gd name="connsiteX2" fmla="*/ 402489 w 809378"/>
                <a:gd name="connsiteY2" fmla="*/ 6636 h 1149492"/>
                <a:gd name="connsiteX3" fmla="*/ 728130 w 809378"/>
                <a:gd name="connsiteY3" fmla="*/ 203340 h 1149492"/>
                <a:gd name="connsiteX4" fmla="*/ 795086 w 809378"/>
                <a:gd name="connsiteY4" fmla="*/ 537424 h 1149492"/>
                <a:gd name="connsiteX5" fmla="*/ 412649 w 809378"/>
                <a:gd name="connsiteY5" fmla="*/ 1149492 h 1149492"/>
                <a:gd name="connsiteX6" fmla="*/ 30212 w 809378"/>
                <a:gd name="connsiteY6" fmla="*/ 537424 h 1149492"/>
                <a:gd name="connsiteX0" fmla="*/ 30212 w 761457"/>
                <a:gd name="connsiteY0" fmla="*/ 537424 h 1174213"/>
                <a:gd name="connsiteX1" fmla="*/ 67730 w 761457"/>
                <a:gd name="connsiteY1" fmla="*/ 101739 h 1174213"/>
                <a:gd name="connsiteX2" fmla="*/ 402489 w 761457"/>
                <a:gd name="connsiteY2" fmla="*/ 6636 h 1174213"/>
                <a:gd name="connsiteX3" fmla="*/ 728130 w 761457"/>
                <a:gd name="connsiteY3" fmla="*/ 203340 h 1174213"/>
                <a:gd name="connsiteX4" fmla="*/ 713806 w 761457"/>
                <a:gd name="connsiteY4" fmla="*/ 964144 h 1174213"/>
                <a:gd name="connsiteX5" fmla="*/ 412649 w 761457"/>
                <a:gd name="connsiteY5" fmla="*/ 1149492 h 1174213"/>
                <a:gd name="connsiteX6" fmla="*/ 30212 w 761457"/>
                <a:gd name="connsiteY6" fmla="*/ 537424 h 1174213"/>
                <a:gd name="connsiteX0" fmla="*/ 7402 w 738647"/>
                <a:gd name="connsiteY0" fmla="*/ 537424 h 1058081"/>
                <a:gd name="connsiteX1" fmla="*/ 44920 w 738647"/>
                <a:gd name="connsiteY1" fmla="*/ 101739 h 1058081"/>
                <a:gd name="connsiteX2" fmla="*/ 379679 w 738647"/>
                <a:gd name="connsiteY2" fmla="*/ 6636 h 1058081"/>
                <a:gd name="connsiteX3" fmla="*/ 705320 w 738647"/>
                <a:gd name="connsiteY3" fmla="*/ 203340 h 1058081"/>
                <a:gd name="connsiteX4" fmla="*/ 690996 w 738647"/>
                <a:gd name="connsiteY4" fmla="*/ 964144 h 1058081"/>
                <a:gd name="connsiteX5" fmla="*/ 74879 w 738647"/>
                <a:gd name="connsiteY5" fmla="*/ 966612 h 1058081"/>
                <a:gd name="connsiteX6" fmla="*/ 7402 w 738647"/>
                <a:gd name="connsiteY6" fmla="*/ 537424 h 1058081"/>
                <a:gd name="connsiteX0" fmla="*/ 7402 w 741972"/>
                <a:gd name="connsiteY0" fmla="*/ 537424 h 1058340"/>
                <a:gd name="connsiteX1" fmla="*/ 44920 w 741972"/>
                <a:gd name="connsiteY1" fmla="*/ 101739 h 1058340"/>
                <a:gd name="connsiteX2" fmla="*/ 379679 w 741972"/>
                <a:gd name="connsiteY2" fmla="*/ 6636 h 1058340"/>
                <a:gd name="connsiteX3" fmla="*/ 705320 w 741972"/>
                <a:gd name="connsiteY3" fmla="*/ 203340 h 1058340"/>
                <a:gd name="connsiteX4" fmla="*/ 690996 w 741972"/>
                <a:gd name="connsiteY4" fmla="*/ 964144 h 1058340"/>
                <a:gd name="connsiteX5" fmla="*/ 410680 w 741972"/>
                <a:gd name="connsiteY5" fmla="*/ 1046619 h 1058340"/>
                <a:gd name="connsiteX6" fmla="*/ 74879 w 741972"/>
                <a:gd name="connsiteY6" fmla="*/ 966612 h 1058340"/>
                <a:gd name="connsiteX7" fmla="*/ 7402 w 741972"/>
                <a:gd name="connsiteY7" fmla="*/ 537424 h 1058340"/>
                <a:gd name="connsiteX0" fmla="*/ 7402 w 741972"/>
                <a:gd name="connsiteY0" fmla="*/ 537424 h 1058340"/>
                <a:gd name="connsiteX1" fmla="*/ 44920 w 741972"/>
                <a:gd name="connsiteY1" fmla="*/ 101739 h 1058340"/>
                <a:gd name="connsiteX2" fmla="*/ 379679 w 741972"/>
                <a:gd name="connsiteY2" fmla="*/ 6636 h 1058340"/>
                <a:gd name="connsiteX3" fmla="*/ 705320 w 741972"/>
                <a:gd name="connsiteY3" fmla="*/ 203340 h 1058340"/>
                <a:gd name="connsiteX4" fmla="*/ 690996 w 741972"/>
                <a:gd name="connsiteY4" fmla="*/ 964144 h 1058340"/>
                <a:gd name="connsiteX5" fmla="*/ 410680 w 741972"/>
                <a:gd name="connsiteY5" fmla="*/ 1046619 h 1058340"/>
                <a:gd name="connsiteX6" fmla="*/ 74879 w 741972"/>
                <a:gd name="connsiteY6" fmla="*/ 966612 h 1058340"/>
                <a:gd name="connsiteX7" fmla="*/ 7402 w 741972"/>
                <a:gd name="connsiteY7" fmla="*/ 537424 h 1058340"/>
                <a:gd name="connsiteX0" fmla="*/ 7402 w 741972"/>
                <a:gd name="connsiteY0" fmla="*/ 537424 h 1043530"/>
                <a:gd name="connsiteX1" fmla="*/ 44920 w 741972"/>
                <a:gd name="connsiteY1" fmla="*/ 101739 h 1043530"/>
                <a:gd name="connsiteX2" fmla="*/ 379679 w 741972"/>
                <a:gd name="connsiteY2" fmla="*/ 6636 h 1043530"/>
                <a:gd name="connsiteX3" fmla="*/ 705320 w 741972"/>
                <a:gd name="connsiteY3" fmla="*/ 203340 h 1043530"/>
                <a:gd name="connsiteX4" fmla="*/ 690996 w 741972"/>
                <a:gd name="connsiteY4" fmla="*/ 964144 h 1043530"/>
                <a:gd name="connsiteX5" fmla="*/ 390360 w 741972"/>
                <a:gd name="connsiteY5" fmla="*/ 1016139 h 1043530"/>
                <a:gd name="connsiteX6" fmla="*/ 74879 w 741972"/>
                <a:gd name="connsiteY6" fmla="*/ 966612 h 1043530"/>
                <a:gd name="connsiteX7" fmla="*/ 7402 w 741972"/>
                <a:gd name="connsiteY7" fmla="*/ 537424 h 1043530"/>
                <a:gd name="connsiteX0" fmla="*/ 24956 w 759526"/>
                <a:gd name="connsiteY0" fmla="*/ 537424 h 1043530"/>
                <a:gd name="connsiteX1" fmla="*/ 62474 w 759526"/>
                <a:gd name="connsiteY1" fmla="*/ 101739 h 1043530"/>
                <a:gd name="connsiteX2" fmla="*/ 397233 w 759526"/>
                <a:gd name="connsiteY2" fmla="*/ 6636 h 1043530"/>
                <a:gd name="connsiteX3" fmla="*/ 722874 w 759526"/>
                <a:gd name="connsiteY3" fmla="*/ 203340 h 1043530"/>
                <a:gd name="connsiteX4" fmla="*/ 708550 w 759526"/>
                <a:gd name="connsiteY4" fmla="*/ 964144 h 1043530"/>
                <a:gd name="connsiteX5" fmla="*/ 407914 w 759526"/>
                <a:gd name="connsiteY5" fmla="*/ 1016139 h 1043530"/>
                <a:gd name="connsiteX6" fmla="*/ 31473 w 759526"/>
                <a:gd name="connsiteY6" fmla="*/ 997092 h 1043530"/>
                <a:gd name="connsiteX7" fmla="*/ 24956 w 759526"/>
                <a:gd name="connsiteY7" fmla="*/ 537424 h 104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526" h="1043530">
                  <a:moveTo>
                    <a:pt x="24956" y="537424"/>
                  </a:moveTo>
                  <a:cubicBezTo>
                    <a:pt x="30123" y="388199"/>
                    <a:pt x="-1265" y="203750"/>
                    <a:pt x="62474" y="101739"/>
                  </a:cubicBezTo>
                  <a:cubicBezTo>
                    <a:pt x="126213" y="-272"/>
                    <a:pt x="287166" y="-10297"/>
                    <a:pt x="397233" y="6636"/>
                  </a:cubicBezTo>
                  <a:cubicBezTo>
                    <a:pt x="507300" y="23569"/>
                    <a:pt x="659135" y="101329"/>
                    <a:pt x="722874" y="203340"/>
                  </a:cubicBezTo>
                  <a:cubicBezTo>
                    <a:pt x="786613" y="305351"/>
                    <a:pt x="757657" y="823598"/>
                    <a:pt x="708550" y="964144"/>
                  </a:cubicBezTo>
                  <a:cubicBezTo>
                    <a:pt x="659443" y="1104690"/>
                    <a:pt x="510600" y="1015728"/>
                    <a:pt x="407914" y="1016139"/>
                  </a:cubicBezTo>
                  <a:cubicBezTo>
                    <a:pt x="305228" y="945430"/>
                    <a:pt x="95299" y="1076878"/>
                    <a:pt x="31473" y="997092"/>
                  </a:cubicBezTo>
                  <a:cubicBezTo>
                    <a:pt x="-32353" y="917306"/>
                    <a:pt x="19789" y="686649"/>
                    <a:pt x="24956" y="537424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838312" y="2264672"/>
              <a:ext cx="1559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ภายนอกเซลล์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928568" y="4021903"/>
              <a:ext cx="1559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ภายในเซลล์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61748" y="2264672"/>
              <a:ext cx="3816424" cy="22804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7" name="Title 1"/>
          <p:cNvSpPr txBox="1">
            <a:spLocks/>
          </p:cNvSpPr>
          <p:nvPr/>
        </p:nvSpPr>
        <p:spPr>
          <a:xfrm>
            <a:off x="1007545" y="155187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27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539552" y="4923472"/>
            <a:ext cx="8136904" cy="1529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539552" y="1849276"/>
            <a:ext cx="8136904" cy="1416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5422"/>
            <a:ext cx="4699408" cy="10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410445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(wax)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05273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ประกอบด้วยกรดไขมันและแอลกอฮอล์เช่นเดียวกับไขมันและน้ำมัน 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มักพบที่ผิวหนัง ใบไม้ และ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ลไม้บางชนิด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004958"/>
            <a:ext cx="3143744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1619672" y="1988840"/>
            <a:ext cx="4714170" cy="1127245"/>
            <a:chOff x="511128" y="2553886"/>
            <a:chExt cx="4518862" cy="112724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3716248" y="2553886"/>
              <a:ext cx="0" cy="7920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07904" y="2564904"/>
              <a:ext cx="1296144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990" y="2570004"/>
              <a:ext cx="0" cy="1111127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2213" y="3681131"/>
              <a:ext cx="449577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1128" y="3345975"/>
              <a:ext cx="1085" cy="335156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2213" y="3345974"/>
              <a:ext cx="3195691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extBox 2055"/>
          <p:cNvSpPr txBox="1"/>
          <p:nvPr/>
        </p:nvSpPr>
        <p:spPr>
          <a:xfrm>
            <a:off x="539552" y="231643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Beeswax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2773159" y="2039816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กรดไขมัน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99328" y="2019582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แอลกอฮอล์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1602" y="3655477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arnauba Wax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20" y="3542264"/>
            <a:ext cx="4101659" cy="114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64455" y="5717148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Spemaceti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Wax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46" y="5311944"/>
            <a:ext cx="4384806" cy="87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358607" y="3429000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กรดไขมัน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63" name="Straight Connector 2062"/>
          <p:cNvCxnSpPr/>
          <p:nvPr/>
        </p:nvCxnSpPr>
        <p:spPr>
          <a:xfrm>
            <a:off x="2157547" y="3467884"/>
            <a:ext cx="0" cy="473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/>
          <p:nvPr/>
        </p:nvCxnSpPr>
        <p:spPr>
          <a:xfrm flipV="1">
            <a:off x="2157547" y="3467884"/>
            <a:ext cx="4286661" cy="1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44208" y="3469070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157546" y="3940378"/>
            <a:ext cx="3206542" cy="1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364088" y="3941564"/>
            <a:ext cx="0" cy="391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352566" y="4333166"/>
            <a:ext cx="1091642" cy="1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157547" y="4045134"/>
            <a:ext cx="304178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162251" y="4024453"/>
            <a:ext cx="0" cy="79208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157546" y="4806629"/>
            <a:ext cx="3473151" cy="991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630697" y="4410585"/>
            <a:ext cx="0" cy="39604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99328" y="4420497"/>
            <a:ext cx="431369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199328" y="4045134"/>
            <a:ext cx="0" cy="37536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197540" y="449196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แอลกอฮอล์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95735" y="5229200"/>
            <a:ext cx="3312369" cy="659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TextBox 88"/>
          <p:cNvSpPr txBox="1"/>
          <p:nvPr/>
        </p:nvSpPr>
        <p:spPr>
          <a:xfrm>
            <a:off x="3209071" y="5264058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กรดไขมัน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745190" y="5262937"/>
            <a:ext cx="843034" cy="112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606289" y="5229200"/>
            <a:ext cx="0" cy="111112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071808" y="6340327"/>
            <a:ext cx="253448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755924" y="5262937"/>
            <a:ext cx="0" cy="68504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071808" y="5947981"/>
            <a:ext cx="167338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073562" y="5937163"/>
            <a:ext cx="0" cy="40316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702589" y="526620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แอลกอฮอล์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1007545" y="31157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7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44624"/>
            <a:ext cx="3744416" cy="61387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</a:t>
            </a:r>
            <a:r>
              <a:rPr lang="en-US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4364" y="764704"/>
            <a:ext cx="8259636" cy="6139844"/>
            <a:chOff x="884364" y="621812"/>
            <a:chExt cx="8259636" cy="6139844"/>
          </a:xfrm>
        </p:grpSpPr>
        <p:sp>
          <p:nvSpPr>
            <p:cNvPr id="6" name="TextBox 5"/>
            <p:cNvSpPr txBox="1"/>
            <p:nvPr/>
          </p:nvSpPr>
          <p:spPr>
            <a:xfrm>
              <a:off x="8676456" y="6238436"/>
              <a:ext cx="467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779912" y="1291367"/>
              <a:ext cx="3384376" cy="4716120"/>
              <a:chOff x="3779912" y="1377176"/>
              <a:chExt cx="3384376" cy="47161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92080" y="1377176"/>
                <a:ext cx="1872208" cy="4716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95936" y="2708920"/>
                <a:ext cx="864096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60033" y="2708920"/>
                <a:ext cx="216024" cy="576064"/>
              </a:xfrm>
              <a:custGeom>
                <a:avLst/>
                <a:gdLst>
                  <a:gd name="connsiteX0" fmla="*/ 0 w 216024"/>
                  <a:gd name="connsiteY0" fmla="*/ 0 h 576064"/>
                  <a:gd name="connsiteX1" fmla="*/ 216024 w 216024"/>
                  <a:gd name="connsiteY1" fmla="*/ 0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0 w 216024"/>
                  <a:gd name="connsiteY4" fmla="*/ 0 h 576064"/>
                  <a:gd name="connsiteX0" fmla="*/ 0 w 216024"/>
                  <a:gd name="connsiteY0" fmla="*/ 0 h 576064"/>
                  <a:gd name="connsiteX1" fmla="*/ 182158 w 216024"/>
                  <a:gd name="connsiteY1" fmla="*/ 8467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0 w 216024"/>
                  <a:gd name="connsiteY4" fmla="*/ 0 h 576064"/>
                  <a:gd name="connsiteX0" fmla="*/ 0 w 216024"/>
                  <a:gd name="connsiteY0" fmla="*/ 0 h 576064"/>
                  <a:gd name="connsiteX1" fmla="*/ 182158 w 216024"/>
                  <a:gd name="connsiteY1" fmla="*/ 33867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0 w 216024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24" h="576064">
                    <a:moveTo>
                      <a:pt x="0" y="0"/>
                    </a:moveTo>
                    <a:lnTo>
                      <a:pt x="182158" y="33867"/>
                    </a:lnTo>
                    <a:lnTo>
                      <a:pt x="216024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79912" y="2721413"/>
                <a:ext cx="216024" cy="576064"/>
              </a:xfrm>
              <a:custGeom>
                <a:avLst/>
                <a:gdLst>
                  <a:gd name="connsiteX0" fmla="*/ 0 w 216024"/>
                  <a:gd name="connsiteY0" fmla="*/ 0 h 576064"/>
                  <a:gd name="connsiteX1" fmla="*/ 216024 w 216024"/>
                  <a:gd name="connsiteY1" fmla="*/ 0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0 w 216024"/>
                  <a:gd name="connsiteY4" fmla="*/ 0 h 576064"/>
                  <a:gd name="connsiteX0" fmla="*/ 33867 w 216024"/>
                  <a:gd name="connsiteY0" fmla="*/ 8466 h 576064"/>
                  <a:gd name="connsiteX1" fmla="*/ 216024 w 216024"/>
                  <a:gd name="connsiteY1" fmla="*/ 0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33867 w 216024"/>
                  <a:gd name="connsiteY4" fmla="*/ 8466 h 576064"/>
                  <a:gd name="connsiteX0" fmla="*/ 33867 w 216024"/>
                  <a:gd name="connsiteY0" fmla="*/ 8466 h 576064"/>
                  <a:gd name="connsiteX1" fmla="*/ 216024 w 216024"/>
                  <a:gd name="connsiteY1" fmla="*/ 0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33867 w 216024"/>
                  <a:gd name="connsiteY4" fmla="*/ 8466 h 576064"/>
                  <a:gd name="connsiteX0" fmla="*/ 33867 w 216024"/>
                  <a:gd name="connsiteY0" fmla="*/ 8466 h 576064"/>
                  <a:gd name="connsiteX1" fmla="*/ 216024 w 216024"/>
                  <a:gd name="connsiteY1" fmla="*/ 0 h 576064"/>
                  <a:gd name="connsiteX2" fmla="*/ 216024 w 216024"/>
                  <a:gd name="connsiteY2" fmla="*/ 576064 h 576064"/>
                  <a:gd name="connsiteX3" fmla="*/ 0 w 216024"/>
                  <a:gd name="connsiteY3" fmla="*/ 576064 h 576064"/>
                  <a:gd name="connsiteX4" fmla="*/ 33867 w 216024"/>
                  <a:gd name="connsiteY4" fmla="*/ 8466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24" h="576064">
                    <a:moveTo>
                      <a:pt x="33867" y="8466"/>
                    </a:moveTo>
                    <a:cubicBezTo>
                      <a:pt x="69186" y="47977"/>
                      <a:pt x="155305" y="2822"/>
                      <a:pt x="216024" y="0"/>
                    </a:cubicBezTo>
                    <a:lnTo>
                      <a:pt x="216024" y="576064"/>
                    </a:lnTo>
                    <a:lnTo>
                      <a:pt x="0" y="576064"/>
                    </a:lnTo>
                    <a:cubicBezTo>
                      <a:pt x="11289" y="386865"/>
                      <a:pt x="14112" y="239998"/>
                      <a:pt x="33867" y="84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18976" y="1201857"/>
              <a:ext cx="5040561" cy="4895736"/>
              <a:chOff x="1691680" y="1377176"/>
              <a:chExt cx="5040561" cy="489573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91680" y="1556792"/>
                <a:ext cx="1872208" cy="4716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15716" y="1709192"/>
                <a:ext cx="1872208" cy="74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015716" y="4941168"/>
                <a:ext cx="1764196" cy="1224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68045" y="1377176"/>
                <a:ext cx="1764196" cy="9440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84364" y="1884331"/>
              <a:ext cx="2605200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องค์ประกอบภายในเซลล์</a:t>
              </a: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และภายนอกเซลล์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95418" y="1947149"/>
              <a:ext cx="2962671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ควบคุมอุณหภูมิของร่างกาย </a:t>
              </a: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(เหงื่อ  การหายใจ)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3885950"/>
              <a:ext cx="1941558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ใช้ในกระบวนการ</a:t>
              </a: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เมแทบอลิซึม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3675" y="3885950"/>
              <a:ext cx="2496197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ละลายออกซิเจน</a:t>
              </a: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และคาร์บอนไดออกไซด์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49776" y="5023974"/>
              <a:ext cx="1835759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ละลายของเสีย </a:t>
              </a:r>
            </a:p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(เหงื่อ  ปัสสาวะ)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24128" y="3117471"/>
              <a:ext cx="1503938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หล่อลื่นข้อต่อ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99317" y="621812"/>
              <a:ext cx="47087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น้ำมีความสำคัญต่อคนอย่างไร</a:t>
              </a:r>
              <a:endPara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5014300"/>
              <a:ext cx="2842445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ป้องกันสมองและไขสันหลัง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60902" y="3117471"/>
              <a:ext cx="2318263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องค์ประกอบของเลือด</a:t>
              </a:r>
            </a:p>
          </p:txBody>
        </p:sp>
      </p:grpSp>
      <p:pic>
        <p:nvPicPr>
          <p:cNvPr id="2050" name="Picture 2" descr="C:\Users\Sony\AppData\Local\Temp\Rar$DI14.401\P6_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72" l="6319" r="98077">
                        <a14:foregroundMark x1="55220" y1="31682" x2="51648" y2="2189"/>
                        <a14:foregroundMark x1="18956" y1="35023" x2="44231" y2="21429"/>
                        <a14:foregroundMark x1="54396" y1="22581" x2="82692" y2="3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88" y="1414993"/>
            <a:ext cx="2172776" cy="51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4290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65%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8452" y="455320"/>
            <a:ext cx="9113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58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71650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สเตอรอยด์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(steroid)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220559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โดยทั่วไปประกอบด้วยวง 4 วง 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มีหลายชนิด เช่น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cholesterol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ฮอร์โมนเพศ ฮอร์โมนจากต่อมหมวกไตส่วนนอก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วิตามินดี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เกลือน้ำดี เป็นต้น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6456" y="6334780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9" y="2493781"/>
            <a:ext cx="4332303" cy="31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35795" y="5800221"/>
            <a:ext cx="16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cholesterol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981" y="3862809"/>
            <a:ext cx="183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estosterone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4177" y="3862809"/>
            <a:ext cx="183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Progesterone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07544" y="125491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67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48" y="220712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Essential fatty acid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มนุษย์สร้างเองไม่ได้ ต้องได้รับจาก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 	  ได้แก่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linoleic acid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linolenic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acid</a:t>
            </a:r>
          </a:p>
          <a:p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Non-essential fatty acid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มนุษย์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สร้างเอง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752" y="1340768"/>
            <a:ext cx="506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ประเภทของกรดไขมันตามหลักโภชนาการ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1544" y="476672"/>
            <a:ext cx="1584235" cy="613872"/>
          </a:xfrm>
          <a:prstGeom prst="rect">
            <a:avLst/>
          </a:prstGeom>
          <a:solidFill>
            <a:srgbClr val="C3F60A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ลิพิด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9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1999" y="1977469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เป็นสารพันธุกรรม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ชนิด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DNA (deoxyribonucleic acid) 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RNA (ribonucleic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acid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ประกอบด้วยนิ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วคลีโอไทด์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(nucleotide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เรียงต่อกัน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8024" y="1124744"/>
            <a:ext cx="2016224" cy="613872"/>
          </a:xfrm>
          <a:prstGeom prst="rect">
            <a:avLst/>
          </a:prstGeom>
          <a:solidFill>
            <a:srgbClr val="ADA3F7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กรดนิวคลีอิก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41684"/>
            <a:ext cx="3352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48" y="3390110"/>
            <a:ext cx="1885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endCxn id="29" idx="2"/>
          </p:cNvCxnSpPr>
          <p:nvPr/>
        </p:nvCxnSpPr>
        <p:spPr>
          <a:xfrm flipV="1">
            <a:off x="6059168" y="1373797"/>
            <a:ext cx="10696" cy="512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6931" y="105273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Phosphate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entose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มี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 </a:t>
            </a:r>
          </a:p>
          <a:p>
            <a:pPr marL="914400" lvl="1" indent="-457200">
              <a:buFontTx/>
              <a:buChar char="-"/>
            </a:pP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Deoxyribose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พบใน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DNA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Ribose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พบใน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RNA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Nitrogenous base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1136" y="235817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ucleotide</a:t>
            </a:r>
            <a:endParaRPr lang="th-TH" sz="3600" dirty="0"/>
          </a:p>
        </p:txBody>
      </p:sp>
      <p:sp>
        <p:nvSpPr>
          <p:cNvPr id="8" name="AutoShape 6" descr="data:image/jpeg;base64,/9j/4AAQSkZJRgABAQAAAQABAAD/2wCEAAkGBxMRERAUEBQVEBURGBkVGBgWGBcYFRYTGhgYFhgWFxsbHSkgGB4lGxgXIz0hJSouMTEvGB81RDM4Nyg5LisBCgoKBQUFDgUFDisZExkrKysrKysrKysrKysrKysrKysrKysrKysrKysrKysrKysrKysrKysrKysrKysrKysrK//AABEIAKEBGAMBIgACEQEDEQH/xAAbAAEAAwEBAQEAAAAAAAAAAAAABAUGAwIBB//EAEoQAAICAQMCBQEDBQoLCQEAAAECAxEABBIhBTEGEyJBUTIUI2E0UnGBkQczQlNicnSTs9MVFlRzdZKhscLE1IKUorK0wcPS8WP/xAAUAQEAAAAAAAAAAAAAAAAAAAAA/8QAFBEBAAAAAAAAAAAAAAAAAAAAAP/aAAwDAQACEQMRAD8A/ccYxgMYxgMYxgMYxgMYxgMYxgM/Peqde1KTakCQrqo9VDHptJ6an0jbA0m2tzgq07FwQF8n22kH9CzO62dx1CJQzBSYrWztNxa8njtyVU/9lfjA0WMYwGM5zzKis7sEVAWZmICqo5JJPAAHvkWLrWmZWddRCyonmMwkQqsYLKXYg0FtHFni0b4wJ2M+KbAI5Bz7gMYxgMYxgMYxgMYxgMYxgUninqUkC6YRkJ9onSBpGFrErBjuo8EkqEFmt0i9/pMjoOqaRJQ8izGKWSLeoAsKezAEjcv0mq5U8DsPXiD8ncEAhiikEBgVLqCCDwQQTnnw6AIKAChZJ0UKAqhVnkVQABQAAAwLPGMYDGMYDGMYDGMYDGMYDGMYDGMYDGU/XeujSy6NGRnGqkaMlQzMm2J5bCKpL3sqh2u/bMRpf3Xlca69N5baaRYog8hVJ2MojK7jHaOF9eyiaB+DgfpxNcnisyWo1O/WRaiNXk048o+cg3JxHrFJWvU63NF61BX19+DV6mgaTnUkN8RpuESj4azcpu+SACK9I5uxwPiMCAQQQeQR2I+Rn3K5+lhbbTsYGsml/e2Pc7k7cnuVo8nnnOEfVJHIjVAsjLuDhg8IS6LhhRfnstAnjsOQHHxXoW1KRpEVZ4JYdQY2JCyqj2I3NELZFiweUHHFjOdV8KajUv1SQRppjq9J5EapL9coaemn2qBZDpf1fFnN3pdMsYpbNm2J5Zm92Y+54H6gB2GdsCl8MtPtcTknZtUejYoIFMFsA1dfnD4dva6xjAYxjAYxjAYxjAYxjAYz8/6j+63oYYtLIwd/tJZSiGNpIdrBT5qh7F3fF9s0ej64dU88elA2wsqNMWUoQ8SShogL3+mRauh3+KISPEs6rBRPqd0CLY3SMGD7UB+ptqsa+AfjPPhmdWicKeVmm3KeHTdM8ih1PKEoytRANMPnJmk6esZ3cySEUZHouRwSLr0rYvaKH4Z91ehWQhrZHAoOhpgO/Psw/BgRyfnAlZ5lkCqWYhVUEkk0ABySSewrKx9a+mVjqfvEQFjMi1SCzciAk2AOWUUe9L2HWOMzMHcFY1oohFFiORJIDyPak9u55oKGN0Hh3Uq+kZg+1Op6qdkPlbUhf7VslsDcb3pxZ+rtxwz9CxgMYxgMYxgMYxgMYxgMYxgRNX06OWSCRxbadi8ZsimZGjJod/SzDn5zMTeCdCr+SIAV1cjaiQl5CwmjIZXQ7vRyxuu4NZssqNZqk+26aPevmBJHKbhvCHaobb3q+L+cC3xjGAzO+Hvq039G/wCMZosz/Qoyr6cMCpGmogggg7x3B7YGgxjGAxjGAxjGAxjGAxjGAxjGBkNT+55pnTpyNJPXTXMkRDR2zFxJ9593yLUdq4yV4D6NBp9P5umQxLrtuqaPduWN5I0JRDQO39P+wcDSE5U+EPyDQf0eH+yXAt8YxgZTxmPU/wDo/X/8rmrzK+MxzJ/o/X/8tmqwGMYwGMYwKnxZ1KTS6LVTwR+dJDGzIlMQWHyF5IHcgVwDyO+V3h/qUp1cunMw1sYginE4CDa7kjyyYwEIZQHX3onlgQRpzmb8CvcDdh+8ngAC20sDsaA7lmJ/XgaTGMYDPKyA9iD+vPrCwfxzNeF+ieSNjIRHD5ZiLiFZfMVXRr8hVRkClasbrZ74qg02V3VetwaavPfaSGegrORGtb5GCAlUWxbmgLFnnLHKDqfRpftLanTPGHk0/wBmZZQxQBWd43XaQbDO9qfqFUVqyDWdQeWQxRH4P3LAsy8H1vtKwKysK53tyVqrzpD4eRl+/wDUdwcKpOxJAQQ6tQd3BVTvYkgrY29ha6LT+XHGgN+WqpfztAF/7M7YFYkepiJp11KewYBJgOTy49D1YAG1TQ5JPJ4zeKNKgn82QRtp/L81CCZI/N2iMFVu7LKPTfJy5z888TeBjqNVqXE/lSauSCRaU0YtOsW+KX5BZQwrscDYHUSzioVaBWH744qQA+6RMDTf5wCj3U1tMrSaFY7ItmbuzEsx/ST/ALhxknGAxjGAxjGBkOteJ5o26g8QiEXTAjSq6sZJrjWZhGwcCOkagSrW3wBzrY33AHtYB/bma8RQoZ1Zo0Yg6WiygnnVovv3qyRfY8jnNPgMYxgV79ahEkiEyXFZc+VL5a0gkNybNl7SDV+9d8nq1gEe+VJ6UftPmDYiklnK3ulBj8vy5FPpIva24c+hRXvluMBlWOuwvGz6Z49UFNMYpYyqendbtupRVftHGe/EXTTqtLqYFfyjPG0Ycc7SwIugRf7cqum9FkbVLqJ444QmnXT+Uh3ozB1kDk7VFIVpeL9THjtgI4ZtX6i4aNux2g6fZd3Gl7piQQBI52HaHCUaabo+kyaVVXSuHRVC+XN9I2jaDGyD7sV/B2lfSoUKLu5xgVw6sq8agHTHjl/3sksFULJ9FlmACkhj8Z8n65ArtEriaZTRiip5VNbhvUH7sVXqehyouyLheOOhHX6T7PQZXlhZwSVBiSZHkFjkEoGyH+590yaGPUyTzLqhqpVmjlA2mSEwxIjOtDa21Bf7cC2k0Mmov7Q2yJhXkpXqB+rzX7sDx6V2jlgd18WuMYDGMYGW6l4tMX22QRA6fQOsczFiJLKq7mNNtMFWSM8kXbD25tG66iHbJHOrjuE0+pkUHvw6RFW/SM+6nw9p5JGkdCWYoWG9xG7JexpIw2xyL7sD2X80VaYFbputxSMqKuoBbtu02pRe18s8YVf1nMt4G8TxPAGEPlo0eneoPP1TKzK8QjcIhKlU06c/yh7nnd5VeGoEig8mJQkenZokUFjSIaFliST+N4H2Pr8TMqhdSCxAF6XVKLJrljEAo/EmhlPpfGVro5ZIiINcWEJj3yzWFaRN8aIT6kRj6bqh+kazKzSdA08UgkRCCu4qCzlIy5tjGhO2O/5IHc/OB4/xih/M1X/c9X/dZD/xhklmlj0kIf7OsTyGZnhb731BVUoTYQMfUBztHuSNFlJ1XpWnknjMiNvlG0skjxhljPmKsgRgJADdBr+ph2Y2FR0Tx6k50O9PIGq07zu0m9EjKmIBVZ0VZQfM+pT7D5zZDM5rfCMRj0q6YnTNpF8uJvU5WElC8fLA0wRQWBDVdEXlkdWEqGBVkdAFIWljiFcF+SUHwos/hQJAcOpdd8uYwRRNqJUi89lUqtRWyry5ALMysAP5JsgVc/pmvj1EMU0J3RzKHQ0RasLBo8jK3WeHvNYSNNLDMUMTyQ7FLxElvLO5W4Uk031Cz6uTfWBRo0VNoGmjACsOPJQcBXHug/P9h9XALYFtldq/ynTfzZf+DJ6OGAKkEHkEcgj5GQNX+U6b+bL/AMGBY4xjAZX9a6qumRWYF2kdYo0WreVzSrZ4X3Nk1QOWGQes9KTVRhJNylWWRHQgPHKptZEJBAIPyCDyCCCRgRYOvp6/PX7L5btE5keMIHAV1AbdzvR1ccdrBois6f4x6P8AyrT/ANbH/wDbO/SumiBXG95WkcyO8hUu7kBRe0BQAqqoCgClHvZM3AxniXr+nSRW9U6+QdVuiePb5elnjche+9t5AodwCODl8viTRkA/atOL+ZY7/X6sjdX0MX23QzOvmO3maYA7diqyNqC9FSS16dQORwxy+wKSfxJGZIotKBrJJFeQCN02iOOgzFya+pkWhzbj2BI+dP8AF2imjSQaiJN3dXkRXVgSGVlJ4III/V8ZI6t0RZ3jkWSTTyxqyCWLZv8ALetyHejKVsK3IsFBR+ZXS+nR6aKOGFdiRigLJPeySTySSSSTySScCu13irSxxu6zRzldtJE6O7MzrGigA8W7otmgNwsgZy1PihYJdPFq4zpvtDSKrvJH5fojWS927sb28gG1PtRNr1Xp0epieKUEq1djTKykMrKfZlYAg+xAyp6X0iOU6PVmaedlDSxmUoLWaJVplRAqgLXCgckk3gTvDfWU1umj1EYKrJuoEgkUxXmuOav9eTdbq0hjeSVhGkYLMzGgqjkk5nvCPh//AAck4kkVo9zFGNKViLu6q9KASN3Lmyb9gAMn62Aa6KSJ0K6eZGRiwZJHBBHpU00dH3bvXajeB36V1dZyyiOWFlVJNsqFCUkvY3/hYFT6gRyBljlJo+nTwlpGlGqcrHGRsWPdHHv5FGhIzOST9PAAVe+Wmk1SyCxakcMrcMjfmsP/AHHB7gkG8DvlT4R/INB/R4f7JctsqfCP5BoP6PD/AGS4FtjGMBjGMBjGMCN1HXR6eKSWdxHHEpZmPYKP9/6B3ys6N1SMs8fl6iKRmEhSSMkgSh3ViU3Kqny3HqIorR5IBndb6XHq9PNp5gTHMpRqNGj7g/IPOculdMeN5JJpvPkkWOMnYqKEj3kUovktI5JuuRQAGBZ4xjAidQ6ikATzCfvHSNQASSzusYNDsAWFnsMg6vWoZNJITsX73luKpSD/ALjnXqnQo53WQmRXVoTaySBSIZRMFKBghs2LI9/wGffEOlLwlkUPJARNGPSCZIzvCBm4TeAULewc4APJqANu6CJu5IZJ3U+wBpoP0kbqPG08ifBCqKFQUB/+kknkknmzjTzK6K6G1cBlPItSLB5/DOmAxjGBXvpGjJaDm+WjZjtPvaeyN37cEmzzzkZdYsuo05TcNomVlZSrqw2cMrAEfIPYggiwQcucqYFWTWSuAD9mQQ7vfzHqVk+eEMRvt958g4EqTXVK0exjUfmhuKbkrsAu77dxXqHfmpML7lUkFdwBo9xYuj+ORzofvxNvfiPy9no8v6t276d+7sPqr8Ml4DGMYDGMYFF1rqWmWfTrLKUeBxKQEdlXzEkgTzXAKxAmQ0WIvblzBOsihkYOpuipBBo0eR+IIzNdW8LPKdescirH1IIJtykulRrC/lEEDmJQBuum55HpzTxptAA9gB+zA9E5X6LrMUzlI9xrf6tpCnZ5RJBPcESqQezCyOOTK1mlWWN43sq4KmmZTR4NMpBH6Qc4dM6csHmhWZhI+/1szsPQiVuYlm+n3PvXYYE3M94f6gqaLQIoMsraeEiNSN23y1tzZAVR+cfwAskA6HKjoelSB9RCihFVhIgHsjjsL5oOHA9gKUUAAA7xaBmbfqGDkVtjFeVGR/CFi2Y/Ldq4As3YYxgMh63QByGRjDIKp1CkkA3sYEEMp7V+wg0RMxgQtPrvUI5gI5D9Iu1kA7lCe/4juOPkExvCP5BoP6PD/ZLnXxB+TyAcM9Ih9xIxCow/FWIbj4yVodKsMccUYpIlVFFk0qgKoskk8Ack3gcn11aiODabkjeUNxt9DRqV73f3intWddDOZIo3KNGXVWKNwyEgEq34i6/VnKXp4bURz73BjR4wg27CrlGYn07ruNOx9smYDGMYDGMYDGMYDGMYDGMYFZ0Fxski99PI0Z/DtIn4cxuh47XXcULPKzbs1l81qIgv4B4mZuB8ssps/wD81yzwGMYwPEsgVWY9lBJ/QOch9EiIhUt9UhMrfzpCXrnmhdV7AAe2cuvr5iJADX2hwje/3A9cwPuAyAx7hyDID3y0wGMYwGMYwGMYwGMYwGMYwGVevuPU6aT+C4eB67W1PE7H4BRkA+Zx85aZB61EWgk2i2Ub1A5O5CHFfjYwJ2M5aadZER0IZXUMpBsFSLBB9xRzrgMYxgVerYyaqGIC1iUzuf5RuOFSD3s+a1jsYR8jLTK7pB3meX+MkKr/ADI/ux+olWP4gg++WOAxjGAxjGAxjGAxjGAxjGBH12q8pC2xpK/gpts+/diFUVfLEDOeh6ispIUMKRJLIoU5kUAH3IMZuvlT7511kTOpCNsPyVDAj3DA9x+sY0WmEUaoCTt9z+39X6MCB4lkZI4pEALpPCFBJCnzJVgIJHb0yNz7GjRqj0+0ar+Ii/r2/uc5+J/3lP6RpP8A1cGW2BW/aNV/ERf17f3OPtGq/iIv69v7nLLGBTaKSSTVP5yLGYYlKhXLg+azgmyq0fuq7e+Sddq5EkiVFVw5Aqzvq6d/hVRfUSTz2HJAPjTflup/zGn/APPqc6zdKieZZmDl1Cj98kCEKWZd0YbYxBYmypN18Cgk6V2KKZF2MRyt3R+LHfOuMYDGMYDGMYDGMYDIvUpnSMtGASOTYdqUAk0iAs57Ch8/hRlZH12iSZdr7quwUd43B+VdCGXgkcHsSOxwOXS9Y0yK5QIrpG6kMrXuXcRY4Ncc9jk3PEEKoqogCqgCqBwAoFAD8AM94Gc6brZIfOgj0s8yQSMiMh0wQIwEqxqHlUqEDhAK7IMm/wCF5v8AIdV/raT/AKjOnSPr1n+f/wDiiyywKn/C83+Q6r/W0n/UZF6l1mcRPt0mohLUokY6UrGzEIHIE5JCkg0Ae3bNBld4g/eG/nR/2i4EvRaVYY44oxtSJVRRZNKoCgWeTwB3yFp+puzMrQlSrIOGDbVe/rIFB1AsqCQAy+o3lnkHpPTRp1IEkkt+8hUkdz/BUAkkkljbEnkmhQTsYxgMYxgMYxgMYxgMYxgMYxgZzrfUGk1B0kMaSPFEmsJlZlS1lPkqpSzfmRWSeAAOGsgZ7on7p66uFJYoHAk10WkXcr0I5PKBdnAKBgZD6b5ofObPqvQ4NSVMyFioZLV3RtjfUhKMCyGhang0OOM4r4Z0oBURBQZ01VBmA+0JsCOADxXlp6R6eO2Bb4xjAxPSPFolm0n3JWTWTT6Z2qTYE032lkKsRsYkoeAeNx+M22Vmn8P6ePyNkdfZ5JJY/U52yS+Z5jcnm/Nfg2Bu47DLPAYxjAYxjAYxjAYxjAYxjAZE6r1BNNDLPMSI4VLsQCTtUWaA75LzjrNKk0bxyqJEkBVlYWGUiiDgY+Txgmk1EEOphaCXXusgHmK6hWjIYkqKBQxopXsS4IZhdaLw91pdYkrou0RzSwd73eU5TePwNXWQR4OgMunlkaWaXTMhjeR9zqqKyhLrkHeST9TEKSTtFWvSulx6YSiK6llknazf3krl3r8LJ4wJuUviLqCq0GmCGWXVMdi7tihYtru7vR2gengAklhQqyLrIHU+kxztE5LJJAS0ciUJE3CmAJBBVh3Ugg0DVgEBkx+6dp9nUCY2V+noPMjLCzNcivCCBR2mP6hYO4ZuxmZi8DaRY9ZGocDXIsc53euTaXPmMxFl2MjEsbvNNgMYxgMYxgMYxgM8Sg7W2naaNGro+xr3z3nmVLUiytgixVi/cXxeBndN1iSLT6fUal1aOWMSSUhBj+6MpKgE7hQbjv2yRpPE0cqnYkjOrFXjUxO6ABGZiUkKMAskbUrE+oAAnjPcPhyIII5GkmRYzCqu3pWNl2MKQKGJXjc1kc0RZvuOjLQt5S1m33BXKtQZLUAKpCr9IHIv6ucCNJ4h9W2PTzzWV2lDBUkbIX85N0o9HYWaNkCsjjxYCUA0uqbzFjYECAgNIrssZ++4f0EH2WwSQp3ZLk6GFYyRMwdSrIu5UQBEKrCCEJSI+6gGrJAsm/Wm6KAsdnY6y+e3l0FaQgrRtbKhTt9jQHauAhz9eckeTHI+zULC8ZVVkIbTCeoy0irwWUkk+zAXwTNj6/ExWg20lVZ/TtjlfaEif1XvbctUCORZG4X6boy7pWDyBpZBNYK2kgjEVpa19AAo3+3nEfQ4VK0CACrFb9LyJWyVxXLrQo/yV/MXaESLxQhWNjDOnmNGoDCO/XKsBY1IeFkdQT73a7hznWDxCHkEawzE7mVzSFYqkkiVpKe9rNE9FQaFbtufF8OR0gMkrbF2rZTgiQTK/wBPLK6oRfHpHB5v3o/D6RMWSSYbm3Nb3u9bSAMSN1B3dqv+GQbX0gIWn8VIg06aj98lWMuy7QimRzFH6WfeQzqR6Q1dzQ5zvr/EWxAyROxaSFVB2DfFLKkXmrbdvX2NNdWADedtP0CNNlPIdgCmyv3iqzOiuQoNKXbgVYNGxxnU9EiKlW3N9O0luYwjCRAnwFdQfe6F2AAAreo+I2GnkeBHkdTN9SqoRYpWjZ3DOpK2pqrJ4O32yfo+vRSzvCt7l30SUpjG2yQBQ29drGrZQD3FjnOa+HYwpXfKQxk3WykskjF3Qnbe0sSb7898l6PpixOzKz+osdpI2hnO524AJLMSeSas1Q4wJ2MYwGMYwGMYwGMYwOA1ke/y96b/AMzcN3a+1325zp5q3Vi729x9Vbq/TXNfGZrWqzarUbQDGphMhCt5qgBjvjbs1EJYHIBYg2ADH1+6WWN2d1Gm1rjzVRQ0cLaSRaFobXzGVbo2QPjgNhjMzotbqWWEzbo5WSPfGFAUIY0Mst0drK5cVf8ABArm8g9J6pOYtOZJZGbytLPJujCn1EpOrDYKA4JAog88DjA2mfEYEAggg8gjsR8jMn0nWySn7+WUKkkq7HiFTQh5V+8BjsUuw2K+kfJuB0PV6tYdEkKqFTTQhY3LIWIhAZSnkmiGG2y617jjkN5njzBV2Kurvi7qv28ZmtQ8rqp3yskcsMhYIA5be3mxFNl7VGzsLskXxldPO88YEzMyq6un3YHmtHq5CSQUJG2NImFUfVdn2Dc4zO9D1WqfUzCbaIx5o22xYVKBCQPKUIDHuJBdibFVRzRYDGMYDGMYDGMYDGMYDGMYDGMYDGMYDGMYDGMYDGMYDGMYDGMYDGMYDGMYDGMYDGMYDGMYDGMYDGMYH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3" y="745540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Nucleotide </a:t>
            </a:r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5893368"/>
            <a:ext cx="1550747" cy="419388"/>
          </a:xfrm>
          <a:prstGeom prst="rect">
            <a:avLst/>
          </a:prstGeom>
          <a:solidFill>
            <a:srgbClr val="0CEE17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พบเฉพาะใน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RNA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18002" y="5896135"/>
            <a:ext cx="1614238" cy="419388"/>
          </a:xfrm>
          <a:prstGeom prst="rect">
            <a:avLst/>
          </a:prstGeom>
          <a:solidFill>
            <a:srgbClr val="0CEE17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พบเฉพาะใน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DNA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5395664"/>
            <a:ext cx="0" cy="4592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20034" y="5478471"/>
            <a:ext cx="0" cy="3764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62941" y="2095599"/>
            <a:ext cx="1440160" cy="733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eft Brace 14"/>
          <p:cNvSpPr/>
          <p:nvPr/>
        </p:nvSpPr>
        <p:spPr>
          <a:xfrm rot="16200000">
            <a:off x="2811089" y="3700410"/>
            <a:ext cx="358109" cy="4027808"/>
          </a:xfrm>
          <a:prstGeom prst="leftBrace">
            <a:avLst>
              <a:gd name="adj1" fmla="val 317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764280" y="5965562"/>
            <a:ext cx="2231656" cy="419388"/>
          </a:xfrm>
          <a:prstGeom prst="rect">
            <a:avLst/>
          </a:prstGeom>
          <a:solidFill>
            <a:srgbClr val="0CEE17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พบทั้งใน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DNA </a:t>
            </a:r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RNA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43608" y="150832"/>
            <a:ext cx="2016224" cy="613872"/>
          </a:xfrm>
          <a:prstGeom prst="rect">
            <a:avLst/>
          </a:prstGeom>
          <a:solidFill>
            <a:srgbClr val="ADA3F7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กรดนิวคลีอิก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6058334" y="1608112"/>
            <a:ext cx="919389" cy="7293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dirty="0"/>
          </a:p>
        </p:txBody>
      </p:sp>
      <p:sp>
        <p:nvSpPr>
          <p:cNvPr id="24" name="Rectangle 23"/>
          <p:cNvSpPr/>
          <p:nvPr/>
        </p:nvSpPr>
        <p:spPr>
          <a:xfrm>
            <a:off x="6111780" y="1752709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sugar</a:t>
            </a:r>
            <a:endParaRPr lang="th-TH" sz="3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4" idx="5"/>
          </p:cNvCxnSpPr>
          <p:nvPr/>
        </p:nvCxnSpPr>
        <p:spPr>
          <a:xfrm flipV="1">
            <a:off x="6977722" y="1288142"/>
            <a:ext cx="10696" cy="59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69168" y="873285"/>
            <a:ext cx="1590195" cy="477634"/>
          </a:xfrm>
          <a:prstGeom prst="rect">
            <a:avLst/>
          </a:prstGeom>
          <a:solidFill>
            <a:srgbClr val="0CE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6988418" y="888032"/>
            <a:ext cx="1950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Nitrogenous base</a:t>
            </a:r>
            <a:endParaRPr lang="th-TH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82596" y="875257"/>
            <a:ext cx="1174535" cy="648072"/>
            <a:chOff x="5496900" y="908720"/>
            <a:chExt cx="1174535" cy="648072"/>
          </a:xfrm>
        </p:grpSpPr>
        <p:sp>
          <p:nvSpPr>
            <p:cNvPr id="25" name="Oval 24"/>
            <p:cNvSpPr/>
            <p:nvPr/>
          </p:nvSpPr>
          <p:spPr>
            <a:xfrm>
              <a:off x="5508104" y="908720"/>
              <a:ext cx="1008112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96900" y="1007150"/>
              <a:ext cx="1174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Phosphate</a:t>
              </a:r>
              <a:endParaRPr lang="th-TH" sz="2000" dirty="0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49255" b="56802"/>
          <a:stretch/>
        </p:blipFill>
        <p:spPr bwMode="auto">
          <a:xfrm>
            <a:off x="659339" y="3540959"/>
            <a:ext cx="1392382" cy="11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48540" r="65122" b="3588"/>
          <a:stretch/>
        </p:blipFill>
        <p:spPr bwMode="auto">
          <a:xfrm>
            <a:off x="2228356" y="3539198"/>
            <a:ext cx="1689126" cy="13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827584" y="4869160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Adenine (A)</a:t>
            </a:r>
            <a:endParaRPr lang="th-TH" sz="2400" dirty="0"/>
          </a:p>
        </p:txBody>
      </p:sp>
      <p:sp>
        <p:nvSpPr>
          <p:cNvPr id="40" name="Rectangle 39"/>
          <p:cNvSpPr/>
          <p:nvPr/>
        </p:nvSpPr>
        <p:spPr>
          <a:xfrm>
            <a:off x="2267744" y="4941168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Guanine (G)</a:t>
            </a:r>
            <a:endParaRPr lang="th-TH" sz="2400" dirty="0"/>
          </a:p>
        </p:txBody>
      </p:sp>
      <p:sp>
        <p:nvSpPr>
          <p:cNvPr id="41" name="Rectangle 40"/>
          <p:cNvSpPr/>
          <p:nvPr/>
        </p:nvSpPr>
        <p:spPr>
          <a:xfrm>
            <a:off x="3769160" y="4941168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Cytosine (C)</a:t>
            </a:r>
            <a:endParaRPr lang="th-TH" sz="2400" dirty="0"/>
          </a:p>
        </p:txBody>
      </p:sp>
      <p:sp>
        <p:nvSpPr>
          <p:cNvPr id="42" name="Rectangle 41"/>
          <p:cNvSpPr/>
          <p:nvPr/>
        </p:nvSpPr>
        <p:spPr>
          <a:xfrm>
            <a:off x="5332498" y="4983559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Thymine (T)</a:t>
            </a:r>
            <a:endParaRPr lang="th-TH" sz="2400" dirty="0"/>
          </a:p>
        </p:txBody>
      </p:sp>
      <p:sp>
        <p:nvSpPr>
          <p:cNvPr id="43" name="Rectangle 42"/>
          <p:cNvSpPr/>
          <p:nvPr/>
        </p:nvSpPr>
        <p:spPr>
          <a:xfrm>
            <a:off x="6876256" y="4983559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Urancil</a:t>
            </a:r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(U)</a:t>
            </a:r>
            <a:endParaRPr lang="th-TH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24" y="3458010"/>
            <a:ext cx="1375640" cy="15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93" y="3509317"/>
            <a:ext cx="1447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6020" y="5256539"/>
            <a:ext cx="3300900" cy="52322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DNA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RNA</a:t>
            </a:r>
            <a:endParaRPr lang="th-TH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727" y="1384722"/>
            <a:ext cx="367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RNA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ส่วนใหญ่เป็นสายเดี่ยว</a:t>
            </a:r>
          </a:p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DNA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ส่วนใหญ่เป็นสายคู่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911" y="3737718"/>
            <a:ext cx="2746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A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จับกับ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</a:t>
            </a:r>
          </a:p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C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จับกับ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719" y="2851749"/>
            <a:ext cx="3745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32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</a:t>
            </a: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เบสจับกันด้วย</a:t>
            </a:r>
            <a:r>
              <a:rPr lang="th-TH" sz="32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พันธะ </a:t>
            </a:r>
          </a:p>
          <a:p>
            <a:pPr lvl="0"/>
            <a:r>
              <a:rPr lang="th-TH" sz="32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ไฮโดรเจน</a:t>
            </a:r>
            <a:r>
              <a:rPr lang="en-US" sz="32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Hydrocarbon compounds</a:t>
            </a:r>
            <a:endParaRPr lang="th-TH" sz="32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558649"/>
            <a:ext cx="2016224" cy="613872"/>
          </a:xfrm>
          <a:prstGeom prst="rect">
            <a:avLst/>
          </a:prstGeom>
          <a:solidFill>
            <a:srgbClr val="ADA3F7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กรดนิวคลีอิก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77" y="1240063"/>
            <a:ext cx="4414387" cy="36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4890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ส่งเสริมการสอนวิทยาศาสตร์และเทคโนโลยี, สถาบัน.  กระทรวงศึกษาธิการ.  หนังสือเรียน รายวิชาเพิ่มเติม ชีววิทยา เล่ม 1.  พิมพ์ครั้งที่ 1.  กรุงเทพฯ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โรงพิพม์คุรุสภา ลาดพร้าว, 2554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132" y="162880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ส่งเสริมการสอนวิทยาศาสตร์และเทคโนโลยี, สถาบัน.  กระทรวงศึกษาธิการ.  หนังสือเรียน รายวิชาเพิ่มเติม ชีววิทยา เล่ม 4.  พิมพ์ครั้งที่ 1.  กรุงเทพฯ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โรงพิพม์คุรุสภา ลาดพร้าว, 2554.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3488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Campbell, N.A. and et al.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Biology.  </a:t>
            </a:r>
            <a:r>
              <a:rPr lang="en-US" sz="2000" dirty="0" smtClean="0">
                <a:latin typeface="TH Sarabun New" pitchFamily="34" charset="-34"/>
                <a:cs typeface="TH Sarabun New" pitchFamily="34" charset="-34"/>
              </a:rPr>
              <a:t>8</a:t>
            </a:r>
            <a:r>
              <a:rPr lang="en-US" sz="2000" baseline="30000" dirty="0" smtClean="0">
                <a:latin typeface="TH Sarabun New" pitchFamily="34" charset="-34"/>
                <a:cs typeface="TH Sarabun New" pitchFamily="34" charset="-34"/>
              </a:rPr>
              <a:t>th</a:t>
            </a:r>
            <a:r>
              <a:rPr lang="en-US" sz="2000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ed.  Pearson Benjamin Cummings Publishing. San Francisco. 2008.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-2738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อ้างอิง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6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66" y1="51261" x2="57547" y2="47479"/>
                        <a14:foregroundMark x1="25943" y1="33193" x2="75943" y2="64286"/>
                        <a14:foregroundMark x1="23585" y1="65126" x2="48585" y2="47899"/>
                        <a14:foregroundMark x1="51415" y1="44958" x2="75000" y2="33193"/>
                        <a14:foregroundMark x1="24528" y1="46218" x2="28302" y2="52941"/>
                        <a14:foregroundMark x1="30660" y1="44958" x2="32547" y2="50420"/>
                        <a14:foregroundMark x1="39623" y1="44118" x2="41038" y2="47059"/>
                        <a14:foregroundMark x1="41981" y1="38655" x2="51415" y2="42857"/>
                        <a14:foregroundMark x1="23113" y1="35714" x2="24528" y2="42857"/>
                        <a14:foregroundMark x1="75943" y1="36555" x2="75472" y2="60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1152128" cy="1293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693238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จัดทำโดย </a:t>
            </a:r>
          </a:p>
          <a:p>
            <a:pPr algn="ctr"/>
            <a:endParaRPr lang="th-TH" b="1" dirty="0" smtClean="0"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สาขาวิทยาศาสตร์มัธยมศึกษาตอนปลาย</a:t>
            </a:r>
          </a:p>
          <a:p>
            <a:pPr algn="ctr"/>
            <a:r>
              <a:rPr lang="th-TH" b="1" dirty="0" smtClean="0">
                <a:latin typeface="TH Sarabun New" pitchFamily="34" charset="-34"/>
                <a:cs typeface="TH Sarabun New" pitchFamily="34" charset="-34"/>
              </a:rPr>
              <a:t>สถาบันส่งเสริมการสอนวิทยาศาสตร์และเทคโนโลยี</a:t>
            </a:r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44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0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6" descr="C:\Users\Sony\AppData\Local\Temp\Rar$DI22.2141\P6_04-3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26" y="3789040"/>
            <a:ext cx="3237134" cy="25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576" y="1196752"/>
            <a:ext cx="2448272" cy="1484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134284" y="2872100"/>
            <a:ext cx="4542172" cy="3642196"/>
          </a:xfrm>
          <a:prstGeom prst="rect">
            <a:avLst/>
          </a:prstGeom>
          <a:solidFill>
            <a:srgbClr val="ADA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970844" y="2925267"/>
            <a:ext cx="2831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โมเลกุลน้ำยึดกันด้วย</a:t>
            </a: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Hydrogen bond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6156" y="5499229"/>
            <a:ext cx="43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Hydrogen bond -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ทำให้เกิดแรงตึงผิวสูง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จิงโจ้น้ำจึงเดินบนผิวน้ำได้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817" y="1196752"/>
            <a:ext cx="193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โครงสร้างของน้ำ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5896" y="662925"/>
            <a:ext cx="4752528" cy="2018331"/>
            <a:chOff x="4211960" y="764703"/>
            <a:chExt cx="4752528" cy="1618192"/>
          </a:xfrm>
        </p:grpSpPr>
        <p:sp>
          <p:nvSpPr>
            <p:cNvPr id="6" name="Rectangle 5"/>
            <p:cNvSpPr/>
            <p:nvPr/>
          </p:nvSpPr>
          <p:spPr>
            <a:xfrm>
              <a:off x="4211960" y="764703"/>
              <a:ext cx="4752528" cy="16181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8224" y="989024"/>
              <a:ext cx="22322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Covalent bond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3568" y="455320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499992" y="44624"/>
            <a:ext cx="3744416" cy="61387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Picture 2" descr="C:\Users\Sony\AppData\Local\Temp\Rar$DI13.4930\P6_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3"/>
            <a:ext cx="1944216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910326" y="1740878"/>
            <a:ext cx="196860" cy="60800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107186" y="1740878"/>
            <a:ext cx="112886" cy="60800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3801892" y="2308810"/>
            <a:ext cx="3335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อิเล็กตรอนจากอะตอมของไฮโดรเจน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5" name="Picture 3" descr="C:\Users\Sony\AppData\Local\Temp\Rar$DI17.2236\P6_04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1340768"/>
            <a:ext cx="1366160" cy="13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85" y="3110645"/>
            <a:ext cx="2395537" cy="220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3080"/>
          <p:cNvSpPr txBox="1"/>
          <p:nvPr/>
        </p:nvSpPr>
        <p:spPr>
          <a:xfrm>
            <a:off x="539552" y="4613066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Hydrogen bond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083" name="Straight Arrow Connector 3082"/>
          <p:cNvCxnSpPr/>
          <p:nvPr/>
        </p:nvCxnSpPr>
        <p:spPr>
          <a:xfrm>
            <a:off x="1939422" y="4813121"/>
            <a:ext cx="3283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11100" y="4941168"/>
            <a:ext cx="8058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AppData\Local\Temp\Rar$DI24.6955\P6_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46" y="1189910"/>
            <a:ext cx="1993975" cy="34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1667090" y="1507667"/>
            <a:ext cx="1073526" cy="2363594"/>
            <a:chOff x="3525701" y="1844824"/>
            <a:chExt cx="1073526" cy="2363594"/>
          </a:xfrm>
        </p:grpSpPr>
        <p:pic>
          <p:nvPicPr>
            <p:cNvPr id="5" name="Picture 4" descr="http://www.uic.edu/classes/bios/bios100/lecturesf04am/model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18" t="31036" r="28070" b="43509"/>
            <a:stretch/>
          </p:blipFill>
          <p:spPr bwMode="auto">
            <a:xfrm>
              <a:off x="3525701" y="2083324"/>
              <a:ext cx="815781" cy="1467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054346" y="1844824"/>
              <a:ext cx="544881" cy="657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7749" y="3551107"/>
              <a:ext cx="641478" cy="657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3568" y="4567363"/>
            <a:ext cx="792088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cohesion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แรงยึดระหว่างโมเลกุลของน้ำ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adhesion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แรงยึดระหว่างโมเลกุลของ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น้ำกับโมเลกุลอื่น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น้ำถูกลำเลียงผ่าน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xylem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จากรากสู่ลำต้นและใบด้วยแรง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cohesion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adhesion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6</a:t>
            </a:r>
          </a:p>
        </p:txBody>
      </p:sp>
      <p:sp>
        <p:nvSpPr>
          <p:cNvPr id="25" name="Up Arrow 24"/>
          <p:cNvSpPr/>
          <p:nvPr/>
        </p:nvSpPr>
        <p:spPr>
          <a:xfrm>
            <a:off x="2293780" y="3179983"/>
            <a:ext cx="72134" cy="6104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455320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3780" y="3053230"/>
            <a:ext cx="180573" cy="1170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3" descr="C:\Users\Sony\AppData\Local\Temp\Rar$DI17.2236\P6_04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4478" y="4266686"/>
            <a:ext cx="450016" cy="4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ony\AppData\Local\Temp\Rar$DI17.2236\P6_04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238" y="3953596"/>
            <a:ext cx="450016" cy="4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Sony\AppData\Local\Temp\Rar$DI17.2236\P6_04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230" y="4187337"/>
            <a:ext cx="450016" cy="4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01" y="3907050"/>
            <a:ext cx="40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Up Arrow 36"/>
          <p:cNvSpPr/>
          <p:nvPr/>
        </p:nvSpPr>
        <p:spPr>
          <a:xfrm rot="3962489">
            <a:off x="1833954" y="3678131"/>
            <a:ext cx="67358" cy="8469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Up Arrow 37"/>
          <p:cNvSpPr/>
          <p:nvPr/>
        </p:nvSpPr>
        <p:spPr>
          <a:xfrm>
            <a:off x="2268287" y="2486053"/>
            <a:ext cx="72134" cy="5321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ight Arrow 50"/>
          <p:cNvSpPr/>
          <p:nvPr/>
        </p:nvSpPr>
        <p:spPr>
          <a:xfrm rot="10800000" flipH="1" flipV="1">
            <a:off x="4265660" y="2943867"/>
            <a:ext cx="396000" cy="24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ight Arrow 57"/>
          <p:cNvSpPr/>
          <p:nvPr/>
        </p:nvSpPr>
        <p:spPr>
          <a:xfrm rot="10800000" flipH="1" flipV="1">
            <a:off x="2593420" y="2974325"/>
            <a:ext cx="432000" cy="24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/>
          <p:cNvGrpSpPr/>
          <p:nvPr/>
        </p:nvGrpSpPr>
        <p:grpSpPr>
          <a:xfrm>
            <a:off x="-2418816" y="4156642"/>
            <a:ext cx="1423179" cy="1917529"/>
            <a:chOff x="4954031" y="1753652"/>
            <a:chExt cx="1423179" cy="1917529"/>
          </a:xfrm>
        </p:grpSpPr>
        <p:pic>
          <p:nvPicPr>
            <p:cNvPr id="49" name="Picture 4" descr="http://spaceflight.esa.int/impress/text/education/Images/Glossary/GlossaryImage01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53"/>
            <a:stretch/>
          </p:blipFill>
          <p:spPr bwMode="auto">
            <a:xfrm>
              <a:off x="4954031" y="2257033"/>
              <a:ext cx="844710" cy="141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5458636" y="2092654"/>
              <a:ext cx="303662" cy="59681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47386" y="1753652"/>
              <a:ext cx="1229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adhesion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6" name="Up Arrow 35"/>
          <p:cNvSpPr/>
          <p:nvPr/>
        </p:nvSpPr>
        <p:spPr>
          <a:xfrm>
            <a:off x="2268287" y="1877438"/>
            <a:ext cx="72134" cy="5321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103" name="Group 4102"/>
          <p:cNvGrpSpPr/>
          <p:nvPr/>
        </p:nvGrpSpPr>
        <p:grpSpPr>
          <a:xfrm>
            <a:off x="4725352" y="957764"/>
            <a:ext cx="2302692" cy="3775409"/>
            <a:chOff x="6485751" y="1066444"/>
            <a:chExt cx="2302692" cy="3775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2" t="3107" r="8029" b="5812"/>
            <a:stretch/>
          </p:blipFill>
          <p:spPr>
            <a:xfrm>
              <a:off x="6485751" y="1743741"/>
              <a:ext cx="1880702" cy="2350878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 flipH="1" flipV="1">
              <a:off x="7506088" y="1330829"/>
              <a:ext cx="331881" cy="1084011"/>
            </a:xfrm>
            <a:prstGeom prst="line">
              <a:avLst/>
            </a:prstGeom>
            <a:ln w="19050"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972175" y="1066444"/>
              <a:ext cx="1354200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adhesion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506088" y="3100085"/>
              <a:ext cx="663762" cy="1366833"/>
            </a:xfrm>
            <a:prstGeom prst="line">
              <a:avLst/>
            </a:prstGeom>
            <a:ln w="19050"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34243" y="4318633"/>
              <a:ext cx="1354200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cohesion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06" name="Group 4105"/>
          <p:cNvGrpSpPr/>
          <p:nvPr/>
        </p:nvGrpSpPr>
        <p:grpSpPr>
          <a:xfrm>
            <a:off x="3076869" y="2555467"/>
            <a:ext cx="1065463" cy="1134790"/>
            <a:chOff x="3280834" y="2573932"/>
            <a:chExt cx="1065463" cy="1134790"/>
          </a:xfrm>
        </p:grpSpPr>
        <p:pic>
          <p:nvPicPr>
            <p:cNvPr id="4096" name="Picture 409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0" b="11150"/>
            <a:stretch/>
          </p:blipFill>
          <p:spPr>
            <a:xfrm>
              <a:off x="3280834" y="2573932"/>
              <a:ext cx="1065463" cy="113479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781861" y="2932503"/>
              <a:ext cx="503466" cy="41764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101" name="Group 4100"/>
          <p:cNvGrpSpPr/>
          <p:nvPr/>
        </p:nvGrpSpPr>
        <p:grpSpPr>
          <a:xfrm>
            <a:off x="6792734" y="1028410"/>
            <a:ext cx="1997248" cy="2986241"/>
            <a:chOff x="4523758" y="1099025"/>
            <a:chExt cx="1997248" cy="2986241"/>
          </a:xfrm>
        </p:grpSpPr>
        <p:sp>
          <p:nvSpPr>
            <p:cNvPr id="9" name="TextBox 8"/>
            <p:cNvSpPr txBox="1"/>
            <p:nvPr/>
          </p:nvSpPr>
          <p:spPr>
            <a:xfrm>
              <a:off x="4523758" y="3562046"/>
              <a:ext cx="1811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H SarabunPSK" pitchFamily="34" charset="-34"/>
                  <a:cs typeface="TH SarabunPSK" pitchFamily="34" charset="-34"/>
                </a:rPr>
                <a:t>Capillary tube</a:t>
              </a:r>
              <a:endParaRPr lang="th-TH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4097" name="Picture 40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59068" y="1826326"/>
              <a:ext cx="1232642" cy="1729046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166806" y="1099025"/>
              <a:ext cx="13542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ea typeface="Tahoma" panose="020B0604030504040204" pitchFamily="34" charset="0"/>
                  <a:cs typeface="TH SarabunPSK" panose="020B0500040200020003" pitchFamily="34" charset="-34"/>
                </a:rPr>
                <a:t>adhesion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5435183" y="1485383"/>
              <a:ext cx="327350" cy="715334"/>
            </a:xfrm>
            <a:prstGeom prst="line">
              <a:avLst/>
            </a:prstGeom>
            <a:ln w="19050"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8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84529" y="1116033"/>
            <a:ext cx="280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เป็นตัวทำละลายที่ดี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594" y="4637454"/>
            <a:ext cx="7432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สมบัติที่ละลายน้ำได้ดีของสาร เรียกว่า ไฮโดรฟิลิก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(hydrophilic)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ซึ่งหมายถึง ชอบน้ำ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สมบัติที่ไม่ละลายน้ำของสาร เรียกว่า ไฮโดรโฟบิก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(hydrophobic)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ซึ่งหมายถึง ไม่ชอบน้ำ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516216" y="1540739"/>
            <a:ext cx="1800200" cy="2823059"/>
            <a:chOff x="6228184" y="1540739"/>
            <a:chExt cx="1800200" cy="28230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1" r="31479"/>
            <a:stretch/>
          </p:blipFill>
          <p:spPr>
            <a:xfrm>
              <a:off x="6228184" y="1540739"/>
              <a:ext cx="1800200" cy="28230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30764" y="3145276"/>
              <a:ext cx="525073" cy="542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44676" y="2622056"/>
              <a:ext cx="923668" cy="542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น้ำมัน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896035" y="3719307"/>
            <a:ext cx="1080120" cy="56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542" y="1730406"/>
            <a:ext cx="2327877" cy="2537460"/>
            <a:chOff x="1811498" y="1847477"/>
            <a:chExt cx="2327877" cy="2537460"/>
          </a:xfrm>
        </p:grpSpPr>
        <p:pic>
          <p:nvPicPr>
            <p:cNvPr id="44033" name="Picture 1" descr="C:\Users\Sony\AppData\Local\Temp\Rar$DI36.3776\P6_05-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1" r="19739"/>
            <a:stretch/>
          </p:blipFill>
          <p:spPr bwMode="auto">
            <a:xfrm>
              <a:off x="1811498" y="1847477"/>
              <a:ext cx="2327877" cy="253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483768" y="2420888"/>
              <a:ext cx="6848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เกลือ</a:t>
              </a:r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71800" y="3742931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</a:t>
              </a:r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30406"/>
            <a:ext cx="2537460" cy="253746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87039" y="3222205"/>
            <a:ext cx="1039242" cy="46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628511" y="469702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87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9996" y="3762906"/>
            <a:ext cx="55283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เยื่อหุ้มเซลล์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ประกอบด้วยลิพิด </a:t>
            </a:r>
            <a:endParaRPr lang="en-US" sz="36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เป็นตัวแยกสารภายนอกและภายในเซลล์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9" name="Straight Arrow Connector 8"/>
          <p:cNvCxnSpPr>
            <a:stCxn id="13" idx="1"/>
          </p:cNvCxnSpPr>
          <p:nvPr/>
        </p:nvCxnSpPr>
        <p:spPr>
          <a:xfrm flipH="1" flipV="1">
            <a:off x="6755920" y="1469155"/>
            <a:ext cx="319796" cy="45446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75716" y="1631232"/>
            <a:ext cx="167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hydrophilic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402" y="1631231"/>
            <a:ext cx="20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hydrophobic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6140" y="893294"/>
            <a:ext cx="155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ภายนอกเซลล์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6396" y="2650525"/>
            <a:ext cx="155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ภายในเซลล์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7214" y="1412776"/>
            <a:ext cx="173770" cy="506449"/>
            <a:chOff x="7091629" y="835134"/>
            <a:chExt cx="173770" cy="506449"/>
          </a:xfrm>
        </p:grpSpPr>
        <p:sp>
          <p:nvSpPr>
            <p:cNvPr id="285" name="Freeform 284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7" name="Oval 286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52418" y="1985118"/>
            <a:ext cx="173770" cy="479864"/>
            <a:chOff x="7302518" y="2464845"/>
            <a:chExt cx="173770" cy="479864"/>
          </a:xfrm>
        </p:grpSpPr>
        <p:sp>
          <p:nvSpPr>
            <p:cNvPr id="345" name="Freeform 344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6" name="Freeform 345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7" name="Oval 346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380" name="Straight Arrow Connector 379"/>
          <p:cNvCxnSpPr>
            <a:stCxn id="13" idx="1"/>
          </p:cNvCxnSpPr>
          <p:nvPr/>
        </p:nvCxnSpPr>
        <p:spPr>
          <a:xfrm flipH="1">
            <a:off x="6755920" y="1923620"/>
            <a:ext cx="319796" cy="4267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 flipV="1">
            <a:off x="2511056" y="1897879"/>
            <a:ext cx="544912" cy="170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683568" y="455320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6372200" y="1409181"/>
            <a:ext cx="173770" cy="506449"/>
            <a:chOff x="7091629" y="835134"/>
            <a:chExt cx="173770" cy="506449"/>
          </a:xfrm>
        </p:grpSpPr>
        <p:sp>
          <p:nvSpPr>
            <p:cNvPr id="192" name="Freeform 191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4" name="Oval 193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367404" y="1981523"/>
            <a:ext cx="173770" cy="479864"/>
            <a:chOff x="7302518" y="2464845"/>
            <a:chExt cx="173770" cy="479864"/>
          </a:xfrm>
        </p:grpSpPr>
        <p:sp>
          <p:nvSpPr>
            <p:cNvPr id="196" name="Freeform 195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7" name="Freeform 196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8" name="Oval 197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193634" y="1392951"/>
            <a:ext cx="173770" cy="506449"/>
            <a:chOff x="7091629" y="835134"/>
            <a:chExt cx="173770" cy="506449"/>
          </a:xfrm>
        </p:grpSpPr>
        <p:sp>
          <p:nvSpPr>
            <p:cNvPr id="208" name="Freeform 207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0" name="Oval 209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88838" y="1965293"/>
            <a:ext cx="173770" cy="479864"/>
            <a:chOff x="7302518" y="2464845"/>
            <a:chExt cx="173770" cy="479864"/>
          </a:xfrm>
        </p:grpSpPr>
        <p:sp>
          <p:nvSpPr>
            <p:cNvPr id="212" name="Freeform 211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3" name="Freeform 212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4" name="Oval 213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013920" y="1409181"/>
            <a:ext cx="173770" cy="506449"/>
            <a:chOff x="7091629" y="835134"/>
            <a:chExt cx="173770" cy="506449"/>
          </a:xfrm>
        </p:grpSpPr>
        <p:sp>
          <p:nvSpPr>
            <p:cNvPr id="216" name="Freeform 215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8" name="Oval 217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6009124" y="1981523"/>
            <a:ext cx="173770" cy="479864"/>
            <a:chOff x="7302518" y="2464845"/>
            <a:chExt cx="173770" cy="479864"/>
          </a:xfrm>
        </p:grpSpPr>
        <p:sp>
          <p:nvSpPr>
            <p:cNvPr id="220" name="Freeform 219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1" name="Freeform 220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2" name="Oval 221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834424" y="1409181"/>
            <a:ext cx="173770" cy="506449"/>
            <a:chOff x="7091629" y="835134"/>
            <a:chExt cx="173770" cy="506449"/>
          </a:xfrm>
        </p:grpSpPr>
        <p:sp>
          <p:nvSpPr>
            <p:cNvPr id="224" name="Freeform 223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6" name="Oval 225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829628" y="1981523"/>
            <a:ext cx="173770" cy="479864"/>
            <a:chOff x="7302518" y="2464845"/>
            <a:chExt cx="173770" cy="479864"/>
          </a:xfrm>
        </p:grpSpPr>
        <p:sp>
          <p:nvSpPr>
            <p:cNvPr id="228" name="Freeform 227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9" name="Freeform 228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0" name="Oval 229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653998" y="1417697"/>
            <a:ext cx="173770" cy="506449"/>
            <a:chOff x="7091629" y="835134"/>
            <a:chExt cx="173770" cy="506449"/>
          </a:xfrm>
        </p:grpSpPr>
        <p:sp>
          <p:nvSpPr>
            <p:cNvPr id="232" name="Freeform 231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36" name="Oval 235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649202" y="1990039"/>
            <a:ext cx="173770" cy="479864"/>
            <a:chOff x="7302518" y="2464845"/>
            <a:chExt cx="173770" cy="479864"/>
          </a:xfrm>
        </p:grpSpPr>
        <p:sp>
          <p:nvSpPr>
            <p:cNvPr id="238" name="Freeform 237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39" name="Freeform 238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40" name="Oval 239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5471485" y="1417697"/>
            <a:ext cx="173770" cy="506449"/>
            <a:chOff x="7091629" y="835134"/>
            <a:chExt cx="173770" cy="506449"/>
          </a:xfrm>
        </p:grpSpPr>
        <p:sp>
          <p:nvSpPr>
            <p:cNvPr id="242" name="Freeform 241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44" name="Oval 243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5466689" y="1990039"/>
            <a:ext cx="173770" cy="479864"/>
            <a:chOff x="7302518" y="2464845"/>
            <a:chExt cx="173770" cy="479864"/>
          </a:xfrm>
        </p:grpSpPr>
        <p:sp>
          <p:nvSpPr>
            <p:cNvPr id="246" name="Freeform 245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47" name="Freeform 246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48" name="Oval 247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289301" y="1417697"/>
            <a:ext cx="173770" cy="506449"/>
            <a:chOff x="7091629" y="835134"/>
            <a:chExt cx="173770" cy="506449"/>
          </a:xfrm>
        </p:grpSpPr>
        <p:sp>
          <p:nvSpPr>
            <p:cNvPr id="250" name="Freeform 249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52" name="Oval 251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5284505" y="1990039"/>
            <a:ext cx="173770" cy="479864"/>
            <a:chOff x="7302518" y="2464845"/>
            <a:chExt cx="173770" cy="479864"/>
          </a:xfrm>
        </p:grpSpPr>
        <p:sp>
          <p:nvSpPr>
            <p:cNvPr id="254" name="Freeform 253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55" name="Freeform 254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256" name="Oval 255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114984" y="1400666"/>
            <a:ext cx="173770" cy="506449"/>
            <a:chOff x="7091629" y="835134"/>
            <a:chExt cx="173770" cy="506449"/>
          </a:xfrm>
        </p:grpSpPr>
        <p:sp>
          <p:nvSpPr>
            <p:cNvPr id="258" name="Freeform 257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0" name="Oval 259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5110188" y="1973008"/>
            <a:ext cx="173770" cy="479864"/>
            <a:chOff x="7302518" y="2464845"/>
            <a:chExt cx="173770" cy="479864"/>
          </a:xfrm>
        </p:grpSpPr>
        <p:sp>
          <p:nvSpPr>
            <p:cNvPr id="262" name="Freeform 261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3" name="Freeform 262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4" name="Oval 263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929970" y="1397071"/>
            <a:ext cx="173770" cy="506449"/>
            <a:chOff x="7091629" y="835134"/>
            <a:chExt cx="173770" cy="506449"/>
          </a:xfrm>
        </p:grpSpPr>
        <p:sp>
          <p:nvSpPr>
            <p:cNvPr id="266" name="Freeform 265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8" name="Oval 267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4925174" y="1969413"/>
            <a:ext cx="173770" cy="479864"/>
            <a:chOff x="7302518" y="2464845"/>
            <a:chExt cx="173770" cy="479864"/>
          </a:xfrm>
        </p:grpSpPr>
        <p:sp>
          <p:nvSpPr>
            <p:cNvPr id="270" name="Freeform 269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1" name="Freeform 270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2" name="Oval 271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751404" y="1380841"/>
            <a:ext cx="173770" cy="506449"/>
            <a:chOff x="7091629" y="835134"/>
            <a:chExt cx="173770" cy="506449"/>
          </a:xfrm>
        </p:grpSpPr>
        <p:sp>
          <p:nvSpPr>
            <p:cNvPr id="274" name="Freeform 273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6" name="Oval 275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746608" y="1953183"/>
            <a:ext cx="173770" cy="479864"/>
            <a:chOff x="7302518" y="2464845"/>
            <a:chExt cx="173770" cy="479864"/>
          </a:xfrm>
        </p:grpSpPr>
        <p:sp>
          <p:nvSpPr>
            <p:cNvPr id="278" name="Freeform 277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9" name="Freeform 278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0" name="Oval 279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571690" y="1397071"/>
            <a:ext cx="173770" cy="506449"/>
            <a:chOff x="7091629" y="835134"/>
            <a:chExt cx="173770" cy="506449"/>
          </a:xfrm>
        </p:grpSpPr>
        <p:sp>
          <p:nvSpPr>
            <p:cNvPr id="282" name="Freeform 281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8" name="Oval 287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4566894" y="1969413"/>
            <a:ext cx="173770" cy="479864"/>
            <a:chOff x="7302518" y="2464845"/>
            <a:chExt cx="173770" cy="479864"/>
          </a:xfrm>
        </p:grpSpPr>
        <p:sp>
          <p:nvSpPr>
            <p:cNvPr id="290" name="Freeform 289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1" name="Freeform 290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2" name="Oval 291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4392194" y="1397071"/>
            <a:ext cx="173770" cy="506449"/>
            <a:chOff x="7091629" y="835134"/>
            <a:chExt cx="173770" cy="506449"/>
          </a:xfrm>
        </p:grpSpPr>
        <p:sp>
          <p:nvSpPr>
            <p:cNvPr id="294" name="Freeform 293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6" name="Oval 295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87398" y="1969413"/>
            <a:ext cx="173770" cy="479864"/>
            <a:chOff x="7302518" y="2464845"/>
            <a:chExt cx="173770" cy="479864"/>
          </a:xfrm>
        </p:grpSpPr>
        <p:sp>
          <p:nvSpPr>
            <p:cNvPr id="298" name="Freeform 297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9" name="Freeform 298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0" name="Oval 299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4211768" y="1405587"/>
            <a:ext cx="173770" cy="506449"/>
            <a:chOff x="7091629" y="835134"/>
            <a:chExt cx="173770" cy="506449"/>
          </a:xfrm>
        </p:grpSpPr>
        <p:sp>
          <p:nvSpPr>
            <p:cNvPr id="302" name="Freeform 301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04" name="Oval 303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4206972" y="1977929"/>
            <a:ext cx="173770" cy="479864"/>
            <a:chOff x="7302518" y="2464845"/>
            <a:chExt cx="173770" cy="479864"/>
          </a:xfrm>
        </p:grpSpPr>
        <p:sp>
          <p:nvSpPr>
            <p:cNvPr id="306" name="Freeform 305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07" name="Freeform 306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08" name="Oval 307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4029255" y="1405587"/>
            <a:ext cx="173770" cy="506449"/>
            <a:chOff x="7091629" y="835134"/>
            <a:chExt cx="173770" cy="506449"/>
          </a:xfrm>
        </p:grpSpPr>
        <p:sp>
          <p:nvSpPr>
            <p:cNvPr id="310" name="Freeform 309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12" name="Oval 311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024459" y="1977929"/>
            <a:ext cx="173770" cy="479864"/>
            <a:chOff x="7302518" y="2464845"/>
            <a:chExt cx="173770" cy="479864"/>
          </a:xfrm>
        </p:grpSpPr>
        <p:sp>
          <p:nvSpPr>
            <p:cNvPr id="314" name="Freeform 313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15" name="Freeform 314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16" name="Oval 315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3847071" y="1405587"/>
            <a:ext cx="173770" cy="506449"/>
            <a:chOff x="7091629" y="835134"/>
            <a:chExt cx="173770" cy="506449"/>
          </a:xfrm>
        </p:grpSpPr>
        <p:sp>
          <p:nvSpPr>
            <p:cNvPr id="318" name="Freeform 317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20" name="Oval 319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842275" y="1977929"/>
            <a:ext cx="173770" cy="479864"/>
            <a:chOff x="7302518" y="2464845"/>
            <a:chExt cx="173770" cy="479864"/>
          </a:xfrm>
        </p:grpSpPr>
        <p:sp>
          <p:nvSpPr>
            <p:cNvPr id="322" name="Freeform 321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23" name="Freeform 322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324" name="Oval 323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3671302" y="1394279"/>
            <a:ext cx="173770" cy="506449"/>
            <a:chOff x="7091629" y="835134"/>
            <a:chExt cx="173770" cy="506449"/>
          </a:xfrm>
        </p:grpSpPr>
        <p:sp>
          <p:nvSpPr>
            <p:cNvPr id="393" name="Freeform 392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5" name="Oval 394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3664646" y="1985118"/>
            <a:ext cx="173770" cy="479864"/>
            <a:chOff x="7302518" y="2464845"/>
            <a:chExt cx="173770" cy="479864"/>
          </a:xfrm>
        </p:grpSpPr>
        <p:sp>
          <p:nvSpPr>
            <p:cNvPr id="397" name="Freeform 396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8" name="Freeform 397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9" name="Oval 398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3490876" y="1402795"/>
            <a:ext cx="173770" cy="506449"/>
            <a:chOff x="7091629" y="835134"/>
            <a:chExt cx="173770" cy="506449"/>
          </a:xfrm>
        </p:grpSpPr>
        <p:sp>
          <p:nvSpPr>
            <p:cNvPr id="401" name="Freeform 400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03" name="Oval 402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86080" y="1975137"/>
            <a:ext cx="173770" cy="479864"/>
            <a:chOff x="7302518" y="2464845"/>
            <a:chExt cx="173770" cy="479864"/>
          </a:xfrm>
        </p:grpSpPr>
        <p:sp>
          <p:nvSpPr>
            <p:cNvPr id="405" name="Freeform 404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06" name="Freeform 405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07" name="Oval 406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3308363" y="1402795"/>
            <a:ext cx="173770" cy="506449"/>
            <a:chOff x="7091629" y="835134"/>
            <a:chExt cx="173770" cy="506449"/>
          </a:xfrm>
        </p:grpSpPr>
        <p:sp>
          <p:nvSpPr>
            <p:cNvPr id="409" name="Freeform 408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1" name="Oval 410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3303567" y="1975137"/>
            <a:ext cx="173770" cy="479864"/>
            <a:chOff x="7302518" y="2464845"/>
            <a:chExt cx="173770" cy="479864"/>
          </a:xfrm>
        </p:grpSpPr>
        <p:sp>
          <p:nvSpPr>
            <p:cNvPr id="413" name="Freeform 412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4" name="Freeform 413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5" name="Oval 414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3126179" y="1402795"/>
            <a:ext cx="173770" cy="506449"/>
            <a:chOff x="7091629" y="835134"/>
            <a:chExt cx="173770" cy="506449"/>
          </a:xfrm>
        </p:grpSpPr>
        <p:sp>
          <p:nvSpPr>
            <p:cNvPr id="417" name="Freeform 416"/>
            <p:cNvSpPr/>
            <p:nvPr/>
          </p:nvSpPr>
          <p:spPr>
            <a:xfrm>
              <a:off x="710493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7178514" y="1024519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19" name="Oval 418"/>
            <p:cNvSpPr/>
            <p:nvPr/>
          </p:nvSpPr>
          <p:spPr>
            <a:xfrm>
              <a:off x="7091629" y="83513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3121383" y="1975137"/>
            <a:ext cx="173770" cy="479864"/>
            <a:chOff x="7302518" y="2464845"/>
            <a:chExt cx="173770" cy="479864"/>
          </a:xfrm>
        </p:grpSpPr>
        <p:sp>
          <p:nvSpPr>
            <p:cNvPr id="421" name="Freeform 420"/>
            <p:cNvSpPr/>
            <p:nvPr/>
          </p:nvSpPr>
          <p:spPr>
            <a:xfrm rot="10800000">
              <a:off x="7407681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51" h="457257">
                  <a:moveTo>
                    <a:pt x="20173" y="0"/>
                  </a:moveTo>
                  <a:cubicBezTo>
                    <a:pt x="23486" y="16565"/>
                    <a:pt x="26015" y="33307"/>
                    <a:pt x="30112" y="49696"/>
                  </a:cubicBezTo>
                  <a:cubicBezTo>
                    <a:pt x="32653" y="59860"/>
                    <a:pt x="40051" y="69036"/>
                    <a:pt x="40051" y="79513"/>
                  </a:cubicBezTo>
                  <a:cubicBezTo>
                    <a:pt x="40051" y="129319"/>
                    <a:pt x="37156" y="179295"/>
                    <a:pt x="30112" y="228600"/>
                  </a:cubicBezTo>
                  <a:cubicBezTo>
                    <a:pt x="27149" y="249343"/>
                    <a:pt x="10234" y="288235"/>
                    <a:pt x="10234" y="288235"/>
                  </a:cubicBezTo>
                  <a:cubicBezTo>
                    <a:pt x="1684" y="348083"/>
                    <a:pt x="-7720" y="367535"/>
                    <a:pt x="10234" y="427383"/>
                  </a:cubicBezTo>
                  <a:cubicBezTo>
                    <a:pt x="20006" y="459957"/>
                    <a:pt x="21479" y="457200"/>
                    <a:pt x="40051" y="45720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22" name="Freeform 421"/>
            <p:cNvSpPr/>
            <p:nvPr/>
          </p:nvSpPr>
          <p:spPr>
            <a:xfrm rot="10800000">
              <a:off x="7334102" y="2464845"/>
              <a:ext cx="36776" cy="317064"/>
            </a:xfrm>
            <a:custGeom>
              <a:avLst/>
              <a:gdLst>
                <a:gd name="connsiteX0" fmla="*/ 20173 w 40051"/>
                <a:gd name="connsiteY0" fmla="*/ 0 h 457257"/>
                <a:gd name="connsiteX1" fmla="*/ 30112 w 40051"/>
                <a:gd name="connsiteY1" fmla="*/ 49696 h 457257"/>
                <a:gd name="connsiteX2" fmla="*/ 40051 w 40051"/>
                <a:gd name="connsiteY2" fmla="*/ 79513 h 457257"/>
                <a:gd name="connsiteX3" fmla="*/ 30112 w 40051"/>
                <a:gd name="connsiteY3" fmla="*/ 228600 h 457257"/>
                <a:gd name="connsiteX4" fmla="*/ 10234 w 40051"/>
                <a:gd name="connsiteY4" fmla="*/ 288235 h 457257"/>
                <a:gd name="connsiteX5" fmla="*/ 10234 w 40051"/>
                <a:gd name="connsiteY5" fmla="*/ 427383 h 457257"/>
                <a:gd name="connsiteX6" fmla="*/ 40051 w 40051"/>
                <a:gd name="connsiteY6" fmla="*/ 457200 h 457257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79513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9940 w 30229"/>
                <a:gd name="connsiteY0" fmla="*/ 0 h 457200"/>
                <a:gd name="connsiteX1" fmla="*/ 19879 w 30229"/>
                <a:gd name="connsiteY1" fmla="*/ 49696 h 457200"/>
                <a:gd name="connsiteX2" fmla="*/ 29818 w 30229"/>
                <a:gd name="connsiteY2" fmla="*/ 123139 h 457200"/>
                <a:gd name="connsiteX3" fmla="*/ 19879 w 30229"/>
                <a:gd name="connsiteY3" fmla="*/ 228600 h 457200"/>
                <a:gd name="connsiteX4" fmla="*/ 30229 w 30229"/>
                <a:gd name="connsiteY4" fmla="*/ 324591 h 457200"/>
                <a:gd name="connsiteX5" fmla="*/ 1 w 30229"/>
                <a:gd name="connsiteY5" fmla="*/ 427383 h 457200"/>
                <a:gd name="connsiteX6" fmla="*/ 29818 w 30229"/>
                <a:gd name="connsiteY6" fmla="*/ 457200 h 457200"/>
                <a:gd name="connsiteX0" fmla="*/ 10374 w 30663"/>
                <a:gd name="connsiteY0" fmla="*/ 0 h 464471"/>
                <a:gd name="connsiteX1" fmla="*/ 20313 w 30663"/>
                <a:gd name="connsiteY1" fmla="*/ 49696 h 464471"/>
                <a:gd name="connsiteX2" fmla="*/ 30252 w 30663"/>
                <a:gd name="connsiteY2" fmla="*/ 123139 h 464471"/>
                <a:gd name="connsiteX3" fmla="*/ 20313 w 30663"/>
                <a:gd name="connsiteY3" fmla="*/ 228600 h 464471"/>
                <a:gd name="connsiteX4" fmla="*/ 30663 w 30663"/>
                <a:gd name="connsiteY4" fmla="*/ 324591 h 464471"/>
                <a:gd name="connsiteX5" fmla="*/ 435 w 30663"/>
                <a:gd name="connsiteY5" fmla="*/ 427383 h 464471"/>
                <a:gd name="connsiteX6" fmla="*/ 20176 w 30663"/>
                <a:gd name="connsiteY6" fmla="*/ 464471 h 464471"/>
                <a:gd name="connsiteX0" fmla="*/ 0 w 20410"/>
                <a:gd name="connsiteY0" fmla="*/ 0 h 464471"/>
                <a:gd name="connsiteX1" fmla="*/ 9939 w 20410"/>
                <a:gd name="connsiteY1" fmla="*/ 49696 h 464471"/>
                <a:gd name="connsiteX2" fmla="*/ 19878 w 20410"/>
                <a:gd name="connsiteY2" fmla="*/ 123139 h 464471"/>
                <a:gd name="connsiteX3" fmla="*/ 9939 w 20410"/>
                <a:gd name="connsiteY3" fmla="*/ 228600 h 464471"/>
                <a:gd name="connsiteX4" fmla="*/ 20289 w 20410"/>
                <a:gd name="connsiteY4" fmla="*/ 324591 h 464471"/>
                <a:gd name="connsiteX5" fmla="*/ 15252 w 20410"/>
                <a:gd name="connsiteY5" fmla="*/ 427384 h 464471"/>
                <a:gd name="connsiteX6" fmla="*/ 9802 w 20410"/>
                <a:gd name="connsiteY6" fmla="*/ 464471 h 464471"/>
                <a:gd name="connsiteX0" fmla="*/ 0 w 40031"/>
                <a:gd name="connsiteY0" fmla="*/ 0 h 544452"/>
                <a:gd name="connsiteX1" fmla="*/ 9939 w 40031"/>
                <a:gd name="connsiteY1" fmla="*/ 49696 h 544452"/>
                <a:gd name="connsiteX2" fmla="*/ 19878 w 40031"/>
                <a:gd name="connsiteY2" fmla="*/ 123139 h 544452"/>
                <a:gd name="connsiteX3" fmla="*/ 9939 w 40031"/>
                <a:gd name="connsiteY3" fmla="*/ 228600 h 544452"/>
                <a:gd name="connsiteX4" fmla="*/ 20289 w 40031"/>
                <a:gd name="connsiteY4" fmla="*/ 324591 h 544452"/>
                <a:gd name="connsiteX5" fmla="*/ 15252 w 40031"/>
                <a:gd name="connsiteY5" fmla="*/ 427384 h 544452"/>
                <a:gd name="connsiteX6" fmla="*/ 40031 w 40031"/>
                <a:gd name="connsiteY6" fmla="*/ 544452 h 54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31" h="544452">
                  <a:moveTo>
                    <a:pt x="0" y="0"/>
                  </a:moveTo>
                  <a:cubicBezTo>
                    <a:pt x="3313" y="16565"/>
                    <a:pt x="6626" y="29173"/>
                    <a:pt x="9939" y="49696"/>
                  </a:cubicBezTo>
                  <a:cubicBezTo>
                    <a:pt x="13252" y="70219"/>
                    <a:pt x="19878" y="112662"/>
                    <a:pt x="19878" y="123139"/>
                  </a:cubicBezTo>
                  <a:cubicBezTo>
                    <a:pt x="19878" y="172945"/>
                    <a:pt x="9871" y="195025"/>
                    <a:pt x="9939" y="228600"/>
                  </a:cubicBezTo>
                  <a:cubicBezTo>
                    <a:pt x="10008" y="262175"/>
                    <a:pt x="19404" y="291460"/>
                    <a:pt x="20289" y="324591"/>
                  </a:cubicBezTo>
                  <a:cubicBezTo>
                    <a:pt x="21174" y="357722"/>
                    <a:pt x="11962" y="390740"/>
                    <a:pt x="15252" y="427384"/>
                  </a:cubicBezTo>
                  <a:cubicBezTo>
                    <a:pt x="18542" y="464028"/>
                    <a:pt x="21459" y="544452"/>
                    <a:pt x="40031" y="54445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23" name="Oval 422"/>
            <p:cNvSpPr/>
            <p:nvPr/>
          </p:nvSpPr>
          <p:spPr>
            <a:xfrm rot="10800000">
              <a:off x="7302518" y="2755324"/>
              <a:ext cx="173770" cy="189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</p:grpSp>
      <p:sp>
        <p:nvSpPr>
          <p:cNvPr id="234" name="Oval 776"/>
          <p:cNvSpPr/>
          <p:nvPr/>
        </p:nvSpPr>
        <p:spPr>
          <a:xfrm>
            <a:off x="3646228" y="1302421"/>
            <a:ext cx="856404" cy="1226417"/>
          </a:xfrm>
          <a:custGeom>
            <a:avLst/>
            <a:gdLst>
              <a:gd name="connsiteX0" fmla="*/ 0 w 866114"/>
              <a:gd name="connsiteY0" fmla="*/ 612068 h 1224136"/>
              <a:gd name="connsiteX1" fmla="*/ 433057 w 866114"/>
              <a:gd name="connsiteY1" fmla="*/ 0 h 1224136"/>
              <a:gd name="connsiteX2" fmla="*/ 866114 w 866114"/>
              <a:gd name="connsiteY2" fmla="*/ 612068 h 1224136"/>
              <a:gd name="connsiteX3" fmla="*/ 433057 w 866114"/>
              <a:gd name="connsiteY3" fmla="*/ 1224136 h 1224136"/>
              <a:gd name="connsiteX4" fmla="*/ 0 w 866114"/>
              <a:gd name="connsiteY4" fmla="*/ 612068 h 1224136"/>
              <a:gd name="connsiteX0" fmla="*/ 0 w 896594"/>
              <a:gd name="connsiteY0" fmla="*/ 618113 h 1232737"/>
              <a:gd name="connsiteX1" fmla="*/ 433057 w 896594"/>
              <a:gd name="connsiteY1" fmla="*/ 6045 h 1232737"/>
              <a:gd name="connsiteX2" fmla="*/ 896594 w 896594"/>
              <a:gd name="connsiteY2" fmla="*/ 414913 h 1232737"/>
              <a:gd name="connsiteX3" fmla="*/ 433057 w 896594"/>
              <a:gd name="connsiteY3" fmla="*/ 1230181 h 1232737"/>
              <a:gd name="connsiteX4" fmla="*/ 0 w 896594"/>
              <a:gd name="connsiteY4" fmla="*/ 618113 h 1232737"/>
              <a:gd name="connsiteX0" fmla="*/ 0 w 899461"/>
              <a:gd name="connsiteY0" fmla="*/ 615039 h 1256025"/>
              <a:gd name="connsiteX1" fmla="*/ 433057 w 899461"/>
              <a:gd name="connsiteY1" fmla="*/ 2971 h 1256025"/>
              <a:gd name="connsiteX2" fmla="*/ 896594 w 899461"/>
              <a:gd name="connsiteY2" fmla="*/ 411839 h 1256025"/>
              <a:gd name="connsiteX3" fmla="*/ 619766 w 899461"/>
              <a:gd name="connsiteY3" fmla="*/ 1080360 h 1256025"/>
              <a:gd name="connsiteX4" fmla="*/ 433057 w 899461"/>
              <a:gd name="connsiteY4" fmla="*/ 1227107 h 1256025"/>
              <a:gd name="connsiteX5" fmla="*/ 0 w 899461"/>
              <a:gd name="connsiteY5" fmla="*/ 615039 h 1256025"/>
              <a:gd name="connsiteX0" fmla="*/ 0 w 902484"/>
              <a:gd name="connsiteY0" fmla="*/ 615039 h 1258515"/>
              <a:gd name="connsiteX1" fmla="*/ 433057 w 902484"/>
              <a:gd name="connsiteY1" fmla="*/ 2971 h 1258515"/>
              <a:gd name="connsiteX2" fmla="*/ 896594 w 902484"/>
              <a:gd name="connsiteY2" fmla="*/ 411839 h 1258515"/>
              <a:gd name="connsiteX3" fmla="*/ 751846 w 902484"/>
              <a:gd name="connsiteY3" fmla="*/ 1090520 h 1258515"/>
              <a:gd name="connsiteX4" fmla="*/ 433057 w 902484"/>
              <a:gd name="connsiteY4" fmla="*/ 1227107 h 1258515"/>
              <a:gd name="connsiteX5" fmla="*/ 0 w 902484"/>
              <a:gd name="connsiteY5" fmla="*/ 615039 h 1258515"/>
              <a:gd name="connsiteX0" fmla="*/ 6831 w 909315"/>
              <a:gd name="connsiteY0" fmla="*/ 615039 h 1200130"/>
              <a:gd name="connsiteX1" fmla="*/ 439888 w 909315"/>
              <a:gd name="connsiteY1" fmla="*/ 2971 h 1200130"/>
              <a:gd name="connsiteX2" fmla="*/ 903425 w 909315"/>
              <a:gd name="connsiteY2" fmla="*/ 411839 h 1200130"/>
              <a:gd name="connsiteX3" fmla="*/ 758677 w 909315"/>
              <a:gd name="connsiteY3" fmla="*/ 1090520 h 1200130"/>
              <a:gd name="connsiteX4" fmla="*/ 216368 w 909315"/>
              <a:gd name="connsiteY4" fmla="*/ 1145827 h 1200130"/>
              <a:gd name="connsiteX5" fmla="*/ 6831 w 909315"/>
              <a:gd name="connsiteY5" fmla="*/ 615039 h 1200130"/>
              <a:gd name="connsiteX0" fmla="*/ 990 w 903474"/>
              <a:gd name="connsiteY0" fmla="*/ 625099 h 1210190"/>
              <a:gd name="connsiteX1" fmla="*/ 281647 w 903474"/>
              <a:gd name="connsiteY1" fmla="*/ 2871 h 1210190"/>
              <a:gd name="connsiteX2" fmla="*/ 897584 w 903474"/>
              <a:gd name="connsiteY2" fmla="*/ 421899 h 1210190"/>
              <a:gd name="connsiteX3" fmla="*/ 752836 w 903474"/>
              <a:gd name="connsiteY3" fmla="*/ 1100580 h 1210190"/>
              <a:gd name="connsiteX4" fmla="*/ 210527 w 903474"/>
              <a:gd name="connsiteY4" fmla="*/ 1155887 h 1210190"/>
              <a:gd name="connsiteX5" fmla="*/ 990 w 903474"/>
              <a:gd name="connsiteY5" fmla="*/ 625099 h 1210190"/>
              <a:gd name="connsiteX0" fmla="*/ 990 w 856404"/>
              <a:gd name="connsiteY0" fmla="*/ 641326 h 1226417"/>
              <a:gd name="connsiteX1" fmla="*/ 281647 w 856404"/>
              <a:gd name="connsiteY1" fmla="*/ 19098 h 1226417"/>
              <a:gd name="connsiteX2" fmla="*/ 846784 w 856404"/>
              <a:gd name="connsiteY2" fmla="*/ 245086 h 1226417"/>
              <a:gd name="connsiteX3" fmla="*/ 752836 w 856404"/>
              <a:gd name="connsiteY3" fmla="*/ 1116807 h 1226417"/>
              <a:gd name="connsiteX4" fmla="*/ 210527 w 856404"/>
              <a:gd name="connsiteY4" fmla="*/ 1172114 h 1226417"/>
              <a:gd name="connsiteX5" fmla="*/ 990 w 856404"/>
              <a:gd name="connsiteY5" fmla="*/ 641326 h 122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404" h="1226417">
                <a:moveTo>
                  <a:pt x="990" y="641326"/>
                </a:moveTo>
                <a:cubicBezTo>
                  <a:pt x="12843" y="449157"/>
                  <a:pt x="140681" y="85138"/>
                  <a:pt x="281647" y="19098"/>
                </a:cubicBezTo>
                <a:cubicBezTo>
                  <a:pt x="422613" y="-46942"/>
                  <a:pt x="815666" y="65521"/>
                  <a:pt x="846784" y="245086"/>
                </a:cubicBezTo>
                <a:cubicBezTo>
                  <a:pt x="877902" y="424651"/>
                  <a:pt x="830092" y="980929"/>
                  <a:pt x="752836" y="1116807"/>
                </a:cubicBezTo>
                <a:cubicBezTo>
                  <a:pt x="675580" y="1252685"/>
                  <a:pt x="335835" y="1251361"/>
                  <a:pt x="210527" y="1172114"/>
                </a:cubicBezTo>
                <a:cubicBezTo>
                  <a:pt x="85219" y="1092867"/>
                  <a:pt x="-10863" y="833495"/>
                  <a:pt x="990" y="641326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3" name="Oval 775"/>
          <p:cNvSpPr/>
          <p:nvPr/>
        </p:nvSpPr>
        <p:spPr>
          <a:xfrm>
            <a:off x="5292766" y="1451243"/>
            <a:ext cx="759526" cy="1043530"/>
          </a:xfrm>
          <a:custGeom>
            <a:avLst/>
            <a:gdLst>
              <a:gd name="connsiteX0" fmla="*/ 0 w 764874"/>
              <a:gd name="connsiteY0" fmla="*/ 612068 h 1224136"/>
              <a:gd name="connsiteX1" fmla="*/ 382437 w 764874"/>
              <a:gd name="connsiteY1" fmla="*/ 0 h 1224136"/>
              <a:gd name="connsiteX2" fmla="*/ 764874 w 764874"/>
              <a:gd name="connsiteY2" fmla="*/ 612068 h 1224136"/>
              <a:gd name="connsiteX3" fmla="*/ 382437 w 764874"/>
              <a:gd name="connsiteY3" fmla="*/ 1224136 h 1224136"/>
              <a:gd name="connsiteX4" fmla="*/ 0 w 764874"/>
              <a:gd name="connsiteY4" fmla="*/ 612068 h 1224136"/>
              <a:gd name="connsiteX0" fmla="*/ 30212 w 795086"/>
              <a:gd name="connsiteY0" fmla="*/ 631497 h 1243565"/>
              <a:gd name="connsiteX1" fmla="*/ 67730 w 795086"/>
              <a:gd name="connsiteY1" fmla="*/ 195812 h 1243565"/>
              <a:gd name="connsiteX2" fmla="*/ 412649 w 795086"/>
              <a:gd name="connsiteY2" fmla="*/ 19429 h 1243565"/>
              <a:gd name="connsiteX3" fmla="*/ 795086 w 795086"/>
              <a:gd name="connsiteY3" fmla="*/ 631497 h 1243565"/>
              <a:gd name="connsiteX4" fmla="*/ 412649 w 795086"/>
              <a:gd name="connsiteY4" fmla="*/ 1243565 h 1243565"/>
              <a:gd name="connsiteX5" fmla="*/ 30212 w 795086"/>
              <a:gd name="connsiteY5" fmla="*/ 631497 h 1243565"/>
              <a:gd name="connsiteX0" fmla="*/ 30212 w 801623"/>
              <a:gd name="connsiteY0" fmla="*/ 612464 h 1224532"/>
              <a:gd name="connsiteX1" fmla="*/ 67730 w 801623"/>
              <a:gd name="connsiteY1" fmla="*/ 176779 h 1224532"/>
              <a:gd name="connsiteX2" fmla="*/ 412649 w 801623"/>
              <a:gd name="connsiteY2" fmla="*/ 396 h 1224532"/>
              <a:gd name="connsiteX3" fmla="*/ 636690 w 801623"/>
              <a:gd name="connsiteY3" fmla="*/ 217420 h 1224532"/>
              <a:gd name="connsiteX4" fmla="*/ 795086 w 801623"/>
              <a:gd name="connsiteY4" fmla="*/ 612464 h 1224532"/>
              <a:gd name="connsiteX5" fmla="*/ 412649 w 801623"/>
              <a:gd name="connsiteY5" fmla="*/ 1224532 h 1224532"/>
              <a:gd name="connsiteX6" fmla="*/ 30212 w 801623"/>
              <a:gd name="connsiteY6" fmla="*/ 612464 h 1224532"/>
              <a:gd name="connsiteX0" fmla="*/ 30212 w 809378"/>
              <a:gd name="connsiteY0" fmla="*/ 614104 h 1226172"/>
              <a:gd name="connsiteX1" fmla="*/ 67730 w 809378"/>
              <a:gd name="connsiteY1" fmla="*/ 178419 h 1226172"/>
              <a:gd name="connsiteX2" fmla="*/ 412649 w 809378"/>
              <a:gd name="connsiteY2" fmla="*/ 2036 h 1226172"/>
              <a:gd name="connsiteX3" fmla="*/ 728130 w 809378"/>
              <a:gd name="connsiteY3" fmla="*/ 280020 h 1226172"/>
              <a:gd name="connsiteX4" fmla="*/ 795086 w 809378"/>
              <a:gd name="connsiteY4" fmla="*/ 614104 h 1226172"/>
              <a:gd name="connsiteX5" fmla="*/ 412649 w 809378"/>
              <a:gd name="connsiteY5" fmla="*/ 1226172 h 1226172"/>
              <a:gd name="connsiteX6" fmla="*/ 30212 w 809378"/>
              <a:gd name="connsiteY6" fmla="*/ 614104 h 1226172"/>
              <a:gd name="connsiteX0" fmla="*/ 30212 w 809378"/>
              <a:gd name="connsiteY0" fmla="*/ 537424 h 1149492"/>
              <a:gd name="connsiteX1" fmla="*/ 67730 w 809378"/>
              <a:gd name="connsiteY1" fmla="*/ 101739 h 1149492"/>
              <a:gd name="connsiteX2" fmla="*/ 402489 w 809378"/>
              <a:gd name="connsiteY2" fmla="*/ 6636 h 1149492"/>
              <a:gd name="connsiteX3" fmla="*/ 728130 w 809378"/>
              <a:gd name="connsiteY3" fmla="*/ 203340 h 1149492"/>
              <a:gd name="connsiteX4" fmla="*/ 795086 w 809378"/>
              <a:gd name="connsiteY4" fmla="*/ 537424 h 1149492"/>
              <a:gd name="connsiteX5" fmla="*/ 412649 w 809378"/>
              <a:gd name="connsiteY5" fmla="*/ 1149492 h 1149492"/>
              <a:gd name="connsiteX6" fmla="*/ 30212 w 809378"/>
              <a:gd name="connsiteY6" fmla="*/ 537424 h 1149492"/>
              <a:gd name="connsiteX0" fmla="*/ 30212 w 761457"/>
              <a:gd name="connsiteY0" fmla="*/ 537424 h 1174213"/>
              <a:gd name="connsiteX1" fmla="*/ 67730 w 761457"/>
              <a:gd name="connsiteY1" fmla="*/ 101739 h 1174213"/>
              <a:gd name="connsiteX2" fmla="*/ 402489 w 761457"/>
              <a:gd name="connsiteY2" fmla="*/ 6636 h 1174213"/>
              <a:gd name="connsiteX3" fmla="*/ 728130 w 761457"/>
              <a:gd name="connsiteY3" fmla="*/ 203340 h 1174213"/>
              <a:gd name="connsiteX4" fmla="*/ 713806 w 761457"/>
              <a:gd name="connsiteY4" fmla="*/ 964144 h 1174213"/>
              <a:gd name="connsiteX5" fmla="*/ 412649 w 761457"/>
              <a:gd name="connsiteY5" fmla="*/ 1149492 h 1174213"/>
              <a:gd name="connsiteX6" fmla="*/ 30212 w 761457"/>
              <a:gd name="connsiteY6" fmla="*/ 537424 h 1174213"/>
              <a:gd name="connsiteX0" fmla="*/ 7402 w 738647"/>
              <a:gd name="connsiteY0" fmla="*/ 537424 h 1058081"/>
              <a:gd name="connsiteX1" fmla="*/ 44920 w 738647"/>
              <a:gd name="connsiteY1" fmla="*/ 101739 h 1058081"/>
              <a:gd name="connsiteX2" fmla="*/ 379679 w 738647"/>
              <a:gd name="connsiteY2" fmla="*/ 6636 h 1058081"/>
              <a:gd name="connsiteX3" fmla="*/ 705320 w 738647"/>
              <a:gd name="connsiteY3" fmla="*/ 203340 h 1058081"/>
              <a:gd name="connsiteX4" fmla="*/ 690996 w 738647"/>
              <a:gd name="connsiteY4" fmla="*/ 964144 h 1058081"/>
              <a:gd name="connsiteX5" fmla="*/ 74879 w 738647"/>
              <a:gd name="connsiteY5" fmla="*/ 966612 h 1058081"/>
              <a:gd name="connsiteX6" fmla="*/ 7402 w 738647"/>
              <a:gd name="connsiteY6" fmla="*/ 537424 h 1058081"/>
              <a:gd name="connsiteX0" fmla="*/ 7402 w 741972"/>
              <a:gd name="connsiteY0" fmla="*/ 537424 h 1058340"/>
              <a:gd name="connsiteX1" fmla="*/ 44920 w 741972"/>
              <a:gd name="connsiteY1" fmla="*/ 101739 h 1058340"/>
              <a:gd name="connsiteX2" fmla="*/ 379679 w 741972"/>
              <a:gd name="connsiteY2" fmla="*/ 6636 h 1058340"/>
              <a:gd name="connsiteX3" fmla="*/ 705320 w 741972"/>
              <a:gd name="connsiteY3" fmla="*/ 203340 h 1058340"/>
              <a:gd name="connsiteX4" fmla="*/ 690996 w 741972"/>
              <a:gd name="connsiteY4" fmla="*/ 964144 h 1058340"/>
              <a:gd name="connsiteX5" fmla="*/ 410680 w 741972"/>
              <a:gd name="connsiteY5" fmla="*/ 1046619 h 1058340"/>
              <a:gd name="connsiteX6" fmla="*/ 74879 w 741972"/>
              <a:gd name="connsiteY6" fmla="*/ 966612 h 1058340"/>
              <a:gd name="connsiteX7" fmla="*/ 7402 w 741972"/>
              <a:gd name="connsiteY7" fmla="*/ 537424 h 1058340"/>
              <a:gd name="connsiteX0" fmla="*/ 7402 w 741972"/>
              <a:gd name="connsiteY0" fmla="*/ 537424 h 1058340"/>
              <a:gd name="connsiteX1" fmla="*/ 44920 w 741972"/>
              <a:gd name="connsiteY1" fmla="*/ 101739 h 1058340"/>
              <a:gd name="connsiteX2" fmla="*/ 379679 w 741972"/>
              <a:gd name="connsiteY2" fmla="*/ 6636 h 1058340"/>
              <a:gd name="connsiteX3" fmla="*/ 705320 w 741972"/>
              <a:gd name="connsiteY3" fmla="*/ 203340 h 1058340"/>
              <a:gd name="connsiteX4" fmla="*/ 690996 w 741972"/>
              <a:gd name="connsiteY4" fmla="*/ 964144 h 1058340"/>
              <a:gd name="connsiteX5" fmla="*/ 410680 w 741972"/>
              <a:gd name="connsiteY5" fmla="*/ 1046619 h 1058340"/>
              <a:gd name="connsiteX6" fmla="*/ 74879 w 741972"/>
              <a:gd name="connsiteY6" fmla="*/ 966612 h 1058340"/>
              <a:gd name="connsiteX7" fmla="*/ 7402 w 741972"/>
              <a:gd name="connsiteY7" fmla="*/ 537424 h 1058340"/>
              <a:gd name="connsiteX0" fmla="*/ 7402 w 741972"/>
              <a:gd name="connsiteY0" fmla="*/ 537424 h 1043530"/>
              <a:gd name="connsiteX1" fmla="*/ 44920 w 741972"/>
              <a:gd name="connsiteY1" fmla="*/ 101739 h 1043530"/>
              <a:gd name="connsiteX2" fmla="*/ 379679 w 741972"/>
              <a:gd name="connsiteY2" fmla="*/ 6636 h 1043530"/>
              <a:gd name="connsiteX3" fmla="*/ 705320 w 741972"/>
              <a:gd name="connsiteY3" fmla="*/ 203340 h 1043530"/>
              <a:gd name="connsiteX4" fmla="*/ 690996 w 741972"/>
              <a:gd name="connsiteY4" fmla="*/ 964144 h 1043530"/>
              <a:gd name="connsiteX5" fmla="*/ 390360 w 741972"/>
              <a:gd name="connsiteY5" fmla="*/ 1016139 h 1043530"/>
              <a:gd name="connsiteX6" fmla="*/ 74879 w 741972"/>
              <a:gd name="connsiteY6" fmla="*/ 966612 h 1043530"/>
              <a:gd name="connsiteX7" fmla="*/ 7402 w 741972"/>
              <a:gd name="connsiteY7" fmla="*/ 537424 h 1043530"/>
              <a:gd name="connsiteX0" fmla="*/ 24956 w 759526"/>
              <a:gd name="connsiteY0" fmla="*/ 537424 h 1043530"/>
              <a:gd name="connsiteX1" fmla="*/ 62474 w 759526"/>
              <a:gd name="connsiteY1" fmla="*/ 101739 h 1043530"/>
              <a:gd name="connsiteX2" fmla="*/ 397233 w 759526"/>
              <a:gd name="connsiteY2" fmla="*/ 6636 h 1043530"/>
              <a:gd name="connsiteX3" fmla="*/ 722874 w 759526"/>
              <a:gd name="connsiteY3" fmla="*/ 203340 h 1043530"/>
              <a:gd name="connsiteX4" fmla="*/ 708550 w 759526"/>
              <a:gd name="connsiteY4" fmla="*/ 964144 h 1043530"/>
              <a:gd name="connsiteX5" fmla="*/ 407914 w 759526"/>
              <a:gd name="connsiteY5" fmla="*/ 1016139 h 1043530"/>
              <a:gd name="connsiteX6" fmla="*/ 31473 w 759526"/>
              <a:gd name="connsiteY6" fmla="*/ 997092 h 1043530"/>
              <a:gd name="connsiteX7" fmla="*/ 24956 w 759526"/>
              <a:gd name="connsiteY7" fmla="*/ 537424 h 104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526" h="1043530">
                <a:moveTo>
                  <a:pt x="24956" y="537424"/>
                </a:moveTo>
                <a:cubicBezTo>
                  <a:pt x="30123" y="388199"/>
                  <a:pt x="-1265" y="203750"/>
                  <a:pt x="62474" y="101739"/>
                </a:cubicBezTo>
                <a:cubicBezTo>
                  <a:pt x="126213" y="-272"/>
                  <a:pt x="287166" y="-10297"/>
                  <a:pt x="397233" y="6636"/>
                </a:cubicBezTo>
                <a:cubicBezTo>
                  <a:pt x="507300" y="23569"/>
                  <a:pt x="659135" y="101329"/>
                  <a:pt x="722874" y="203340"/>
                </a:cubicBezTo>
                <a:cubicBezTo>
                  <a:pt x="786613" y="305351"/>
                  <a:pt x="757657" y="823598"/>
                  <a:pt x="708550" y="964144"/>
                </a:cubicBezTo>
                <a:cubicBezTo>
                  <a:pt x="659443" y="1104690"/>
                  <a:pt x="510600" y="1015728"/>
                  <a:pt x="407914" y="1016139"/>
                </a:cubicBezTo>
                <a:cubicBezTo>
                  <a:pt x="305228" y="945430"/>
                  <a:pt x="95299" y="1076878"/>
                  <a:pt x="31473" y="997092"/>
                </a:cubicBezTo>
                <a:cubicBezTo>
                  <a:pt x="-32353" y="917306"/>
                  <a:pt x="19789" y="686649"/>
                  <a:pt x="24956" y="537424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4" name="TextBox 423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8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8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87624" y="908720"/>
            <a:ext cx="6815580" cy="4968552"/>
            <a:chOff x="1187624" y="1196752"/>
            <a:chExt cx="6815580" cy="4968552"/>
          </a:xfrm>
        </p:grpSpPr>
        <p:grpSp>
          <p:nvGrpSpPr>
            <p:cNvPr id="14" name="Group 13"/>
            <p:cNvGrpSpPr/>
            <p:nvPr/>
          </p:nvGrpSpPr>
          <p:grpSpPr>
            <a:xfrm>
              <a:off x="1187624" y="1196752"/>
              <a:ext cx="6815580" cy="4968552"/>
              <a:chOff x="1619672" y="1268760"/>
              <a:chExt cx="5928191" cy="4560147"/>
            </a:xfrm>
          </p:grpSpPr>
          <p:pic>
            <p:nvPicPr>
              <p:cNvPr id="41985" name="Picture 1" descr="C:\Users\Sony\AppData\Local\Temp\Rar$DI49.2300\P6_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268760"/>
                <a:ext cx="5928191" cy="4560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 rot="1579096">
                <a:off x="3801162" y="3436176"/>
                <a:ext cx="588473" cy="10600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78232">
                <a:off x="3529779" y="4147929"/>
                <a:ext cx="588473" cy="3253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9915302">
                <a:off x="4852135" y="3456964"/>
                <a:ext cx="588473" cy="10600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8614438">
                <a:off x="5232869" y="4192892"/>
                <a:ext cx="588473" cy="3253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4385777" y="4278219"/>
                <a:ext cx="588473" cy="13681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Down Arrow 14"/>
            <p:cNvSpPr/>
            <p:nvPr/>
          </p:nvSpPr>
          <p:spPr>
            <a:xfrm rot="1413330">
              <a:off x="3569743" y="3470148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 rot="17674948">
              <a:off x="3227495" y="3806266"/>
              <a:ext cx="1249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การระเหิดกลับ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2269982">
              <a:off x="4054954" y="3590116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Down Arrow 33"/>
            <p:cNvSpPr/>
            <p:nvPr/>
          </p:nvSpPr>
          <p:spPr>
            <a:xfrm rot="5400000">
              <a:off x="4504073" y="4935009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 rot="17659394">
              <a:off x="3756181" y="4016475"/>
              <a:ext cx="1091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การระเหิด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4563677" y="4491760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Down Arrow 35"/>
            <p:cNvSpPr/>
            <p:nvPr/>
          </p:nvSpPr>
          <p:spPr>
            <a:xfrm rot="19307525">
              <a:off x="5501252" y="3287379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Down Arrow 36"/>
            <p:cNvSpPr/>
            <p:nvPr/>
          </p:nvSpPr>
          <p:spPr>
            <a:xfrm rot="8505930">
              <a:off x="5043507" y="3507682"/>
              <a:ext cx="477580" cy="120997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7874" y="4901098"/>
              <a:ext cx="16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การหลอมเหลว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3898" y="5381641"/>
              <a:ext cx="1658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การแข็งตัว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137724">
              <a:off x="5027386" y="3823886"/>
              <a:ext cx="1611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การควบแน่น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055453">
              <a:off x="4580790" y="4067200"/>
              <a:ext cx="1611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การกลายเป็นไอ</a:t>
              </a:r>
              <a:endPara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76456" y="6453336"/>
            <a:ext cx="4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9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5582" y="756077"/>
            <a:ext cx="32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สถานะต่างๆ ของน้ำ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65585" y="1402408"/>
            <a:ext cx="2972297" cy="955863"/>
            <a:chOff x="4860032" y="1340768"/>
            <a:chExt cx="2839504" cy="939659"/>
          </a:xfrm>
        </p:grpSpPr>
        <p:sp>
          <p:nvSpPr>
            <p:cNvPr id="8" name="Rounded Rectangle 7"/>
            <p:cNvSpPr/>
            <p:nvPr/>
          </p:nvSpPr>
          <p:spPr>
            <a:xfrm>
              <a:off x="4860032" y="1340768"/>
              <a:ext cx="2695488" cy="9396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60032" y="1383159"/>
              <a:ext cx="28395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จุดเดือด </a:t>
              </a:r>
              <a:r>
                <a:rPr lang="en-US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= 100</a:t>
              </a:r>
              <a:r>
                <a:rPr lang="en-US" sz="2400" baseline="300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o</a:t>
              </a:r>
              <a:r>
                <a:rPr lang="en-US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C</a:t>
              </a:r>
              <a:endParaRPr lang="th-TH" sz="24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60032" y="1772816"/>
              <a:ext cx="28395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จุดเยือกแข็ง </a:t>
              </a:r>
              <a:r>
                <a:rPr lang="en-US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= 0</a:t>
              </a:r>
              <a:r>
                <a:rPr lang="en-US" sz="2400" baseline="300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o</a:t>
              </a:r>
              <a:r>
                <a:rPr lang="en-US" sz="2400" dirty="0" smtClean="0">
                  <a:latin typeface="AngsanaUPC" panose="02020603050405020304" pitchFamily="18" charset="-34"/>
                  <a:cs typeface="AngsanaUPC" panose="02020603050405020304" pitchFamily="18" charset="-34"/>
                </a:rPr>
                <a:t>C</a:t>
              </a:r>
              <a:endParaRPr lang="th-TH" sz="2400" dirty="0"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37650" y="5877272"/>
            <a:ext cx="419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จุดเดือดสูง จุดเยือกแข็งต่ำ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99992" y="-27384"/>
            <a:ext cx="3744416" cy="613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water and minerals</a:t>
            </a:r>
            <a:endParaRPr lang="th-TH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436" y="404664"/>
            <a:ext cx="25644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น้ำ</a:t>
            </a:r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สมบัติของน้ำ</a:t>
            </a:r>
            <a:endParaRPr lang="th-TH" sz="36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23251" y="58772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ระเหยได้ดี</a:t>
            </a:r>
          </a:p>
        </p:txBody>
      </p:sp>
    </p:spTree>
    <p:extLst>
      <p:ext uri="{BB962C8B-B14F-4D97-AF65-F5344CB8AC3E}">
        <p14:creationId xmlns:p14="http://schemas.microsoft.com/office/powerpoint/2010/main" val="42343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3956</TotalTime>
  <Words>2096</Words>
  <Application>Microsoft Office PowerPoint</Application>
  <PresentationFormat>On-screen Show (4:3)</PresentationFormat>
  <Paragraphs>590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Calibri</vt:lpstr>
      <vt:lpstr>Arial</vt:lpstr>
      <vt:lpstr>TH Sarabun New</vt:lpstr>
      <vt:lpstr>Tahoma</vt:lpstr>
      <vt:lpstr>Nyala</vt:lpstr>
      <vt:lpstr>Cordia New</vt:lpstr>
      <vt:lpstr>Wingdings 2</vt:lpstr>
      <vt:lpstr>DilleniaUPC</vt:lpstr>
      <vt:lpstr>AngsanaUPC</vt:lpstr>
      <vt:lpstr>Wingdings</vt:lpstr>
      <vt:lpstr>Century Gothic</vt:lpstr>
      <vt:lpstr>Symbol</vt:lpstr>
      <vt:lpstr>TH SarabunPSK</vt:lpstr>
      <vt:lpstr>Cambria Math</vt:lpstr>
      <vt:lpstr>Austin</vt:lpstr>
      <vt:lpstr>เคมีที่เป็นพื้นฐานของสิ่งมีชีวิต Chemistry in  living organism</vt:lpstr>
      <vt:lpstr>PowerPoint Presentation</vt:lpstr>
      <vt:lpstr>PowerPoint Presentation</vt:lpstr>
      <vt:lpstr>water and minerals</vt:lpstr>
      <vt:lpstr>water and 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Kwanchanok Sattasuk</dc:creator>
  <cp:lastModifiedBy>Kwanchanok Sattasuk</cp:lastModifiedBy>
  <cp:revision>439</cp:revision>
  <dcterms:created xsi:type="dcterms:W3CDTF">2014-03-20T06:48:16Z</dcterms:created>
  <dcterms:modified xsi:type="dcterms:W3CDTF">2018-04-20T08:32:31Z</dcterms:modified>
</cp:coreProperties>
</file>