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0" r:id="rId1"/>
  </p:sldMasterIdLst>
  <p:notesMasterIdLst>
    <p:notesMasterId r:id="rId17"/>
  </p:notesMasterIdLst>
  <p:sldIdLst>
    <p:sldId id="257" r:id="rId2"/>
    <p:sldId id="258" r:id="rId3"/>
    <p:sldId id="262" r:id="rId4"/>
    <p:sldId id="264" r:id="rId5"/>
    <p:sldId id="265" r:id="rId6"/>
    <p:sldId id="266" r:id="rId7"/>
    <p:sldId id="259" r:id="rId8"/>
    <p:sldId id="270" r:id="rId9"/>
    <p:sldId id="267" r:id="rId10"/>
    <p:sldId id="268" r:id="rId11"/>
    <p:sldId id="269" r:id="rId12"/>
    <p:sldId id="271" r:id="rId13"/>
    <p:sldId id="272" r:id="rId14"/>
    <p:sldId id="261" r:id="rId15"/>
    <p:sldId id="260" r:id="rId16"/>
  </p:sldIdLst>
  <p:sldSz cx="9144000" cy="6858000" type="screen4x3"/>
  <p:notesSz cx="6858000" cy="9144000"/>
  <p:embeddedFontLst>
    <p:embeddedFont>
      <p:font typeface="Cordia New" panose="020B0304020202020204" pitchFamily="34" charset="-34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ngsana New" panose="02020603050405020304" pitchFamily="18" charset="-34"/>
      <p:regular r:id="rId26"/>
      <p:bold r:id="rId27"/>
      <p:italic r:id="rId28"/>
      <p:boldItalic r:id="rId29"/>
    </p:embeddedFont>
    <p:embeddedFont>
      <p:font typeface="TH Sarabun New" panose="020B0500040200020003" pitchFamily="34" charset="-34"/>
      <p:regular r:id="rId30"/>
      <p:bold r:id="rId31"/>
      <p:italic r:id="rId32"/>
      <p:boldItalic r:id="rId33"/>
    </p:embeddedFont>
    <p:embeddedFont>
      <p:font typeface="DilleniaUPC" panose="02020603050405020304" pitchFamily="18" charset="-34"/>
      <p:regular r:id="rId34"/>
      <p:bold r:id="rId35"/>
      <p:italic r:id="rId36"/>
      <p:boldItalic r:id="rId37"/>
    </p:embeddedFont>
    <p:embeddedFont>
      <p:font typeface="TH SarabunPSK" panose="020B0500040200020003" pitchFamily="34" charset="-34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Wingdings 2" panose="05020102010507070707" pitchFamily="18" charset="2"/>
      <p:regular r:id="rId46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1D1D"/>
    <a:srgbClr val="6600CC"/>
    <a:srgbClr val="CC6600"/>
    <a:srgbClr val="FFCC66"/>
    <a:srgbClr val="996600"/>
    <a:srgbClr val="FF6699"/>
    <a:srgbClr val="F5A9CB"/>
    <a:srgbClr val="E6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0" autoAdjust="0"/>
    <p:restoredTop sz="88455" autoAdjust="0"/>
  </p:normalViewPr>
  <p:slideViewPr>
    <p:cSldViewPr>
      <p:cViewPr varScale="1">
        <p:scale>
          <a:sx n="62" d="100"/>
          <a:sy n="62" d="100"/>
        </p:scale>
        <p:origin x="153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7BCC8-171B-40C3-BA1B-B8B8D8832A9D}" type="datetimeFigureOut">
              <a:rPr lang="th-TH" smtClean="0"/>
              <a:t>28/03/62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1F0AC-1D25-4D6D-ABF4-F51FE96022E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830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286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	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357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0800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		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404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	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7718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 smtClean="0"/>
              <a:t>	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7887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th-TH" dirty="0" smtClean="0"/>
              <a:t>	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04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3925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37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53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EEF39C3-2A32-4C76-8A82-7D6C767520F0}" type="datetime1">
              <a:rPr lang="th-TH" smtClean="0"/>
              <a:t>28/03/62</a:t>
            </a:fld>
            <a:endParaRPr lang="th-TH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D695-277A-466B-AF88-B5DA71DC05E8}" type="datetime1">
              <a:rPr lang="th-TH" smtClean="0"/>
              <a:t>28/03/62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9CB69-AF6A-4BF0-9DDD-4AC8B898CDB7}" type="datetime1">
              <a:rPr lang="th-TH" smtClean="0"/>
              <a:t>28/03/62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EFA6D-64B3-4AF8-A49A-B0B15049061D}" type="datetime1">
              <a:rPr lang="th-TH" smtClean="0"/>
              <a:t>28/03/62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DFE61-63C6-4BCE-911E-50F01C9BF4FA}" type="datetime1">
              <a:rPr lang="th-TH" smtClean="0"/>
              <a:t>28/03/62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59149-38DE-45C3-8901-674F9504B253}" type="datetime1">
              <a:rPr lang="th-TH" smtClean="0"/>
              <a:t>28/03/62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6C09-48CF-4D94-9439-CF49526D5689}" type="datetime1">
              <a:rPr lang="th-TH" smtClean="0"/>
              <a:t>28/03/62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2DAC2-14B3-4D3D-AA0B-297541F693E8}" type="datetime1">
              <a:rPr lang="th-TH" smtClean="0"/>
              <a:t>28/03/62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5F1A2-9931-4032-975C-1ED66F293539}" type="datetime1">
              <a:rPr lang="th-TH" smtClean="0"/>
              <a:t>28/03/62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7D15D-9755-417F-85D4-0139BAA7D805}" type="datetime1">
              <a:rPr lang="th-TH" smtClean="0"/>
              <a:t>28/03/62</a:t>
            </a:fld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183F-7B75-442A-8C9C-DF6E3CD9CA8E}" type="datetime1">
              <a:rPr lang="th-TH" smtClean="0"/>
              <a:t>28/03/62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92F842E-9698-4F2D-824B-4E3ABCC0266C}" type="datetime1">
              <a:rPr lang="th-TH" smtClean="0"/>
              <a:t>28/03/62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89862"/>
            <a:ext cx="4644008" cy="3421967"/>
          </a:xfrm>
          <a:effectLst/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ความสัมพันธ์ระหว่าง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การสังเคราะห์ด้วยแสงกับ  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สร้างสารอินทรีย์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ในพืช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The relationship between photosynthesis and  </a:t>
            </a:r>
            <a:br>
              <a:rPr lang="en-US" sz="2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synthesis of organic compounds</a:t>
            </a:r>
            <a:br>
              <a:rPr lang="en-US" sz="2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 in plants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0" y="2348879"/>
            <a:ext cx="3888432" cy="3930823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กระบวนการสังเคราะห์ด้วยแสง </a:t>
            </a:r>
            <a:r>
              <a:rPr lang="en-US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(photosynthesis)</a:t>
            </a:r>
            <a:endParaRPr lang="th-TH" sz="2400" b="1" dirty="0" smtClean="0">
              <a:solidFill>
                <a:schemeClr val="accent2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ความสัมพันธ์ระหว่างการสังเคราะห์</a:t>
            </a:r>
          </a:p>
          <a:p>
            <a:pPr indent="355600"/>
            <a:r>
              <a:rPr lang="th-TH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ด้วยแสงกับการสร้างสารอินทรีย์ในพืช</a:t>
            </a:r>
          </a:p>
          <a:p>
            <a:pPr marL="355600" indent="-1588"/>
            <a:r>
              <a:rPr lang="th-TH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en-US" sz="2400" b="1" dirty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t</a:t>
            </a:r>
            <a:r>
              <a:rPr lang="en-US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he </a:t>
            </a:r>
            <a:r>
              <a:rPr lang="en-US" sz="2400" b="1" dirty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relationship between photosynthesis </a:t>
            </a:r>
            <a:r>
              <a:rPr lang="en-US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synthesis of organic compounds</a:t>
            </a:r>
            <a:r>
              <a:rPr lang="en-US" sz="2400" b="1" dirty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in </a:t>
            </a:r>
            <a:r>
              <a:rPr lang="en-US" sz="2400" b="1" dirty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plants)</a:t>
            </a:r>
            <a:endParaRPr lang="th-TH" sz="2400" b="1" dirty="0">
              <a:solidFill>
                <a:schemeClr val="accent2"/>
              </a:solidFill>
              <a:latin typeface="TH Sarabun New" pitchFamily="34" charset="-34"/>
              <a:cs typeface="TH Sarabun New" pitchFamily="34" charset="-34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th-TH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สารอินทรีย์</a:t>
            </a:r>
          </a:p>
          <a:p>
            <a:pPr marL="354013" indent="1588"/>
            <a:r>
              <a:rPr lang="en-US" sz="2400" b="1" dirty="0" smtClean="0">
                <a:solidFill>
                  <a:schemeClr val="accent2"/>
                </a:solidFill>
                <a:latin typeface="TH Sarabun New" pitchFamily="34" charset="-34"/>
                <a:cs typeface="TH Sarabun New" pitchFamily="34" charset="-34"/>
              </a:rPr>
              <a:t>(organic compounds)</a:t>
            </a:r>
            <a:endParaRPr lang="th-TH" sz="2400" b="1" dirty="0">
              <a:solidFill>
                <a:schemeClr val="accent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566" y1="51261" x2="57547" y2="47479"/>
                        <a14:foregroundMark x1="25943" y1="33193" x2="75943" y2="64286"/>
                        <a14:foregroundMark x1="23585" y1="65126" x2="48585" y2="47899"/>
                        <a14:foregroundMark x1="51415" y1="44958" x2="75000" y2="33193"/>
                        <a14:foregroundMark x1="24528" y1="46218" x2="28302" y2="52941"/>
                        <a14:foregroundMark x1="30660" y1="44958" x2="32547" y2="50420"/>
                        <a14:foregroundMark x1="39623" y1="44118" x2="41038" y2="47059"/>
                        <a14:foregroundMark x1="41981" y1="38655" x2="51415" y2="42857"/>
                        <a14:foregroundMark x1="23113" y1="35714" x2="24528" y2="42857"/>
                        <a14:foregroundMark x1="75943" y1="36555" x2="75472" y2="60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25846"/>
            <a:ext cx="741246" cy="832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0627" y="4056072"/>
            <a:ext cx="2136234" cy="1602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15616" y="627970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สถาบันส่งเสริมการสอนวิทยาศาสตร์และเทคโนโลยี</a:t>
            </a:r>
            <a:endParaRPr lang="th-TH" sz="3200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604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960" y="1232377"/>
            <a:ext cx="5104332" cy="3108543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ธาตุ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ที่เป็นองค์ประกอบหลัก คือ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C 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H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และ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O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มีหลายชนิด เช่น ไขมัน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(fat)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น้ำมัน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(oil)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ฟอสโฟลิพิด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(phospholipid)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ไข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(wax)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และ</a:t>
            </a:r>
          </a:p>
          <a:p>
            <a:pPr marL="357188" indent="-358775">
              <a:buFontTx/>
              <a:buChar char="-"/>
            </a:pP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สเตอ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รอยด์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(steroid)</a:t>
            </a:r>
          </a:p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สะสมอยู่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ส่วนผล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เมล็ด ราก ลำต้น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ใบ ดอก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สะสม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ในรูปน้ำมันหอม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ระเหยในพืชบางชนิด จึงทำให้มีกลิ่น</a:t>
            </a:r>
            <a:endParaRPr lang="en-US" b="1" strike="sngStrike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22" y="2996952"/>
            <a:ext cx="2452025" cy="3491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/>
        </p:blipFill>
        <p:spPr>
          <a:xfrm>
            <a:off x="3491880" y="4365104"/>
            <a:ext cx="1724412" cy="2129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2" y="4365104"/>
            <a:ext cx="2839659" cy="2129745"/>
          </a:xfrm>
          <a:prstGeom prst="rect">
            <a:avLst/>
          </a:prstGeom>
        </p:spPr>
      </p:pic>
      <p:sp>
        <p:nvSpPr>
          <p:cNvPr id="2" name="Rectangle 4"/>
          <p:cNvSpPr/>
          <p:nvPr/>
        </p:nvSpPr>
        <p:spPr>
          <a:xfrm>
            <a:off x="609367" y="476672"/>
            <a:ext cx="1664975" cy="56966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Lipid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76" y="1232377"/>
            <a:ext cx="3144425" cy="171976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36076" y="-27384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Biomolecules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10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22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3" y="1620083"/>
            <a:ext cx="4842621" cy="397031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4638" indent="-276225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มีหน่วยย่อยที่เรียกว่า นิวคลีโอไทด์ ซึ่งประกอบด้วย </a:t>
            </a:r>
          </a:p>
          <a:p>
            <a:pPr marL="444500" indent="-444500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น้ำตาล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444500" indent="-444500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หมู่ฟอสเฟต 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44500" indent="-444500"/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-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เบสที่มีไนโตรเจนเป็นองค์ประกอบ </a:t>
            </a:r>
          </a:p>
          <a:p>
            <a:pPr marL="274638" indent="-276225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 คือ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DNA (deoxyribonucleic acid)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RNA (ribonucleic acid)</a:t>
            </a:r>
          </a:p>
          <a:p>
            <a:pPr marL="274638" indent="-276225">
              <a:buFontTx/>
              <a:buChar char="-"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หน้าที่เก็บและถ่ายทอดข้อมูลทาง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พันธุกรรมไป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ยังรุ่น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ต่อไป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8"/>
          <p:cNvSpPr/>
          <p:nvPr/>
        </p:nvSpPr>
        <p:spPr>
          <a:xfrm>
            <a:off x="467544" y="679752"/>
            <a:ext cx="2254232" cy="6840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Nucleic acid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11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34881" y="-27384"/>
            <a:ext cx="31935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Organic Compounds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35" y="4386615"/>
            <a:ext cx="3024336" cy="2471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/>
          <a:stretch/>
        </p:blipFill>
        <p:spPr>
          <a:xfrm rot="10800000">
            <a:off x="5560594" y="1674394"/>
            <a:ext cx="1913131" cy="410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710" y="3223342"/>
            <a:ext cx="4238106" cy="4238106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688626" y="836712"/>
            <a:ext cx="78438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2788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สารอินทรีย์ใน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พืชเหล่านี้ เมื่อสัตว์กินเข้า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ไปแล้วจะผ่านกระบวนการ</a:t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ย่อย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สลายสารอาหาร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และนำไปใช้ในการสร้างสารชีวโมเลกุลของสัตว์เพื่อ     การ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เจริญเติบโตและการดำรงชีวิตต่อไป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45224"/>
            <a:ext cx="9144000" cy="1299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14" y="5585463"/>
            <a:ext cx="9144000" cy="1299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" y="5585463"/>
            <a:ext cx="9144000" cy="1299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12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63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531E-6 L 0.78125 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8"/>
          <p:cNvSpPr/>
          <p:nvPr/>
        </p:nvSpPr>
        <p:spPr>
          <a:xfrm>
            <a:off x="754818" y="924973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2788"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พืชเป็นแหล่งผลิต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สารอินทรีย์ต่าง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ๆ ที่จำเป็นต่อการดำรงชีวิตของ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พืชเองและสัตว์ต่าง ๆ ใน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ระบบนิเวศ</a:t>
            </a:r>
          </a:p>
        </p:txBody>
      </p:sp>
      <p:pic>
        <p:nvPicPr>
          <p:cNvPr id="3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57" y="3212977"/>
            <a:ext cx="4410492" cy="441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45224"/>
            <a:ext cx="9144000" cy="1299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14" y="5585463"/>
            <a:ext cx="9144000" cy="129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" y="5585463"/>
            <a:ext cx="9144000" cy="1299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13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854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0152" y="345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อ้างอิง</a:t>
            </a:r>
            <a:endParaRPr lang="th-TH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052736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th-TH" sz="1800" dirty="0">
                <a:latin typeface="Cordia New" pitchFamily="34" charset="-34"/>
                <a:cs typeface="Cordia New" pitchFamily="34" charset="-34"/>
              </a:rPr>
              <a:t>ส่งเสริมการสอนวิทยาศาสตร์และเทคโนโลยี, สถาบัน.  กระทรวงศึกษาธิการ.  หนังสือเรียน รายวิชาเพิ่มเติม ชีววิทยา เล่ม </a:t>
            </a:r>
            <a:r>
              <a:rPr lang="th-TH" sz="1800" dirty="0" smtClean="0">
                <a:latin typeface="Cordia New" pitchFamily="34" charset="-34"/>
                <a:cs typeface="Cordia New" pitchFamily="34" charset="-34"/>
              </a:rPr>
              <a:t>1.  </a:t>
            </a:r>
            <a:r>
              <a:rPr lang="th-TH" sz="1800" dirty="0">
                <a:latin typeface="Cordia New" pitchFamily="34" charset="-34"/>
                <a:cs typeface="Cordia New" pitchFamily="34" charset="-34"/>
              </a:rPr>
              <a:t>พิมพ์ครั้งที่ </a:t>
            </a:r>
            <a:r>
              <a:rPr lang="th-TH" sz="1800" dirty="0" smtClean="0">
                <a:latin typeface="Cordia New" pitchFamily="34" charset="-34"/>
                <a:cs typeface="Cordia New" pitchFamily="34" charset="-34"/>
              </a:rPr>
              <a:t>1.  </a:t>
            </a:r>
            <a:r>
              <a:rPr lang="th-TH" sz="1800" dirty="0">
                <a:latin typeface="Cordia New" pitchFamily="34" charset="-34"/>
                <a:cs typeface="Cordia New" pitchFamily="34" charset="-34"/>
              </a:rPr>
              <a:t>กรุงเทพฯ</a:t>
            </a:r>
            <a:r>
              <a:rPr lang="en-US" sz="1800" dirty="0">
                <a:latin typeface="Cordia New" pitchFamily="34" charset="-34"/>
                <a:cs typeface="Cordia New" pitchFamily="34" charset="-34"/>
              </a:rPr>
              <a:t>: </a:t>
            </a:r>
            <a:r>
              <a:rPr lang="th-TH" sz="1800" dirty="0">
                <a:latin typeface="Cordia New" pitchFamily="34" charset="-34"/>
                <a:cs typeface="Cordia New" pitchFamily="34" charset="-34"/>
              </a:rPr>
              <a:t>โรงพิพม์คุรุสภา ลาดพร้าว, 2554.</a:t>
            </a:r>
          </a:p>
          <a:p>
            <a:pPr marL="447675" indent="-447675"/>
            <a:r>
              <a:rPr lang="th-TH" sz="1800" dirty="0" smtClean="0">
                <a:latin typeface="Cordia New" pitchFamily="34" charset="-34"/>
                <a:cs typeface="Cordia New" pitchFamily="34" charset="-34"/>
              </a:rPr>
              <a:t>ส่งเสริมการสอนวิทยาศาสตร์และเทคโนโลยี, สถาบัน.  กระทรวงศึกษาธิการ.  หนังสือเรียน รายวิชาเพิ่มเติม ชีววิทยา เล่ม 3.  พิมพ์ครั้งที่ 2.  กรุงเทพฯ</a:t>
            </a:r>
            <a:r>
              <a:rPr lang="en-US" sz="1800" dirty="0" smtClean="0">
                <a:latin typeface="Cordia New" pitchFamily="34" charset="-34"/>
                <a:cs typeface="Cordia New" pitchFamily="34" charset="-34"/>
              </a:rPr>
              <a:t>: </a:t>
            </a:r>
            <a:r>
              <a:rPr lang="th-TH" sz="1800" dirty="0" smtClean="0">
                <a:latin typeface="Cordia New" pitchFamily="34" charset="-34"/>
                <a:cs typeface="Cordia New" pitchFamily="34" charset="-34"/>
              </a:rPr>
              <a:t>โรงพิพม์คุรุสภา ลาดพร้าว, 2554.</a:t>
            </a:r>
          </a:p>
          <a:p>
            <a:pPr marL="447675" indent="-447675"/>
            <a:r>
              <a:rPr lang="en-US" sz="1800" dirty="0" smtClean="0">
                <a:latin typeface="Cordia New" pitchFamily="34" charset="-34"/>
                <a:cs typeface="Cordia New" pitchFamily="34" charset="-34"/>
              </a:rPr>
              <a:t>Uno, Gordon., </a:t>
            </a:r>
            <a:r>
              <a:rPr lang="en-US" sz="1800" dirty="0" err="1" smtClean="0">
                <a:latin typeface="Cordia New" pitchFamily="34" charset="-34"/>
                <a:cs typeface="Cordia New" pitchFamily="34" charset="-34"/>
              </a:rPr>
              <a:t>Storey</a:t>
            </a:r>
            <a:r>
              <a:rPr lang="en-US" sz="1800" dirty="0" smtClean="0">
                <a:latin typeface="Cordia New" pitchFamily="34" charset="-34"/>
                <a:cs typeface="Cordia New" pitchFamily="34" charset="-34"/>
              </a:rPr>
              <a:t>, Richard. and  Moore, Randy.  </a:t>
            </a:r>
            <a:r>
              <a:rPr lang="en-US" sz="1800" b="1" dirty="0" smtClean="0">
                <a:latin typeface="Cordia New" pitchFamily="34" charset="-34"/>
                <a:cs typeface="Cordia New" pitchFamily="34" charset="-34"/>
              </a:rPr>
              <a:t>Principles of botany</a:t>
            </a:r>
            <a:r>
              <a:rPr lang="en-US" sz="1800" dirty="0" smtClean="0">
                <a:latin typeface="Cordia New" pitchFamily="34" charset="-34"/>
                <a:cs typeface="Cordia New" pitchFamily="34" charset="-34"/>
              </a:rPr>
              <a:t>. 1</a:t>
            </a:r>
            <a:r>
              <a:rPr lang="en-US" sz="1800" baseline="30000" dirty="0" smtClean="0">
                <a:latin typeface="Cordia New" pitchFamily="34" charset="-34"/>
                <a:cs typeface="Cordia New" pitchFamily="34" charset="-34"/>
              </a:rPr>
              <a:t>st</a:t>
            </a:r>
            <a:r>
              <a:rPr lang="en-US" sz="1800" dirty="0" smtClean="0">
                <a:latin typeface="Cordia New" pitchFamily="34" charset="-34"/>
                <a:cs typeface="Cordia New" pitchFamily="34" charset="-34"/>
              </a:rPr>
              <a:t> ed.  The McGraw-Hill Companies, Inc.  New York.  2001.</a:t>
            </a:r>
            <a:endParaRPr lang="th-TH" sz="18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80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566" y1="51261" x2="57547" y2="47479"/>
                        <a14:foregroundMark x1="25943" y1="33193" x2="75943" y2="64286"/>
                        <a14:foregroundMark x1="23585" y1="65126" x2="48585" y2="47899"/>
                        <a14:foregroundMark x1="51415" y1="44958" x2="75000" y2="33193"/>
                        <a14:foregroundMark x1="24528" y1="46218" x2="28302" y2="52941"/>
                        <a14:foregroundMark x1="30660" y1="44958" x2="32547" y2="50420"/>
                        <a14:foregroundMark x1="39623" y1="44118" x2="41038" y2="47059"/>
                        <a14:foregroundMark x1="41981" y1="38655" x2="51415" y2="42857"/>
                        <a14:foregroundMark x1="23113" y1="35714" x2="24528" y2="42857"/>
                        <a14:foregroundMark x1="75943" y1="36555" x2="75472" y2="60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80728"/>
            <a:ext cx="1152128" cy="1293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2693238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จัดทำโดย </a:t>
            </a:r>
          </a:p>
          <a:p>
            <a:pPr algn="ctr"/>
            <a:endParaRPr lang="th-TH" b="1" dirty="0" smtClean="0"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สาขาวิทยาศาสตร์มัธยมศึกษาตอนปลาย</a:t>
            </a:r>
          </a:p>
          <a:p>
            <a:pPr algn="ctr"/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สถาบันส่งเสริมการสอนวิทยาศาสตร์และเทคโนโลยี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009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2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24600" y="3517308"/>
            <a:ext cx="297235" cy="2880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4130326" y="1340768"/>
            <a:ext cx="491713" cy="4764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ectangle 26"/>
          <p:cNvSpPr/>
          <p:nvPr/>
        </p:nvSpPr>
        <p:spPr>
          <a:xfrm>
            <a:off x="6678672" y="2204157"/>
            <a:ext cx="288032" cy="27911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แผนผังลำดับงาน: ดิสก์แม่เหล็ก 18"/>
          <p:cNvSpPr/>
          <p:nvPr/>
        </p:nvSpPr>
        <p:spPr>
          <a:xfrm>
            <a:off x="5036418" y="5877272"/>
            <a:ext cx="1911846" cy="484389"/>
          </a:xfrm>
          <a:prstGeom prst="flowChartMagneticDisk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0">
            <a:schemeClr val="accent6"/>
          </a:lnRef>
          <a:fillRef idx="1001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สารอินทรีย์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>
            <a:off x="4122648" y="5766241"/>
            <a:ext cx="421234" cy="105834"/>
          </a:xfrm>
          <a:prstGeom prst="straightConnector1">
            <a:avLst/>
          </a:prstGeom>
          <a:ln w="76200">
            <a:solidFill>
              <a:srgbClr val="FF1D1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07409"/>
            <a:ext cx="3082424" cy="2133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2" r="53992" b="38057"/>
          <a:stretch/>
        </p:blipFill>
        <p:spPr>
          <a:xfrm>
            <a:off x="4923416" y="3505960"/>
            <a:ext cx="2880882" cy="1922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/>
          <a:stretch/>
        </p:blipFill>
        <p:spPr>
          <a:xfrm>
            <a:off x="728703" y="1007409"/>
            <a:ext cx="2547153" cy="2185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59289" y="2090028"/>
            <a:ext cx="446822" cy="258852"/>
          </a:xfrm>
          <a:prstGeom prst="rect">
            <a:avLst/>
          </a:prstGeom>
          <a:noFill/>
          <a:ln w="38100">
            <a:solidFill>
              <a:srgbClr val="FF1D1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6" y="3517308"/>
            <a:ext cx="2788689" cy="17927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29014" y="4240138"/>
            <a:ext cx="317076" cy="287438"/>
          </a:xfrm>
          <a:prstGeom prst="rect">
            <a:avLst/>
          </a:prstGeom>
          <a:noFill/>
          <a:ln w="28575">
            <a:solidFill>
              <a:srgbClr val="FF1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5321161" y="1124744"/>
            <a:ext cx="744567" cy="454268"/>
          </a:xfrm>
          <a:prstGeom prst="rect">
            <a:avLst/>
          </a:prstGeom>
          <a:noFill/>
          <a:ln w="28575">
            <a:solidFill>
              <a:srgbClr val="FF1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65728" y="1579012"/>
            <a:ext cx="666512" cy="1926948"/>
          </a:xfrm>
          <a:prstGeom prst="straightConnector1">
            <a:avLst/>
          </a:prstGeom>
          <a:ln w="38100">
            <a:solidFill>
              <a:srgbClr val="FF1D1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แผนผังลำดับงาน: ดิสก์แม่เหล็ก 5"/>
          <p:cNvSpPr/>
          <p:nvPr/>
        </p:nvSpPr>
        <p:spPr>
          <a:xfrm>
            <a:off x="1691680" y="4966193"/>
            <a:ext cx="1130425" cy="484389"/>
          </a:xfrm>
          <a:prstGeom prst="flowChartMagneticDisk">
            <a:avLst/>
          </a:prstGeom>
        </p:spPr>
        <p:style>
          <a:lnRef idx="0">
            <a:schemeClr val="accent6"/>
          </a:lnRef>
          <a:fillRef idx="1001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น้ำตาล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26" name="Straight Arrow Connector 25"/>
          <p:cNvCxnSpPr>
            <a:stCxn id="8" idx="3"/>
          </p:cNvCxnSpPr>
          <p:nvPr/>
        </p:nvCxnSpPr>
        <p:spPr>
          <a:xfrm>
            <a:off x="2006111" y="2219454"/>
            <a:ext cx="1917817" cy="0"/>
          </a:xfrm>
          <a:prstGeom prst="straightConnector1">
            <a:avLst/>
          </a:prstGeom>
          <a:ln w="38100">
            <a:solidFill>
              <a:srgbClr val="FF1D1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ลูกศรเชื่อมต่อแบบตรง 8"/>
          <p:cNvCxnSpPr/>
          <p:nvPr/>
        </p:nvCxnSpPr>
        <p:spPr>
          <a:xfrm>
            <a:off x="4319553" y="5814871"/>
            <a:ext cx="421234" cy="105834"/>
          </a:xfrm>
          <a:prstGeom prst="straightConnector1">
            <a:avLst/>
          </a:prstGeom>
          <a:ln w="76200">
            <a:solidFill>
              <a:srgbClr val="FF1D1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ลูกศรเชื่อมต่อแบบตรง 8"/>
          <p:cNvCxnSpPr/>
          <p:nvPr/>
        </p:nvCxnSpPr>
        <p:spPr>
          <a:xfrm>
            <a:off x="4510806" y="5864934"/>
            <a:ext cx="421234" cy="105834"/>
          </a:xfrm>
          <a:prstGeom prst="straightConnector1">
            <a:avLst/>
          </a:prstGeom>
          <a:ln w="76200">
            <a:solidFill>
              <a:srgbClr val="FF1D1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7" idx="1"/>
          </p:cNvCxnSpPr>
          <p:nvPr/>
        </p:nvCxnSpPr>
        <p:spPr>
          <a:xfrm flipH="1">
            <a:off x="3635896" y="4383857"/>
            <a:ext cx="1493118" cy="0"/>
          </a:xfrm>
          <a:prstGeom prst="straightConnector1">
            <a:avLst/>
          </a:prstGeom>
          <a:ln w="38100">
            <a:solidFill>
              <a:srgbClr val="FF1D1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344341" y="-10086"/>
            <a:ext cx="4139778" cy="907242"/>
            <a:chOff x="4499992" y="2056042"/>
            <a:chExt cx="4139778" cy="907242"/>
          </a:xfrm>
        </p:grpSpPr>
        <p:sp>
          <p:nvSpPr>
            <p:cNvPr id="28" name="Rectangle 27"/>
            <p:cNvSpPr/>
            <p:nvPr/>
          </p:nvSpPr>
          <p:spPr>
            <a:xfrm>
              <a:off x="4499992" y="2056042"/>
              <a:ext cx="4139778" cy="907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2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76391" y="2059443"/>
              <a:ext cx="4001242" cy="769441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TH SarabunPSK" pitchFamily="34" charset="-34"/>
                  <a:cs typeface="TH SarabunPSK" pitchFamily="34" charset="-34"/>
                </a:rPr>
                <a:t>The relationship between photosynthesis and </a:t>
              </a:r>
              <a:r>
                <a:rPr lang="en-US" sz="2200" b="1" dirty="0" smtClean="0">
                  <a:latin typeface="TH SarabunPSK" pitchFamily="34" charset="-34"/>
                  <a:cs typeface="TH SarabunPSK" pitchFamily="34" charset="-34"/>
                </a:rPr>
                <a:t>synthesis of organic compounds </a:t>
              </a:r>
              <a:endParaRPr lang="th-TH" sz="2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3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3507 0.05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17" grpId="0" animBg="1"/>
      <p:bldP spid="18" grpId="0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8778" y="4579483"/>
            <a:ext cx="4715630" cy="1935228"/>
          </a:xfrm>
          <a:prstGeom prst="rect">
            <a:avLst/>
          </a:prstGeom>
          <a:solidFill>
            <a:srgbClr val="66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503926" y="1856452"/>
            <a:ext cx="2496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คือ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กระบวนการสร้างน้ำตาลของพืชโดยใช้คาร์บอนไดออกไซด์และน้ำเป็นวัตถุดิบ ซึ่งพืชจะดูดซับพลังงานแสงโดยคลอโรฟิลล์ที่อยู่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ในคลอ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โรพ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ลาสต์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24" y="1992197"/>
            <a:ext cx="1472933" cy="3854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9797">
            <a:off x="3448094" y="3345938"/>
            <a:ext cx="573272" cy="326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3305">
            <a:off x="3858192" y="4065630"/>
            <a:ext cx="573272" cy="3260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3571">
            <a:off x="3259528" y="3944281"/>
            <a:ext cx="573272" cy="3260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35779" y="4575193"/>
            <a:ext cx="160502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คาร์บอนไดออกไซด์</a:t>
            </a:r>
            <a:endParaRPr lang="th-TH" sz="18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23" y="1670317"/>
            <a:ext cx="838944" cy="84493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921412" y="2350548"/>
            <a:ext cx="181965" cy="97288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67759" y="2569612"/>
            <a:ext cx="214769" cy="118889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85980" y="2479172"/>
            <a:ext cx="253973" cy="141085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10777" y="2660177"/>
            <a:ext cx="253973" cy="141085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65676" y="2406784"/>
            <a:ext cx="338372" cy="142692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97724" y="2593548"/>
            <a:ext cx="338372" cy="142692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32844" y="2263081"/>
            <a:ext cx="214218" cy="97469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60629" y="2132856"/>
            <a:ext cx="214218" cy="97469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929957" y="2881699"/>
            <a:ext cx="336953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40159" y="2714876"/>
            <a:ext cx="214769" cy="118889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32844" y="2881699"/>
            <a:ext cx="304919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764750" y="3152009"/>
            <a:ext cx="304919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505719" y="2764600"/>
            <a:ext cx="338372" cy="142692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37242" y="3106521"/>
            <a:ext cx="336953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172035" y="3376831"/>
            <a:ext cx="304919" cy="164286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3264" y="2485741"/>
            <a:ext cx="2165451" cy="21654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2196">
            <a:off x="4848042" y="5510130"/>
            <a:ext cx="664000" cy="4639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32" y="5738654"/>
            <a:ext cx="664000" cy="4639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6952">
            <a:off x="6141919" y="5623206"/>
            <a:ext cx="664000" cy="46391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249719" y="5793512"/>
            <a:ext cx="503119" cy="369332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</a:t>
            </a:r>
            <a:endParaRPr lang="th-TH" sz="18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87" y="4164776"/>
            <a:ext cx="1067518" cy="95063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8" y="2971694"/>
            <a:ext cx="357318" cy="22399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234">
            <a:off x="6664831" y="3701479"/>
            <a:ext cx="357318" cy="22399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475881" y="3603181"/>
            <a:ext cx="11910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ออกซิเจน</a:t>
            </a:r>
            <a:endParaRPr lang="th-TH" sz="18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TextBox 46">
            <a:hlinkClick r:id="" action="ppaction://noaction"/>
          </p:cNvPr>
          <p:cNvSpPr txBox="1"/>
          <p:nvPr/>
        </p:nvSpPr>
        <p:spPr>
          <a:xfrm>
            <a:off x="7413448" y="5580448"/>
            <a:ext cx="1191000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น้ำตาล</a:t>
            </a:r>
            <a:endParaRPr lang="th-TH" sz="1800" b="1" strike="sngStrike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0008">
            <a:off x="6588043" y="3313067"/>
            <a:ext cx="357318" cy="22399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67544" y="332656"/>
            <a:ext cx="3312368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กระบวนการสังเคราะห์ด้วยแสง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415" y="2830648"/>
            <a:ext cx="1224709" cy="787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62" y="2281263"/>
            <a:ext cx="2345675" cy="1830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95" y="2252563"/>
            <a:ext cx="1345789" cy="185363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4030532" y="980361"/>
            <a:ext cx="4681094" cy="707886"/>
            <a:chOff x="2930367" y="1608241"/>
            <a:chExt cx="6379257" cy="707886"/>
          </a:xfrm>
        </p:grpSpPr>
        <p:sp>
          <p:nvSpPr>
            <p:cNvPr id="62" name="TextBox 61"/>
            <p:cNvSpPr txBox="1"/>
            <p:nvPr/>
          </p:nvSpPr>
          <p:spPr>
            <a:xfrm>
              <a:off x="2930367" y="1608241"/>
              <a:ext cx="63792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6H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2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O + 6CO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2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                            C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6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H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12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O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6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 +  6O</a:t>
              </a:r>
              <a:r>
                <a:rPr kumimoji="0" lang="en-US" sz="20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2</a:t>
              </a:r>
              <a:endParaRPr kumimoji="0" lang="th-TH" sz="20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cs typeface="TH SarabunPSK" pitchFamily="34" charset="-34"/>
                </a:rPr>
                <a:t>น้ำ     + คาร์บอนไดออกไซด์            น้ำตาล   +  ออกซิเจน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5877076" y="1906165"/>
              <a:ext cx="707478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sp>
        <p:nvSpPr>
          <p:cNvPr id="48" name="Rectangle 47"/>
          <p:cNvSpPr/>
          <p:nvPr/>
        </p:nvSpPr>
        <p:spPr>
          <a:xfrm>
            <a:off x="5188556" y="-5993"/>
            <a:ext cx="2401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Photosynthesis</a:t>
            </a:r>
            <a:endParaRPr lang="th-TH" sz="36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3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69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074E-6 L 0.04913 -0.042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1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0157E-6 L 0.0007 -0.075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7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958E-6 L -0.04514 -0.048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-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7909E-6 L 0.14652 0.0203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101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16466E-6 L 0.17257 0.00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3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2535E-8 L 0.15191 0.041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2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77336E-6 L 0.13785 0.0672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335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07986 -0.06042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-303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14431E-6 L 0.0724 -0.05134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-256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6512E-6 L 0.09601 -0.0437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2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1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8091" y="1772816"/>
            <a:ext cx="4704030" cy="50405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12" y="2910464"/>
            <a:ext cx="4624753" cy="2413402"/>
          </a:xfrm>
          <a:prstGeom prst="rect">
            <a:avLst/>
          </a:prstGeom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58" y="2846937"/>
            <a:ext cx="1016219" cy="28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96" y="4944481"/>
            <a:ext cx="491347" cy="308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64" y="2912880"/>
            <a:ext cx="839950" cy="110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77" y="2011406"/>
            <a:ext cx="664000" cy="463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67" y="2811988"/>
            <a:ext cx="1219048" cy="2843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04" y="2081260"/>
            <a:ext cx="573272" cy="32604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410604" y="4865833"/>
            <a:ext cx="1024732" cy="283926"/>
            <a:chOff x="4859137" y="5326904"/>
            <a:chExt cx="1225031" cy="339424"/>
          </a:xfrm>
        </p:grpSpPr>
        <p:sp>
          <p:nvSpPr>
            <p:cNvPr id="11" name="Oval 10"/>
            <p:cNvSpPr/>
            <p:nvPr/>
          </p:nvSpPr>
          <p:spPr>
            <a:xfrm>
              <a:off x="4859137" y="5326904"/>
              <a:ext cx="360040" cy="3394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Oval 13"/>
            <p:cNvSpPr/>
            <p:nvPr/>
          </p:nvSpPr>
          <p:spPr>
            <a:xfrm>
              <a:off x="5156319" y="5326904"/>
              <a:ext cx="360040" cy="3394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Oval 14"/>
            <p:cNvSpPr/>
            <p:nvPr/>
          </p:nvSpPr>
          <p:spPr>
            <a:xfrm>
              <a:off x="5438640" y="5326904"/>
              <a:ext cx="360040" cy="3394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Oval 15"/>
            <p:cNvSpPr/>
            <p:nvPr/>
          </p:nvSpPr>
          <p:spPr>
            <a:xfrm>
              <a:off x="5724128" y="5326904"/>
              <a:ext cx="360040" cy="339424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P</a:t>
              </a:r>
              <a:endParaRPr lang="th-TH" sz="1800" b="1" dirty="0"/>
            </a:p>
          </p:txBody>
        </p:sp>
      </p:grpSp>
      <p:sp>
        <p:nvSpPr>
          <p:cNvPr id="18" name="Explosion 1 17"/>
          <p:cNvSpPr/>
          <p:nvPr/>
        </p:nvSpPr>
        <p:spPr>
          <a:xfrm>
            <a:off x="6436854" y="3149256"/>
            <a:ext cx="794109" cy="536166"/>
          </a:xfrm>
          <a:prstGeom prst="irregularSeal1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ATP</a:t>
            </a: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6380337" y="3733530"/>
            <a:ext cx="855959" cy="274684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NADPH</a:t>
            </a: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6339687" y="4298798"/>
            <a:ext cx="794848" cy="277135"/>
          </a:xfrm>
          <a:prstGeom prst="hexagon">
            <a:avLst/>
          </a:prstGeom>
          <a:solidFill>
            <a:srgbClr val="F5A9CB"/>
          </a:solidFill>
          <a:ln>
            <a:solidFill>
              <a:srgbClr val="F5A9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NADP</a:t>
            </a:r>
            <a:r>
              <a:rPr lang="en-US" sz="1600" b="1" baseline="30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</a:t>
            </a:r>
            <a:endParaRPr lang="th-TH" sz="1600" b="1" baseline="30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Explosion 1 20"/>
          <p:cNvSpPr/>
          <p:nvPr/>
        </p:nvSpPr>
        <p:spPr>
          <a:xfrm>
            <a:off x="6144195" y="4704930"/>
            <a:ext cx="804069" cy="380254"/>
          </a:xfrm>
          <a:prstGeom prst="irregularSeal1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ADP</a:t>
            </a: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014939" y="4714748"/>
            <a:ext cx="228932" cy="215823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P</a:t>
            </a:r>
            <a:endParaRPr lang="th-TH" sz="1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767016" y="4707243"/>
            <a:ext cx="360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+</a:t>
            </a:r>
            <a:endParaRPr lang="th-TH" sz="900" b="1" dirty="0"/>
          </a:p>
        </p:txBody>
      </p:sp>
      <p:sp>
        <p:nvSpPr>
          <p:cNvPr id="29" name="Arc 28"/>
          <p:cNvSpPr/>
          <p:nvPr/>
        </p:nvSpPr>
        <p:spPr>
          <a:xfrm>
            <a:off x="6809494" y="3365718"/>
            <a:ext cx="914400" cy="914400"/>
          </a:xfrm>
          <a:prstGeom prst="arc">
            <a:avLst>
              <a:gd name="adj1" fmla="val 16200000"/>
              <a:gd name="adj2" fmla="val 2024941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Arc 29"/>
          <p:cNvSpPr/>
          <p:nvPr/>
        </p:nvSpPr>
        <p:spPr>
          <a:xfrm flipH="1">
            <a:off x="5920519" y="3384398"/>
            <a:ext cx="914400" cy="914400"/>
          </a:xfrm>
          <a:prstGeom prst="arc">
            <a:avLst>
              <a:gd name="adj1" fmla="val 16200000"/>
              <a:gd name="adj2" fmla="val 20249410"/>
            </a:avLst>
          </a:prstGeom>
          <a:ln w="190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Arc 30"/>
          <p:cNvSpPr/>
          <p:nvPr/>
        </p:nvSpPr>
        <p:spPr>
          <a:xfrm>
            <a:off x="6834919" y="3861560"/>
            <a:ext cx="684076" cy="437238"/>
          </a:xfrm>
          <a:prstGeom prst="arc">
            <a:avLst>
              <a:gd name="adj1" fmla="val 16200000"/>
              <a:gd name="adj2" fmla="val 2024941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Arc 31"/>
          <p:cNvSpPr/>
          <p:nvPr/>
        </p:nvSpPr>
        <p:spPr>
          <a:xfrm rot="19613845">
            <a:off x="5906941" y="3907586"/>
            <a:ext cx="684076" cy="437238"/>
          </a:xfrm>
          <a:prstGeom prst="arc">
            <a:avLst>
              <a:gd name="adj1" fmla="val 15151590"/>
              <a:gd name="adj2" fmla="val 2024941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Arc 32"/>
          <p:cNvSpPr/>
          <p:nvPr/>
        </p:nvSpPr>
        <p:spPr>
          <a:xfrm rot="19717044" flipH="1" flipV="1">
            <a:off x="6971417" y="4006009"/>
            <a:ext cx="684076" cy="437238"/>
          </a:xfrm>
          <a:prstGeom prst="arc">
            <a:avLst>
              <a:gd name="adj1" fmla="val 16864272"/>
              <a:gd name="adj2" fmla="val 2024941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Arc 33"/>
          <p:cNvSpPr/>
          <p:nvPr/>
        </p:nvSpPr>
        <p:spPr>
          <a:xfrm flipH="1" flipV="1">
            <a:off x="5934819" y="4176559"/>
            <a:ext cx="1053191" cy="319583"/>
          </a:xfrm>
          <a:prstGeom prst="arc">
            <a:avLst>
              <a:gd name="adj1" fmla="val 17730640"/>
              <a:gd name="adj2" fmla="val 20929411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Arc 34"/>
          <p:cNvSpPr/>
          <p:nvPr/>
        </p:nvSpPr>
        <p:spPr>
          <a:xfrm rot="18344627" flipH="1" flipV="1">
            <a:off x="7008288" y="4305945"/>
            <a:ext cx="684076" cy="437238"/>
          </a:xfrm>
          <a:prstGeom prst="arc">
            <a:avLst>
              <a:gd name="adj1" fmla="val 16864272"/>
              <a:gd name="adj2" fmla="val 2024941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Arc 35"/>
          <p:cNvSpPr/>
          <p:nvPr/>
        </p:nvSpPr>
        <p:spPr>
          <a:xfrm flipH="1" flipV="1">
            <a:off x="5857806" y="4527472"/>
            <a:ext cx="1053191" cy="319583"/>
          </a:xfrm>
          <a:prstGeom prst="arc">
            <a:avLst>
              <a:gd name="adj1" fmla="val 19869831"/>
              <a:gd name="adj2" fmla="val 20929411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TextBox 36"/>
          <p:cNvSpPr txBox="1"/>
          <p:nvPr/>
        </p:nvSpPr>
        <p:spPr>
          <a:xfrm>
            <a:off x="7495142" y="3898372"/>
            <a:ext cx="91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Calvin </a:t>
            </a:r>
          </a:p>
          <a:p>
            <a:pPr algn="ctr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cycle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40805" y="5422663"/>
            <a:ext cx="1162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chloroplast</a:t>
            </a:r>
            <a:endParaRPr lang="th-TH" sz="12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184634" y="2439624"/>
            <a:ext cx="83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H</a:t>
            </a:r>
            <a:r>
              <a:rPr lang="en-US" sz="1800" b="1" baseline="-25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00092" y="2442656"/>
            <a:ext cx="83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CO</a:t>
            </a:r>
            <a:r>
              <a:rPr lang="en-US" sz="1800" b="1" baseline="-25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1800" b="1" baseline="-25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99304" y="2600058"/>
            <a:ext cx="838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2855" y="6084004"/>
            <a:ext cx="57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lang="en-US" sz="1800" b="1" baseline="-25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1800" b="1" baseline="-25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47396" y="6080318"/>
            <a:ext cx="143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G3P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PGAL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1311" y="338311"/>
            <a:ext cx="3312368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กระบวนการสังเคราะห์ด้วยแสง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68" y="953947"/>
            <a:ext cx="4248798" cy="5847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ประกอบด้วย 2 ขั้นตอน ดังนี้</a:t>
            </a:r>
          </a:p>
          <a:p>
            <a:pPr marL="514350" indent="-514350">
              <a:buAutoNum type="arabicPeriod"/>
            </a:pP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ปฏิกิริยาแสง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(light reaction)</a:t>
            </a:r>
            <a:endParaRPr lang="th-TH" sz="2200" b="1" dirty="0" smtClean="0">
              <a:latin typeface="TH SarabunPSK" pitchFamily="34" charset="-34"/>
              <a:cs typeface="TH SarabunPSK" pitchFamily="34" charset="-34"/>
            </a:endParaRPr>
          </a:p>
          <a:p>
            <a:pPr marL="712788" indent="-177800"/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เกิดที่ไทลาคอยด์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(thylakoid)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chloroplast</a:t>
            </a:r>
          </a:p>
          <a:p>
            <a:pPr marL="712788" indent="-177800"/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เปลี่ยนพลังงานแสงให้อยู่ในรูปของพลังงานเคมี</a:t>
            </a:r>
          </a:p>
          <a:p>
            <a:pPr marL="712788" indent="-177800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- พลังงานเคมีสะสมในโมเลกุลของ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ATP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NADPH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(นำไปใช้ในการตรึง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CO</a:t>
            </a:r>
            <a:r>
              <a:rPr lang="en-US" sz="2200" b="1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712788" indent="-177800"/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ผลิต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O</a:t>
            </a:r>
            <a:r>
              <a:rPr lang="en-US" sz="2200" b="1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200" b="1" baseline="-25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ออกสู่บรรยากาศ</a:t>
            </a:r>
          </a:p>
          <a:p>
            <a:pPr marL="536575" indent="-538163">
              <a:buAutoNum type="arabicPeriod" startAt="2"/>
            </a:pP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การตรึงคาร์บอนไดออกไซด์ </a:t>
            </a:r>
            <a:endParaRPr lang="en-US" sz="2200" b="1" dirty="0" smtClean="0">
              <a:latin typeface="TH SarabunPSK" pitchFamily="34" charset="-34"/>
              <a:cs typeface="TH SarabunPSK" pitchFamily="34" charset="-34"/>
            </a:endParaRPr>
          </a:p>
          <a:p>
            <a:pPr indent="534988"/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200" b="1" dirty="0" err="1" smtClean="0">
                <a:latin typeface="TH SarabunPSK" pitchFamily="34" charset="-34"/>
                <a:cs typeface="TH SarabunPSK" pitchFamily="34" charset="-34"/>
              </a:rPr>
              <a:t>carbondioxide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 fixation)</a:t>
            </a:r>
          </a:p>
          <a:p>
            <a:pPr marL="627063" indent="-93663"/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เกิดในสโตรมา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200" b="1" dirty="0" err="1" smtClean="0">
                <a:latin typeface="TH SarabunPSK" pitchFamily="34" charset="-34"/>
                <a:cs typeface="TH SarabunPSK" pitchFamily="34" charset="-34"/>
              </a:rPr>
              <a:t>stroma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chloroplast</a:t>
            </a:r>
          </a:p>
          <a:p>
            <a:pPr marL="627063" indent="-93663"/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ใช้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ATP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NADPH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627063" indent="-93663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- เปลี่ยน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CO</a:t>
            </a:r>
            <a:r>
              <a:rPr lang="en-US" sz="2200" b="1" baseline="-25000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200" b="1" baseline="-25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ในบรรยากาศให้เป็นน้ำตาลที่มีคาร์บอน 3 อะตอม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(G3P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PGAL) </a:t>
            </a:r>
          </a:p>
          <a:p>
            <a:pPr marL="627063" indent="1588"/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โมเลกุล</a:t>
            </a:r>
          </a:p>
          <a:p>
            <a:pPr marL="531813" indent="3175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- ผ่านวัฎจักรคัลวิน</a:t>
            </a:r>
            <a:endParaRPr lang="th-TH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21053" y="4124572"/>
            <a:ext cx="91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Light reaction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188556" y="-5993"/>
            <a:ext cx="2401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Photosynthesis</a:t>
            </a:r>
            <a:endParaRPr lang="th-TH" sz="36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4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048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6659E-6 L -0.00313 0.192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9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0007 0.1219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0.00364 0.1919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00277 0.12963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39" grpId="1"/>
      <p:bldP spid="40" grpId="0"/>
      <p:bldP spid="40" grpId="1"/>
      <p:bldP spid="41" grpId="0"/>
      <p:bldP spid="42" grpId="0"/>
      <p:bldP spid="43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04015" y="3798691"/>
            <a:ext cx="1024732" cy="283926"/>
            <a:chOff x="4859137" y="5326904"/>
            <a:chExt cx="1225031" cy="339424"/>
          </a:xfrm>
        </p:grpSpPr>
        <p:sp>
          <p:nvSpPr>
            <p:cNvPr id="9" name="Oval 8"/>
            <p:cNvSpPr/>
            <p:nvPr/>
          </p:nvSpPr>
          <p:spPr>
            <a:xfrm>
              <a:off x="4859137" y="5326904"/>
              <a:ext cx="360040" cy="3394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Oval 9"/>
            <p:cNvSpPr/>
            <p:nvPr/>
          </p:nvSpPr>
          <p:spPr>
            <a:xfrm>
              <a:off x="5156319" y="5326904"/>
              <a:ext cx="360040" cy="3394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Oval 10"/>
            <p:cNvSpPr/>
            <p:nvPr/>
          </p:nvSpPr>
          <p:spPr>
            <a:xfrm>
              <a:off x="5438640" y="5326904"/>
              <a:ext cx="360040" cy="33942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Oval 11"/>
            <p:cNvSpPr/>
            <p:nvPr/>
          </p:nvSpPr>
          <p:spPr>
            <a:xfrm>
              <a:off x="5724128" y="5326904"/>
              <a:ext cx="360040" cy="339424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P</a:t>
              </a:r>
              <a:endParaRPr lang="th-TH" sz="1800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16090" y="2438381"/>
            <a:ext cx="143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G3P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Triose-P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2740" y="2489772"/>
            <a:ext cx="119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กรดอินทรีย์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8741" y="3102395"/>
            <a:ext cx="90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66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กรดไขมัน</a:t>
            </a:r>
            <a:endParaRPr lang="th-TH" sz="1800" b="1" dirty="0">
              <a:solidFill>
                <a:srgbClr val="66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3577" y="3183214"/>
            <a:ext cx="102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CC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กรดแอมิโน</a:t>
            </a:r>
            <a:endParaRPr lang="th-TH" sz="1800" b="1" dirty="0">
              <a:solidFill>
                <a:srgbClr val="CC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5565" y="382466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CC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โปรตีน</a:t>
            </a:r>
            <a:endParaRPr lang="th-TH" sz="1800" b="1" dirty="0">
              <a:solidFill>
                <a:srgbClr val="CC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8459" y="2640253"/>
            <a:ext cx="95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ไนโตรเจน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4174" y="3345327"/>
            <a:ext cx="75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แป้ง</a:t>
            </a:r>
            <a:endParaRPr lang="th-TH" sz="1800" b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87123" y="4855470"/>
            <a:ext cx="1183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น้ำตาลอื่น ๆ</a:t>
            </a:r>
            <a:endParaRPr lang="en-US" sz="1800" b="1" dirty="0" smtClean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800" b="1" dirty="0" smtClean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กลูโคส ซูโครส</a:t>
            </a:r>
            <a:endParaRPr lang="th-TH" sz="1800" b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72745" y="4869160"/>
            <a:ext cx="963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เซลลูโลส</a:t>
            </a:r>
            <a:endParaRPr lang="th-TH" sz="1800" b="1" dirty="0">
              <a:solidFill>
                <a:schemeClr val="accent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53034" y="5939988"/>
            <a:ext cx="291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 smtClean="0">
                <a:solidFill>
                  <a:srgbClr val="CC66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กรดแอมิโน    </a:t>
            </a:r>
            <a:r>
              <a:rPr lang="th-TH" sz="1800" b="1" dirty="0" smtClean="0">
                <a:solidFill>
                  <a:srgbClr val="FF66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นิวคลีโอ</a:t>
            </a:r>
            <a:r>
              <a:rPr lang="th-TH" sz="1800" b="1" dirty="0" err="1" smtClean="0">
                <a:solidFill>
                  <a:srgbClr val="FF66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ไทด์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 </a:t>
            </a:r>
            <a:r>
              <a:rPr lang="th-TH" sz="1800" b="1" dirty="0" smtClean="0">
                <a:solidFill>
                  <a:srgbClr val="66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กรดไขมัน</a:t>
            </a:r>
            <a:endParaRPr lang="th-TH" sz="1800" b="1" dirty="0">
              <a:solidFill>
                <a:srgbClr val="66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Arc 30"/>
          <p:cNvSpPr/>
          <p:nvPr/>
        </p:nvSpPr>
        <p:spPr>
          <a:xfrm>
            <a:off x="3552365" y="2225548"/>
            <a:ext cx="1450991" cy="582166"/>
          </a:xfrm>
          <a:prstGeom prst="arc">
            <a:avLst>
              <a:gd name="adj1" fmla="val 15811384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3" name="Straight Arrow Connector 32"/>
          <p:cNvCxnSpPr>
            <a:stCxn id="16" idx="2"/>
          </p:cNvCxnSpPr>
          <p:nvPr/>
        </p:nvCxnSpPr>
        <p:spPr>
          <a:xfrm>
            <a:off x="4921384" y="2859104"/>
            <a:ext cx="483409" cy="4793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/>
          <p:cNvSpPr/>
          <p:nvPr/>
        </p:nvSpPr>
        <p:spPr>
          <a:xfrm rot="19049024" flipH="1">
            <a:off x="5180476" y="2758516"/>
            <a:ext cx="502960" cy="557123"/>
          </a:xfrm>
          <a:prstGeom prst="arc">
            <a:avLst>
              <a:gd name="adj1" fmla="val 16200000"/>
              <a:gd name="adj2" fmla="val 204567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003656" y="3442568"/>
            <a:ext cx="789070" cy="4243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/>
          <p:cNvSpPr/>
          <p:nvPr/>
        </p:nvSpPr>
        <p:spPr>
          <a:xfrm rot="16200000">
            <a:off x="2259547" y="2657080"/>
            <a:ext cx="1443982" cy="1464078"/>
          </a:xfrm>
          <a:prstGeom prst="arc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Arc 45"/>
          <p:cNvSpPr/>
          <p:nvPr/>
        </p:nvSpPr>
        <p:spPr>
          <a:xfrm flipV="1">
            <a:off x="1645645" y="2046398"/>
            <a:ext cx="1443982" cy="1464078"/>
          </a:xfrm>
          <a:prstGeom prst="arc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4589938" y="2766562"/>
            <a:ext cx="118237" cy="41665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25" idx="0"/>
          </p:cNvCxnSpPr>
          <p:nvPr/>
        </p:nvCxnSpPr>
        <p:spPr>
          <a:xfrm>
            <a:off x="3378690" y="2766562"/>
            <a:ext cx="0" cy="208890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3875498" y="5085184"/>
            <a:ext cx="624494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813631" y="5520360"/>
            <a:ext cx="251650" cy="39585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843224" y="3230839"/>
            <a:ext cx="728231" cy="615477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Oval 43"/>
          <p:cNvSpPr/>
          <p:nvPr/>
        </p:nvSpPr>
        <p:spPr>
          <a:xfrm>
            <a:off x="2687808" y="4691166"/>
            <a:ext cx="1285227" cy="1086232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Oval 47"/>
          <p:cNvSpPr/>
          <p:nvPr/>
        </p:nvSpPr>
        <p:spPr>
          <a:xfrm>
            <a:off x="4548171" y="4669900"/>
            <a:ext cx="887925" cy="750445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Oval 48"/>
          <p:cNvSpPr/>
          <p:nvPr/>
        </p:nvSpPr>
        <p:spPr>
          <a:xfrm>
            <a:off x="4148473" y="2936350"/>
            <a:ext cx="887925" cy="750445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Oval 53"/>
          <p:cNvSpPr/>
          <p:nvPr/>
        </p:nvSpPr>
        <p:spPr>
          <a:xfrm>
            <a:off x="6564395" y="3615058"/>
            <a:ext cx="887925" cy="750445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6" name="Oval 55"/>
          <p:cNvSpPr/>
          <p:nvPr/>
        </p:nvSpPr>
        <p:spPr>
          <a:xfrm>
            <a:off x="4713535" y="5665863"/>
            <a:ext cx="1016936" cy="859481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Oval 58"/>
          <p:cNvSpPr/>
          <p:nvPr/>
        </p:nvSpPr>
        <p:spPr>
          <a:xfrm>
            <a:off x="5784814" y="5696792"/>
            <a:ext cx="880751" cy="744382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993926" y="1023119"/>
            <a:ext cx="7106466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b="1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defRPr>
            </a:lvl1pPr>
          </a:lstStyle>
          <a:p>
            <a:r>
              <a:rPr lang="th-TH" sz="2400" dirty="0"/>
              <a:t>ความสัมพันธ์ระหว่างการสังเคราะห์ด้วยแสงกับการสร้าง</a:t>
            </a:r>
            <a:r>
              <a:rPr lang="th-TH" sz="2400" dirty="0" smtClean="0"/>
              <a:t>สารอินทรีย์</a:t>
            </a:r>
            <a:endParaRPr lang="th-TH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647184" y="1517883"/>
            <a:ext cx="792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2788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พืชใช้น้ำตาลที่มีคาร์บอน 3 อะตอม ที่ได้จากกระบวนการสังเคราะห์ด้วยแสง มาสร้างสารอินทรีย์ต่าง ๆ ได้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344341" y="-10086"/>
            <a:ext cx="4139778" cy="907242"/>
            <a:chOff x="4499992" y="2056042"/>
            <a:chExt cx="4139778" cy="907242"/>
          </a:xfrm>
        </p:grpSpPr>
        <p:sp>
          <p:nvSpPr>
            <p:cNvPr id="39" name="Rectangle 38"/>
            <p:cNvSpPr/>
            <p:nvPr/>
          </p:nvSpPr>
          <p:spPr>
            <a:xfrm>
              <a:off x="4499992" y="2056042"/>
              <a:ext cx="4139778" cy="907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200" b="1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76391" y="2059443"/>
              <a:ext cx="4001242" cy="769441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TH SarabunPSK" pitchFamily="34" charset="-34"/>
                  <a:cs typeface="TH SarabunPSK" pitchFamily="34" charset="-34"/>
                </a:rPr>
                <a:t>The relationship between photosynthesis and synthesis of organic compounds </a:t>
              </a:r>
              <a:endParaRPr lang="th-TH" sz="2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5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69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6827E-7 L -0.0757 -0.242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12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0"/>
      <p:bldP spid="17" grpId="0"/>
      <p:bldP spid="18" grpId="0"/>
      <p:bldP spid="20" grpId="0"/>
      <p:bldP spid="21" grpId="0"/>
      <p:bldP spid="22" grpId="0"/>
      <p:bldP spid="25" grpId="0"/>
      <p:bldP spid="26" grpId="0"/>
      <p:bldP spid="30" grpId="0"/>
      <p:bldP spid="31" grpId="0" animBg="1"/>
      <p:bldP spid="38" grpId="0" animBg="1"/>
      <p:bldP spid="45" grpId="0" animBg="1"/>
      <p:bldP spid="46" grpId="0" animBg="1"/>
      <p:bldP spid="3" grpId="0" animBg="1"/>
      <p:bldP spid="44" grpId="0" animBg="1"/>
      <p:bldP spid="48" grpId="0" animBg="1"/>
      <p:bldP spid="49" grpId="0" animBg="1"/>
      <p:bldP spid="54" grpId="0" animBg="1"/>
      <p:bldP spid="56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4525370" y="2984246"/>
            <a:ext cx="0" cy="6911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75412" y="1919734"/>
            <a:ext cx="6902142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สารที่ได้จากกระบวนการสังเคราะห์ด้วยแสงจะถูกนำไปสร้างเป็นสารอินทรีย์ซึ่งมีความจำเป็นต่อการดำรงชีวิต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2">
            <a:hlinkClick r:id="" action="ppaction://noaction"/>
          </p:cNvPr>
          <p:cNvSpPr/>
          <p:nvPr/>
        </p:nvSpPr>
        <p:spPr>
          <a:xfrm>
            <a:off x="694201" y="4069704"/>
            <a:ext cx="1944216" cy="9434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คาร์โบไฮเดรต</a:t>
            </a:r>
          </a:p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(carbohydrate)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15"/>
          <p:cNvSpPr/>
          <p:nvPr/>
        </p:nvSpPr>
        <p:spPr>
          <a:xfrm>
            <a:off x="4932040" y="4069704"/>
            <a:ext cx="1296144" cy="9434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ลิพิด</a:t>
            </a:r>
          </a:p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(lipid)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16">
            <a:hlinkClick r:id="" action="ppaction://noaction"/>
          </p:cNvPr>
          <p:cNvSpPr/>
          <p:nvPr/>
        </p:nvSpPr>
        <p:spPr>
          <a:xfrm>
            <a:off x="6601533" y="4069704"/>
            <a:ext cx="1786891" cy="94347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กรดนิวคลิอิก</a:t>
            </a:r>
          </a:p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(nucleic acid)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23777" y="3665541"/>
            <a:ext cx="587120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45043" y="3654908"/>
            <a:ext cx="0" cy="4147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02572" y="3675086"/>
            <a:ext cx="0" cy="4147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80112" y="3654908"/>
            <a:ext cx="0" cy="4147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94978" y="3645024"/>
            <a:ext cx="0" cy="4147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สี่เหลี่ยมผืนผ้า 14">
            <a:hlinkClick r:id="" action="ppaction://noaction"/>
          </p:cNvPr>
          <p:cNvSpPr/>
          <p:nvPr/>
        </p:nvSpPr>
        <p:spPr>
          <a:xfrm>
            <a:off x="2892127" y="4069704"/>
            <a:ext cx="1620891" cy="9434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โปรตีน</a:t>
            </a:r>
          </a:p>
          <a:p>
            <a:pPr algn="ctr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(protein)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3125515"/>
            <a:ext cx="6480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เช่น</a:t>
            </a:r>
            <a:endParaRPr lang="th-TH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8302" y="331949"/>
            <a:ext cx="2170115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b="1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defRPr>
            </a:lvl1pPr>
          </a:lstStyle>
          <a:p>
            <a:r>
              <a:rPr lang="th-TH" dirty="0" smtClean="0"/>
              <a:t>สารอินทรีย์</a:t>
            </a:r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4834881" y="-27384"/>
            <a:ext cx="31935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Organic Compounds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6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23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99" y="3645024"/>
            <a:ext cx="3638133" cy="272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386" y="1325086"/>
            <a:ext cx="7755046" cy="1815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ประกอบด้วยธาตุ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  C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 H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และ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O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357188" indent="-358775">
              <a:buFontTx/>
              <a:buChar char="-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มีอัตราส่วนของอะตอมไฮโดรเจนต่อ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ออกซิเจน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เท่ากับ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2:1 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พืชจะสะสม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carbohydrate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ในรูปของน้ำตาลและแป้ง ที่ราก ลำต้น ใบ ผล เมล็ด แล้วแต่ชนิดของพืช</a:t>
            </a:r>
            <a:endParaRPr lang="en-US" b="1" strike="sngStrike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705386" y="548680"/>
            <a:ext cx="2843937" cy="5487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Carbohydrate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5" y="3560857"/>
            <a:ext cx="2266909" cy="3042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37112"/>
            <a:ext cx="977430" cy="14856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7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34881" y="-27384"/>
            <a:ext cx="31935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Organic Compounds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58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8"/>
          <a:stretch/>
        </p:blipFill>
        <p:spPr>
          <a:xfrm rot="16024462">
            <a:off x="7014961" y="4189477"/>
            <a:ext cx="1877945" cy="1171608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/>
          <a:stretch/>
        </p:blipFill>
        <p:spPr>
          <a:xfrm rot="15852488">
            <a:off x="5937230" y="4205572"/>
            <a:ext cx="1525073" cy="1252665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92" y="4128219"/>
            <a:ext cx="2052222" cy="1539167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r="16027"/>
          <a:stretch/>
        </p:blipFill>
        <p:spPr>
          <a:xfrm>
            <a:off x="729709" y="4062135"/>
            <a:ext cx="2059258" cy="1597660"/>
          </a:xfrm>
          <a:prstGeom prst="ellipse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00" y="1410275"/>
            <a:ext cx="0" cy="10106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7"/>
          <p:cNvSpPr/>
          <p:nvPr/>
        </p:nvSpPr>
        <p:spPr>
          <a:xfrm>
            <a:off x="3374343" y="1008092"/>
            <a:ext cx="2376264" cy="5487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C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arbohydrate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19672" y="2204864"/>
            <a:ext cx="58326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29197" y="2190006"/>
            <a:ext cx="0" cy="288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80210" y="1876723"/>
            <a:ext cx="360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34599" y="2201278"/>
            <a:ext cx="0" cy="288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576" y="2499369"/>
            <a:ext cx="2297154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มอโนแซ็กคาไรด์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(monosaccharide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64353" y="2497832"/>
            <a:ext cx="2196244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ไดแซ็กคาไรด์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(disaccharide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1196" y="2488758"/>
            <a:ext cx="2068852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พอลิแซ็กคาไรด์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(polysaccharide)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68460" y="2193335"/>
            <a:ext cx="0" cy="288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64374" y="1672071"/>
            <a:ext cx="2199914" cy="4001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แบ่งตามขนาดโมเลกุล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487770" y="2132856"/>
            <a:ext cx="953918" cy="318474"/>
            <a:chOff x="6518573" y="3861048"/>
            <a:chExt cx="953918" cy="318474"/>
          </a:xfrm>
        </p:grpSpPr>
        <p:sp>
          <p:nvSpPr>
            <p:cNvPr id="27" name="Oval 26"/>
            <p:cNvSpPr/>
            <p:nvPr/>
          </p:nvSpPr>
          <p:spPr>
            <a:xfrm>
              <a:off x="7164530" y="3861048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Oval 30"/>
            <p:cNvSpPr/>
            <p:nvPr/>
          </p:nvSpPr>
          <p:spPr>
            <a:xfrm>
              <a:off x="7326963" y="3861048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Oval 31"/>
            <p:cNvSpPr/>
            <p:nvPr/>
          </p:nvSpPr>
          <p:spPr>
            <a:xfrm>
              <a:off x="6518573" y="4035506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Oval 32"/>
            <p:cNvSpPr/>
            <p:nvPr/>
          </p:nvSpPr>
          <p:spPr>
            <a:xfrm>
              <a:off x="6680403" y="4035506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4" name="Oval 33"/>
            <p:cNvSpPr/>
            <p:nvPr/>
          </p:nvSpPr>
          <p:spPr>
            <a:xfrm>
              <a:off x="6522999" y="3861048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Oval 34"/>
            <p:cNvSpPr/>
            <p:nvPr/>
          </p:nvSpPr>
          <p:spPr>
            <a:xfrm>
              <a:off x="6681156" y="3861048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Oval 35"/>
            <p:cNvSpPr/>
            <p:nvPr/>
          </p:nvSpPr>
          <p:spPr>
            <a:xfrm>
              <a:off x="6840721" y="3861048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7" name="Oval 36"/>
            <p:cNvSpPr/>
            <p:nvPr/>
          </p:nvSpPr>
          <p:spPr>
            <a:xfrm>
              <a:off x="7002551" y="3861048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8" name="Oval 37"/>
            <p:cNvSpPr/>
            <p:nvPr/>
          </p:nvSpPr>
          <p:spPr>
            <a:xfrm>
              <a:off x="6842233" y="4035506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9" name="Oval 38"/>
            <p:cNvSpPr/>
            <p:nvPr/>
          </p:nvSpPr>
          <p:spPr>
            <a:xfrm>
              <a:off x="7004815" y="4035506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Oval 39"/>
            <p:cNvSpPr/>
            <p:nvPr/>
          </p:nvSpPr>
          <p:spPr>
            <a:xfrm>
              <a:off x="7166645" y="4035506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1" name="Oval 40"/>
            <p:cNvSpPr/>
            <p:nvPr/>
          </p:nvSpPr>
          <p:spPr>
            <a:xfrm>
              <a:off x="7328475" y="4035506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20902" y="2276872"/>
            <a:ext cx="303581" cy="144016"/>
            <a:chOff x="5723682" y="4016182"/>
            <a:chExt cx="303581" cy="144016"/>
          </a:xfrm>
        </p:grpSpPr>
        <p:sp>
          <p:nvSpPr>
            <p:cNvPr id="42" name="Oval 41"/>
            <p:cNvSpPr/>
            <p:nvPr/>
          </p:nvSpPr>
          <p:spPr>
            <a:xfrm>
              <a:off x="5723682" y="4016182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Oval 42"/>
            <p:cNvSpPr/>
            <p:nvPr/>
          </p:nvSpPr>
          <p:spPr>
            <a:xfrm>
              <a:off x="5883247" y="4016182"/>
              <a:ext cx="144016" cy="144016"/>
            </a:xfrm>
            <a:prstGeom prst="ellipse">
              <a:avLst/>
            </a:prstGeom>
            <a:solidFill>
              <a:srgbClr val="CC6600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4" name="Oval 43"/>
          <p:cNvSpPr/>
          <p:nvPr/>
        </p:nvSpPr>
        <p:spPr>
          <a:xfrm>
            <a:off x="1687330" y="2267347"/>
            <a:ext cx="144016" cy="144016"/>
          </a:xfrm>
          <a:prstGeom prst="ellipse">
            <a:avLst/>
          </a:prstGeom>
          <a:solidFill>
            <a:srgbClr val="CC6600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Rectangle 46"/>
          <p:cNvSpPr/>
          <p:nvPr/>
        </p:nvSpPr>
        <p:spPr>
          <a:xfrm>
            <a:off x="3644373" y="5799090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อ้อย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ซูโครส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315682" y="5799091"/>
            <a:ext cx="1899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ข้าว ข้าวโพด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แป้ง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8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834881" y="-27384"/>
            <a:ext cx="31935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Organic Compounds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3411" y="5755415"/>
            <a:ext cx="1901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องุ่น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น้ำตาลกลูโคส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39917" y="3517147"/>
            <a:ext cx="1782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ตัวอย่างที่พบในพืช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593200" y="3545140"/>
            <a:ext cx="1782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ตัวอย่างที่พบในพืช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366099" y="3495925"/>
            <a:ext cx="1782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ตัวอย่างที่พบในพืช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326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423948"/>
            <a:ext cx="4104456" cy="35394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ประกอบขึ้นจากหน่วยย่อย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เรียกว่า กรดแอมิโน 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ธาตุที่เป็นองค์ประกอบหลัก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คือ     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C  H  O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และ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N</a:t>
            </a:r>
          </a:p>
          <a:p>
            <a:pPr marL="357188" indent="-358775">
              <a:buFontTx/>
              <a:buChar char="-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บางชนิดอาจประกอบด้วยธาตุอื่น เช่น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P   Fe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และ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 S</a:t>
            </a: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357188" indent="-358775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- 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ส่วน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ใหญ่พืชสะสมโปรตีนในส่วนของ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เมล็ด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เช่น ถั่ว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7366"/>
          <a:stretch/>
        </p:blipFill>
        <p:spPr>
          <a:xfrm>
            <a:off x="4899147" y="1631022"/>
            <a:ext cx="3607875" cy="3125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48" y="494116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เมล็ดพืชที่มีโปรตีนสูง</a:t>
            </a:r>
            <a:endParaRPr lang="th-TH" b="1" dirty="0"/>
          </a:p>
        </p:txBody>
      </p:sp>
      <p:sp>
        <p:nvSpPr>
          <p:cNvPr id="2" name="Rectangle 4"/>
          <p:cNvSpPr/>
          <p:nvPr/>
        </p:nvSpPr>
        <p:spPr>
          <a:xfrm>
            <a:off x="683568" y="703146"/>
            <a:ext cx="2052228" cy="50355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P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rotein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76456" y="643417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9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34881" y="-27384"/>
            <a:ext cx="31935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Organic Compounds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61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3409</TotalTime>
  <Words>738</Words>
  <Application>Microsoft Office PowerPoint</Application>
  <PresentationFormat>On-screen Show (4:3)</PresentationFormat>
  <Paragraphs>156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Cordia New</vt:lpstr>
      <vt:lpstr>Calibri</vt:lpstr>
      <vt:lpstr>Angsana New</vt:lpstr>
      <vt:lpstr>TH Sarabun New</vt:lpstr>
      <vt:lpstr>DilleniaUPC</vt:lpstr>
      <vt:lpstr>TH SarabunPSK</vt:lpstr>
      <vt:lpstr>Arial</vt:lpstr>
      <vt:lpstr>Wingdings</vt:lpstr>
      <vt:lpstr>Century Gothic</vt:lpstr>
      <vt:lpstr>Wingdings 2</vt:lpstr>
      <vt:lpstr>Austin</vt:lpstr>
      <vt:lpstr>ความสัมพันธ์ระหว่าง การสังเคราะห์ด้วยแสงกับ   การสร้างสารอินทรีย์ในพืช The relationship between photosynthesis and   synthesis of organic compounds  in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Kwanchanok Sattasuk</dc:creator>
  <cp:lastModifiedBy>Kwanchanok Sattasuk</cp:lastModifiedBy>
  <cp:revision>289</cp:revision>
  <dcterms:created xsi:type="dcterms:W3CDTF">2014-03-20T06:48:16Z</dcterms:created>
  <dcterms:modified xsi:type="dcterms:W3CDTF">2019-03-28T15:13:47Z</dcterms:modified>
</cp:coreProperties>
</file>