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44" r:id="rId2"/>
  </p:sldMasterIdLst>
  <p:notesMasterIdLst>
    <p:notesMasterId r:id="rId31"/>
  </p:notesMasterIdLst>
  <p:handoutMasterIdLst>
    <p:handoutMasterId r:id="rId32"/>
  </p:handoutMasterIdLst>
  <p:sldIdLst>
    <p:sldId id="306" r:id="rId3"/>
    <p:sldId id="263" r:id="rId4"/>
    <p:sldId id="269" r:id="rId5"/>
    <p:sldId id="265" r:id="rId6"/>
    <p:sldId id="266" r:id="rId7"/>
    <p:sldId id="276" r:id="rId8"/>
    <p:sldId id="275" r:id="rId9"/>
    <p:sldId id="301" r:id="rId10"/>
    <p:sldId id="291" r:id="rId11"/>
    <p:sldId id="295" r:id="rId12"/>
    <p:sldId id="289" r:id="rId13"/>
    <p:sldId id="293" r:id="rId14"/>
    <p:sldId id="296" r:id="rId15"/>
    <p:sldId id="292" r:id="rId16"/>
    <p:sldId id="300" r:id="rId17"/>
    <p:sldId id="288" r:id="rId18"/>
    <p:sldId id="308" r:id="rId19"/>
    <p:sldId id="298" r:id="rId20"/>
    <p:sldId id="283" r:id="rId21"/>
    <p:sldId id="284" r:id="rId22"/>
    <p:sldId id="287" r:id="rId23"/>
    <p:sldId id="285" r:id="rId24"/>
    <p:sldId id="302" r:id="rId25"/>
    <p:sldId id="286" r:id="rId26"/>
    <p:sldId id="303" r:id="rId27"/>
    <p:sldId id="261" r:id="rId28"/>
    <p:sldId id="307" r:id="rId29"/>
    <p:sldId id="260" r:id="rId30"/>
  </p:sldIdLst>
  <p:sldSz cx="9144000" cy="6858000" type="screen4x3"/>
  <p:notesSz cx="6735763" cy="98663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33CCFF"/>
    <a:srgbClr val="CCECFF"/>
    <a:srgbClr val="66CCFF"/>
    <a:srgbClr val="99CCFF"/>
    <a:srgbClr val="FEDECC"/>
    <a:srgbClr val="F6CECA"/>
    <a:srgbClr val="EAF29B"/>
    <a:srgbClr val="FFF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5" autoAdjust="0"/>
    <p:restoredTop sz="86215" autoAdjust="0"/>
  </p:normalViewPr>
  <p:slideViewPr>
    <p:cSldViewPr>
      <p:cViewPr varScale="1">
        <p:scale>
          <a:sx n="75" d="100"/>
          <a:sy n="75" d="100"/>
        </p:scale>
        <p:origin x="54" y="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60FE6-90C3-419B-98F1-CE6A54F95640}" type="datetimeFigureOut">
              <a:rPr lang="th-TH" smtClean="0"/>
              <a:t>20/04/61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E1846-FCAA-43C3-B372-F0E75F6A6C3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27507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7BCC8-171B-40C3-BA1B-B8B8D8832A9D}" type="datetimeFigureOut">
              <a:rPr lang="th-TH" smtClean="0"/>
              <a:t>20/04/61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1F0AC-1D25-4D6D-ABF4-F51FE96022E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830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7553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806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sz="1800" b="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สิ่งมีชีวิตดัดแปรพันธุกรรม </a:t>
            </a:r>
            <a:endParaRPr lang="th-TH" b="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1. สารที่ผลิตโดยจุลินทรีย์แปลงพันธุ์ มีหลายชนิดมีประโยชน์ เช่น ช่วยขยายหลอดเลือด ฟื้นฟูกระดูกภายหลัง การปลูกถ่ายไขกระดูก ลดน้ำหนองในปอดของคนไข้ กระตุ้นการสร้างเนื้อเยื่อที่เกิดจากบาดแผลไฟไหม้ กระตุ้นการสร้างเซลล์เม็ดเลือดแดง ช่วยแก้ความเป็นหมัน ช่วยในการดูดซึมกลูโคส ฯลฯ </a:t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2. สารที่ผลิตโดยพืชแปลงพันธุ์ มีหลายชนิด เช่น มะเขือเทศ ช่วยควบคุมการสุกของผล มะละกอมีความทนทานต่อไวรัสโรคใบด่าง ผักกาดหอมต้านทานต่อโรค ทานตะวันทำให้เมล็ดมีโปรตีนเพิ่มขึ้น ข้าวโพดทนทานต่อยาปราบวัชพืช ฯลฯ </a:t>
            </a:r>
            <a:b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3. สารที่ผลิตโดยสัตว์แปลงพันธุ์ มีหลายชนิด เช่น วัวผลิต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GH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ฮอร์โมนช่วยเพิ่มผลผลิตน้ำนม หนูผลิต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GH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ของคนช่วยเพิ่มความสูงของคนเตี้ยแคระ กระต่ายผลิตสาร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EPO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กระตุ้นการสร้างเซลล์เม็ดเลือดแดงสำหรับคนป่วยโรคโลหิตจางเนื่องจากไตวาย เป็นต้น 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4957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66126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88907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4022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93929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806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5123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5197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60312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-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การศึกษาทางชีววิทยาเป็นการศึกษาเกี่ยวกับสิ่งมีชีวิต ดังนั้นการนำความรู้ทางชีววิทยาไปใช้ย่อมเกี่ยวข้องและส่งผลต่อสิ่งมีชีวิตโดยตรงจึงควรคำนึงถึงจริยธรรม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th-TH" dirty="0" smtClean="0"/>
              <a:t>ความหมายของชีวจริยธรรม</a:t>
            </a:r>
            <a:r>
              <a:rPr lang="th-TH" baseline="0" dirty="0" smtClean="0"/>
              <a:t> คือ </a:t>
            </a: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การปฏิบัติต่อสิ่งมีชีวิตอย่างมีคุณธรรม ไม่ทำร้าย หรือทำอันตรายต่อสัตว์หรือมนุษย์เพื่อการศึกษาหรือการวิจัย</a:t>
            </a:r>
            <a:endParaRPr lang="en-US" sz="1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85750" indent="-285750">
              <a:buFontTx/>
              <a:buChar char="-"/>
            </a:pPr>
            <a:r>
              <a:rPr lang="th-TH" baseline="0" dirty="0" smtClean="0"/>
              <a:t>หัวข้ออภิปราย</a:t>
            </a:r>
            <a:r>
              <a:rPr lang="en-US" baseline="0" dirty="0" smtClean="0"/>
              <a:t>: 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1)  </a:t>
            </a:r>
            <a:r>
              <a:rPr lang="th-TH" baseline="0" dirty="0" smtClean="0"/>
              <a:t>นักเรียนคิดว่าเพราะเหตุใดการคำนึงถึงชีวจริยธรรมในการศึกษาทางชีววิทยาและและการนำความรู้ไปประยุกต์ใช้จึงมีความสำคัญ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	2)</a:t>
            </a:r>
            <a:r>
              <a:rPr lang="th-TH" baseline="0" dirty="0" smtClean="0"/>
              <a:t> ให้นักเรียนยกตัวอย่างหัวข้อที่นักเรียนคิดว่าต้องคำนึงถึงชีวจริยธรรม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0898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90287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8742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27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8742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806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" indent="0">
              <a:buFont typeface="+mj-lt"/>
              <a:buNone/>
            </a:pPr>
            <a:r>
              <a:rPr lang="th-TH" sz="1800" dirty="0" smtClean="0"/>
              <a:t>จรรยาบรรณการใช้สัตว์ทดลอง</a:t>
            </a:r>
            <a:r>
              <a:rPr lang="en-US" sz="1800" baseline="0" dirty="0" smtClean="0"/>
              <a:t>:</a:t>
            </a:r>
            <a:r>
              <a:rPr lang="th-TH" sz="1800" baseline="0" dirty="0" smtClean="0"/>
              <a:t> </a:t>
            </a:r>
            <a:r>
              <a:rPr lang="th-TH" dirty="0" smtClean="0"/>
              <a:t>คือ หลักเกณฑ์ที่ผู้ใช้สัตว์และผู้เลี้ยงสัตว์เพื่องานวิจัย งานทดสอบ งานสอน และงานผลิตชีววัตถุในเชิงวิทยาศาสตร์และเทคโนโลยีทุกสาขายึดถือปฏิบัติ เพื่อให้เกิดการดำเนินการตั้งอยู่บนพื้นฐานของจริยธรรม คุณธรรม มนุษยธรรม และหลักวิชาการที่เหมาะสม ตลอดจนเป็นมาตรฐาน การดำเนินงานเป็นที่ยอมรับโดยทั่วกัน</a:t>
            </a:r>
            <a:endParaRPr lang="en-US" dirty="0" smtClean="0"/>
          </a:p>
          <a:p>
            <a:pPr marL="68580" indent="0">
              <a:buFont typeface="+mj-lt"/>
              <a:buNone/>
            </a:pPr>
            <a:r>
              <a:rPr lang="en-US" sz="1800" dirty="0" smtClean="0"/>
              <a:t>1. </a:t>
            </a:r>
            <a:r>
              <a:rPr lang="th-TH" sz="1800" dirty="0" smtClean="0"/>
              <a:t>ผู้ใช้สัตว์ต้องตระหนักถึงคุณค่าของชีวิตสัตว์</a:t>
            </a:r>
            <a:r>
              <a:rPr lang="en-US" sz="1800" dirty="0" smtClean="0"/>
              <a:t>: </a:t>
            </a:r>
            <a:endParaRPr lang="th-TH" sz="1800" dirty="0" smtClean="0"/>
          </a:p>
          <a:p>
            <a:pPr marL="68580" indent="0">
              <a:buFont typeface="+mj-lt"/>
              <a:buNone/>
            </a:pPr>
            <a:r>
              <a:rPr lang="th-TH" sz="1800" dirty="0" smtClean="0"/>
              <a:t>ผู้ใช้สัตว์ต้องใช้สัตว์เฉพาะกรณีที่ได้พิจารณาอย่างถี่ถ้วนแล้วว่าเป็นประโยชน์และจำเป็นสูงสุดต่อการพัฒนาคุณภาพชีวิตของมนุษย์และสัตว์และ/หรือความก้าวหน้าทางวิชาการและได้พิจารณาอย่างถี่ถ้วนแล้วว่าไม่มีวิธีการอื่นที่เหมาะสมเท่าหรือเหมาะสมกว่า</a:t>
            </a:r>
          </a:p>
          <a:p>
            <a:r>
              <a:rPr lang="th-TH" sz="1800" dirty="0" smtClean="0"/>
              <a:t>2. ผู้ใช้สัตว์ต้องตระหนักถึงความแม่นยำของผลงาน โดยใช้สัตว์จำนวนน้อยที่สุด</a:t>
            </a:r>
            <a:r>
              <a:rPr lang="en-US" sz="1800" dirty="0" smtClean="0"/>
              <a:t>:</a:t>
            </a:r>
            <a:endParaRPr lang="th-TH" sz="1800" dirty="0" smtClean="0"/>
          </a:p>
          <a:p>
            <a:r>
              <a:rPr lang="th-TH" sz="1800" dirty="0" smtClean="0"/>
              <a:t>ผู้ใช้สัตว์จะต้องคำนึงถึงคุณสมบัติทางพันธุกรรมของสัตว์ที่จะนำมาใช้ ให้สอดคล้องกับวัตถุประสงค์และเป้าหมายของการใช้สัตว์ เพื่อให้มีการใช้สัตว์จำนวนที่น้อยที่สุด และได้รับผลงานที่ถูกต้องแม่นยำมากที่สุด</a:t>
            </a:r>
            <a:br>
              <a:rPr lang="th-TH" sz="1800" dirty="0" smtClean="0"/>
            </a:br>
            <a:r>
              <a:rPr lang="th-TH" sz="1800" dirty="0" smtClean="0"/>
              <a:t>3. การใช้สัตว์ป่าต้องไม่ขัดต่อกฎหมายและนโยบายการอนุรักษ์สัตว์ป่า </a:t>
            </a:r>
            <a:r>
              <a:rPr lang="en-US" sz="1800" dirty="0" smtClean="0"/>
              <a:t>:</a:t>
            </a:r>
            <a:r>
              <a:rPr lang="en-US" sz="1800" baseline="0" dirty="0" smtClean="0"/>
              <a:t> </a:t>
            </a:r>
            <a:endParaRPr lang="th-TH" sz="1800" baseline="0" dirty="0" smtClean="0"/>
          </a:p>
          <a:p>
            <a:r>
              <a:rPr lang="th-TH" sz="1800" dirty="0" smtClean="0"/>
              <a:t>การนำสัตว์ป่ามาใช้ ควรกระทำเฉพาะกรณีที่มีความจำเป็นต่อการศึกษาวิจัย โดยไม่สามารถใช้สัตว์ประเภทอื่นทดแทนได้ และการใช้สัตว์ป่านั้นจะต้องไม่ขัดต่อกฎหมายและนโยบายการอนุรักษ์สัตว์ป่า</a:t>
            </a:r>
            <a:br>
              <a:rPr lang="th-TH" sz="1800" dirty="0" smtClean="0"/>
            </a:br>
            <a:r>
              <a:rPr lang="th-TH" sz="1800" dirty="0" smtClean="0"/>
              <a:t>4. ผู้ใช้สัตว์ต้องตระหนักว่าสัตว์เป็นสิ่งมีชีวิตเช่นเดียวกับมนุษย์ </a:t>
            </a:r>
            <a:r>
              <a:rPr lang="en-US" sz="1800" dirty="0" smtClean="0"/>
              <a:t>: </a:t>
            </a:r>
            <a:endParaRPr lang="th-TH" sz="1800" dirty="0" smtClean="0"/>
          </a:p>
          <a:p>
            <a:r>
              <a:rPr lang="th-TH" sz="1800" dirty="0" smtClean="0"/>
              <a:t>ผู้ใช้สัตว์ทดลองต้องตระหนักว่า สัตว์มีความรู้สึกเจ็บปวดและมีความรู้สึกตอบสนองต่อสภาพแวดล้อม</a:t>
            </a:r>
            <a:r>
              <a:rPr lang="th-TH" sz="1800" baseline="0" dirty="0" smtClean="0"/>
              <a:t> </a:t>
            </a:r>
            <a:r>
              <a:rPr lang="th-TH" sz="1800" dirty="0" smtClean="0"/>
              <a:t>เช่นเดียวกับมนุษย์ จึงต้องปฏิบัติต่อสัตว์ด้วยความระมัดระวังทุกขั้นตอน นับตั้งแต่การขนส่ง การใช้วัสดุอุปกรณ์ในการเลี้ยงสัตว์ การจัดการสภาพแวดล้อมของสถานที่เลี้ยง เทคนิคในการเลี้ยง และการปฏิบัติต่อสัตว์ โดยไม่ให้สัตว์ได้รับความเจ็บปวดความเครียดหรือความทุกข์ทรมาน</a:t>
            </a:r>
            <a:br>
              <a:rPr lang="th-TH" sz="1800" dirty="0" smtClean="0"/>
            </a:br>
            <a:r>
              <a:rPr lang="th-TH" sz="1800" dirty="0" smtClean="0"/>
              <a:t>5. ผู้ใช้สัตว์ต้องบันทึกข้อมูลการปฏิบัติต่อสัตว์ไว้เป็นหลักฐานอย่างครบถ้วน </a:t>
            </a:r>
            <a:r>
              <a:rPr lang="en-US" sz="1800" dirty="0" smtClean="0"/>
              <a:t>:</a:t>
            </a:r>
            <a:r>
              <a:rPr lang="en-US" sz="1800" baseline="0" dirty="0" smtClean="0"/>
              <a:t> </a:t>
            </a:r>
            <a:endParaRPr lang="th-TH" sz="1800" baseline="0" dirty="0" smtClean="0"/>
          </a:p>
          <a:p>
            <a:r>
              <a:rPr lang="th-TH" sz="1800" baseline="0" dirty="0" smtClean="0"/>
              <a:t>ผู้</a:t>
            </a:r>
            <a:r>
              <a:rPr lang="th-TH" sz="1800" dirty="0" smtClean="0"/>
              <a:t>ใช้สัตว์ต้องปฏิบัติต่อสัตว์ตรงตามวิธีการที่เสนอไว้ในโครงการ และต้องบันทึกไว้เป็นหลักฐานอย่างละเอียด ครบถ้วน พร้อมที่จะเปิดเผยหรือชี้แจงได้ทุกโอกาส</a:t>
            </a:r>
          </a:p>
          <a:p>
            <a:endParaRPr lang="th-TH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http://www.si.mahidol.ac.th/th/research-academics/lab_animal/archive/Code_of_Conduct.pdf</a:t>
            </a:r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78265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sz="18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หลักการพื้นฐานในการใช้สัตว์ทดลองสำหรับการเรียนการสอนและการวิจัย</a:t>
            </a:r>
            <a:r>
              <a:rPr lang="th-TH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หรือเรียกสั้นๆ ว่า</a:t>
            </a:r>
            <a:r>
              <a:rPr lang="en-US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3Rs</a:t>
            </a:r>
            <a:r>
              <a:rPr lang="th-TH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มี </a:t>
            </a:r>
            <a:r>
              <a:rPr lang="en-US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th-TH" sz="18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ขั้นคือ</a:t>
            </a:r>
          </a:p>
          <a:p>
            <a:pPr marL="342900" indent="-342900">
              <a:buAutoNum type="arabicPeriod"/>
            </a:pPr>
            <a:r>
              <a:rPr lang="en-US" b="0" dirty="0" smtClean="0"/>
              <a:t>Replacement </a:t>
            </a:r>
            <a:r>
              <a:rPr lang="th-TH" sz="1800" b="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ทดแทนการใช้สัตว์ทดลอง</a:t>
            </a:r>
          </a:p>
          <a:p>
            <a:pPr marL="342900" indent="-342900">
              <a:buAutoNum type="arabicPeriod"/>
            </a:pPr>
            <a:r>
              <a:rPr lang="en-US" dirty="0" smtClean="0"/>
              <a:t>Reduction </a:t>
            </a:r>
            <a:r>
              <a:rPr lang="th-TH" dirty="0" smtClean="0"/>
              <a:t>ลดปริมาณสัตว์ที่ใช้</a:t>
            </a:r>
          </a:p>
          <a:p>
            <a:pPr marL="342900" indent="-342900">
              <a:buAutoNum type="arabicPeriod"/>
            </a:pPr>
            <a:r>
              <a:rPr lang="en-US" dirty="0" smtClean="0"/>
              <a:t>Refinement</a:t>
            </a:r>
            <a:r>
              <a:rPr lang="th-TH" dirty="0" smtClean="0"/>
              <a:t> </a:t>
            </a:r>
            <a:r>
              <a:rPr lang="th-TH" sz="1800" b="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หลีกเลี่ยง</a:t>
            </a:r>
            <a:r>
              <a:rPr lang="th-TH" b="0" dirty="0" smtClean="0"/>
              <a:t>ความเจ็บปวด</a:t>
            </a:r>
            <a:r>
              <a:rPr lang="th-TH" dirty="0" smtClean="0"/>
              <a:t>และความเครียดที่จะเกิดแก่สัตว์</a:t>
            </a:r>
            <a:endParaRPr lang="en-US" dirty="0" smtClean="0"/>
          </a:p>
          <a:p>
            <a:endParaRPr lang="en-US" sz="18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9105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281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662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 smtClean="0"/>
              <a:t>อภิปรายความจำเป็นในการใช้สัตว์ทดลอง และข้อควรคำนึงในการใช้สัตว์ทดลอง</a:t>
            </a:r>
          </a:p>
          <a:p>
            <a:r>
              <a:rPr lang="th-TH" dirty="0" smtClean="0"/>
              <a:t>อภิปรายเกี่ยวกับการใช้สัตว์ชนิดอื่นๆ</a:t>
            </a:r>
            <a:r>
              <a:rPr lang="th-TH" baseline="0" dirty="0" smtClean="0"/>
              <a:t> ในการทดลอง</a:t>
            </a:r>
            <a:endParaRPr lang="en-US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36823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1F0AC-1D25-4D6D-ABF4-F51FE96022E0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0319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CEE4003-B4EA-4E14-B268-50F979B83EC9}" type="datetime1">
              <a:rPr lang="th-TH" smtClean="0"/>
              <a:t>20/04/61</a:t>
            </a:fld>
            <a:endParaRPr lang="th-TH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7394C-064A-44B3-9A74-EDAD333C5937}" type="datetime1">
              <a:rPr lang="th-TH" smtClean="0"/>
              <a:t>20/04/61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B04BE-D8A3-40ED-92DD-E84B8EA03B83}" type="datetime1">
              <a:rPr lang="th-TH" smtClean="0"/>
              <a:t>20/04/61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33E467B-8846-4753-991C-F1EECF676DBC}" type="slidenum">
              <a:rPr lang="en-US" smtClean="0">
                <a:solidFill>
                  <a:srgbClr val="FDA023"/>
                </a:solidFill>
              </a:rPr>
              <a:pPr/>
              <a:t>‹#›</a:t>
            </a:fld>
            <a:endParaRPr lang="en-US">
              <a:solidFill>
                <a:srgbClr val="FDA023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743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9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37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68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49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71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00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41FE-725A-4205-957B-6B937EFA52BA}" type="datetime1">
              <a:rPr lang="th-TH" smtClean="0"/>
              <a:t>20/04/61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8424" y="6492875"/>
            <a:ext cx="755576" cy="365125"/>
          </a:xfrm>
        </p:spPr>
        <p:txBody>
          <a:bodyPr/>
          <a:lstStyle>
            <a:lvl1pPr>
              <a:defRPr sz="1600">
                <a:latin typeface="TH SarabunPSK" pitchFamily="34" charset="-34"/>
                <a:cs typeface="TH SarabunPSK" pitchFamily="34" charset="-34"/>
              </a:defRPr>
            </a:lvl1pPr>
          </a:lstStyle>
          <a:p>
            <a:fld id="{BC07E55B-1446-468E-BCBE-13623EC22002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42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26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3D3B5-896E-41D5-A8EC-B643ED4C85B1}" type="datetime1">
              <a:rPr lang="th-TH" smtClean="0"/>
              <a:t>20/04/61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5BCC-EB34-4C9F-8BBA-2857C9145B58}" type="datetime1">
              <a:rPr lang="th-TH" smtClean="0"/>
              <a:t>20/04/61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6E965-DA92-4103-90AA-73EEBFA57D94}" type="datetime1">
              <a:rPr lang="th-TH" smtClean="0"/>
              <a:t>20/04/61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E9C2-391D-4026-84CD-CCD942461823}" type="datetime1">
              <a:rPr lang="th-TH" smtClean="0"/>
              <a:t>20/04/61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4448" y="6497884"/>
            <a:ext cx="539552" cy="365125"/>
          </a:xfrm>
        </p:spPr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49824-0EF1-4237-9413-B1D7AFD1A1B5}" type="datetime1">
              <a:rPr lang="th-TH" smtClean="0"/>
              <a:t>20/04/61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2E842-2BD7-4B6B-A1FA-A06CFDD96BF9}" type="datetime1">
              <a:rPr lang="th-TH" smtClean="0"/>
              <a:t>20/04/61</a:t>
            </a:fld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7B6F5-E9DD-40E1-B0ED-27D8D7657E92}" type="datetime1">
              <a:rPr lang="th-TH" smtClean="0"/>
              <a:t>20/04/61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6E8221D-A382-4896-BB8A-569CEB36F699}" type="datetime1">
              <a:rPr lang="th-TH" smtClean="0"/>
              <a:t>20/04/61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สถาบันส่งเสริมการสอนวิทยาศาสตร์และเทคโนโลยี</a:t>
            </a:r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C07E55B-1446-468E-BCBE-13623EC22002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A907DF4-51F1-401F-9AF7-F7E03B9D73D3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FDA0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433E467B-8846-4753-991C-F1EECF676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0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971600" y="1052735"/>
            <a:ext cx="7175351" cy="172819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6000" b="1" dirty="0" err="1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ชีวจริย</a:t>
            </a:r>
            <a:r>
              <a:rPr lang="th-TH" sz="60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ธรรม</a:t>
            </a:r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Bioethics</a:t>
            </a:r>
            <a:endParaRPr lang="th-TH" sz="6000" b="1" dirty="0">
              <a:solidFill>
                <a:schemeClr val="bg2">
                  <a:lumMod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ubtitle 1"/>
          <p:cNvSpPr txBox="1">
            <a:spLocks/>
          </p:cNvSpPr>
          <p:nvPr/>
        </p:nvSpPr>
        <p:spPr>
          <a:xfrm>
            <a:off x="4572000" y="2492896"/>
            <a:ext cx="5184576" cy="22777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rgbClr val="42424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th-TH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สัตว์ทดลอง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(Animals in Experiments)</a:t>
            </a:r>
            <a:endParaRPr lang="th-TH" sz="3200" b="1" dirty="0" smtClean="0">
              <a:solidFill>
                <a:schemeClr val="bg2">
                  <a:lumMod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th-TH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เทคโนโลยีชีวภาพ</a:t>
            </a: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(Biotechnology)</a:t>
            </a: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th-TH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อาวุธชีวภาพ</a:t>
            </a:r>
          </a:p>
          <a:p>
            <a:pPr>
              <a:spcBef>
                <a:spcPts val="0"/>
              </a:spcBef>
            </a:pPr>
            <a:r>
              <a:rPr lang="th-TH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</a:t>
            </a:r>
            <a:r>
              <a:rPr lang="en-US" sz="3200" b="1" dirty="0" smtClean="0">
                <a:solidFill>
                  <a:schemeClr val="bg2">
                    <a:lumMod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(Biological Weapons)</a:t>
            </a:r>
            <a:endParaRPr lang="th-TH" sz="3200" b="1" dirty="0">
              <a:solidFill>
                <a:schemeClr val="bg2">
                  <a:lumMod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0566" y1="51261" x2="57547" y2="47479"/>
                        <a14:foregroundMark x1="25943" y1="33193" x2="75943" y2="64286"/>
                        <a14:foregroundMark x1="23585" y1="65126" x2="48585" y2="47899"/>
                        <a14:foregroundMark x1="51415" y1="44958" x2="75000" y2="33193"/>
                        <a14:foregroundMark x1="24528" y1="46218" x2="28302" y2="52941"/>
                        <a14:foregroundMark x1="30660" y1="44958" x2="32547" y2="50420"/>
                        <a14:foregroundMark x1="39623" y1="44118" x2="41038" y2="47059"/>
                        <a14:foregroundMark x1="41981" y1="38655" x2="51415" y2="42857"/>
                        <a14:foregroundMark x1="23113" y1="35714" x2="24528" y2="42857"/>
                        <a14:foregroundMark x1="75943" y1="36555" x2="75472" y2="6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63626"/>
            <a:ext cx="741246" cy="832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6279703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latin typeface="TH Sarabun New" pitchFamily="34" charset="-34"/>
                <a:cs typeface="TH Sarabun New" pitchFamily="34" charset="-34"/>
              </a:rPr>
              <a:t>สถาบันส่งเสริมการสอนวิทยาศาสตร์และเทคโนโลยี</a:t>
            </a:r>
            <a:endParaRPr lang="th-TH" sz="3200" b="1" dirty="0"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563" r="12988" b="14563"/>
          <a:stretch/>
        </p:blipFill>
        <p:spPr>
          <a:xfrm>
            <a:off x="827584" y="2911397"/>
            <a:ext cx="3006318" cy="1898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31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614" y="1412776"/>
            <a:ext cx="7024744" cy="100811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285750" indent="-285750" algn="ctr"/>
            <a:r>
              <a:rPr lang="th-TH" sz="48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ความก้าวหน้าทางเทคโนโลยีชีวภาพ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10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852936"/>
            <a:ext cx="3352800" cy="2043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75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132" y="3501008"/>
            <a:ext cx="7128792" cy="187220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อาหารที่ได้จากสิ่งมีชีวิตดัดแปรพันธุกรรม (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GM food) </a:t>
            </a:r>
            <a:endParaRPr lang="th-TH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8580" indent="0">
              <a:buNone/>
            </a:pP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แม้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จะยังไม่มีข้อมูลรายงานชัดเจน แต่มีความหวั่นวิตกว่าอาจเกิดอันตรายแก่ผู้บริโภคและสิ่งแวดล้อม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214" y="2105491"/>
            <a:ext cx="7416824" cy="132350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สิ่งมีชีวิตที่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มีการตัดและต่อยีนด้วยเทคนิคพันธุ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วิศวกรรมทำให้ได้สิ่งมีชีวิตที่มี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ลักษณะพันธุกรรมตามที่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ต้องการ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6538" y="980728"/>
            <a:ext cx="7024744" cy="11430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สิ่งมีชีวิตดัดแปรพันธุกรรม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(genetically modified organisms, GMOs)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11</a:t>
            </a:fld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19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576" y="1124744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พันธุ์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ข้าวสีทอง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Golden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Rice)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ได้จากการนำ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ยีนจาก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daffodil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แบคทีเรียถ่ายฝากให้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ข้าว ทำ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ข้าวสามารถสร้าง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β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-carotene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ใช้ในการสร้างวิตามิน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เพื่อช่วยลดภาวะขาดวิตามิน </a:t>
            </a:r>
            <a:r>
              <a:rPr lang="en-US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ในกลุ่มประเทศกำลังพัฒนา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12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214" y="332656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ตัวอย่างสิ่งมีชีวิตดัดแปรพันธุกรรม</a:t>
            </a:r>
            <a:endParaRPr lang="th-TH" sz="3200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279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4471624"/>
              </p:ext>
            </p:extLst>
          </p:nvPr>
        </p:nvGraphicFramePr>
        <p:xfrm>
          <a:off x="634112" y="836712"/>
          <a:ext cx="7992889" cy="4626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3110"/>
                <a:gridCol w="3959779"/>
              </a:tblGrid>
              <a:tr h="1525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ข้อดี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7305" marR="37305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ข้อเสีย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7305" marR="37305" marT="0" marB="0">
                    <a:solidFill>
                      <a:srgbClr val="92D050"/>
                    </a:solidFill>
                  </a:tcPr>
                </a:tc>
              </a:tr>
              <a:tr h="762690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ช่วยลดภาวะ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ขาดวิตามิน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</a:t>
                      </a:r>
                      <a:r>
                        <a:rPr lang="th-TH" sz="2400" b="1" dirty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ซึ่งเป็นสาเหตุหนึ่งของตาบอดในเด็ก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ให้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วิตามิน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 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50%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ของปริมาณที่เด็กต้องการ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ในข้าวสีทองเพียง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72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กรัม 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ลดค่าใช้จ่ายในการให้อาหารเสริมวิตามิน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ยั่งยืนกว่า เพราะเกษรตรกรปลูกและเก็บเกี่ยวผลผลิตได้ตลอดไป</a:t>
                      </a:r>
                    </a:p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น่าจะปลอดภัยต่อมนุษย์และสิ่งแวดล้อม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เพราะ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β-carotene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มีอยู่ในพืชตามธรรมชาติ </a:t>
                      </a:r>
                    </a:p>
                  </a:txBody>
                  <a:tcPr marL="37305" marR="37305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อาจไม่มีประสิทธิภาพ เพราะขาดแคลนไขมันและธาตุเหล็ก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ซึ่งจำเป็นใน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การรับวิตามิน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A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จากข้าวสีทอง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อาจเกิด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genetic contamination </a:t>
                      </a: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ไปสู่ข้าวสายพันธุ์อื่น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อาจทำให้สัดส่วนของธาตุอาหารอื่นๆ ของข้าวสีทองเปลี่ยนแปลงไป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อาจก่อให้เกิดภูมิแพ้ จากผลิตภัณฑ์</a:t>
                      </a:r>
                      <a:r>
                        <a:rPr lang="th-TH" sz="2400" b="1" baseline="0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GMOs </a:t>
                      </a:r>
                      <a:endParaRPr lang="th-TH" sz="24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h-TH" sz="2400" b="1" dirty="0" smtClean="0">
                          <a:solidFill>
                            <a:schemeClr val="tx1"/>
                          </a:solidFill>
                          <a:effectLst/>
                          <a:latin typeface="TH SarabunPSK" pitchFamily="34" charset="-34"/>
                          <a:cs typeface="TH SarabunPSK" pitchFamily="34" charset="-34"/>
                        </a:rPr>
                        <a:t>มีการต่อต้านการใช้และปลูกพืชดัดแปรพันธุกรรมในหลายประเทศ</a:t>
                      </a:r>
                      <a:endParaRPr lang="en-US" sz="2400" b="1" dirty="0" smtClean="0">
                        <a:solidFill>
                          <a:schemeClr val="tx1"/>
                        </a:solidFill>
                        <a:effectLst/>
                        <a:latin typeface="TH SarabunPSK" pitchFamily="34" charset="-34"/>
                        <a:ea typeface="Calibri"/>
                        <a:cs typeface="TH SarabunPSK" pitchFamily="34" charset="-34"/>
                      </a:endParaRPr>
                    </a:p>
                  </a:txBody>
                  <a:tcPr marL="37305" marR="37305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475879" y="5733255"/>
            <a:ext cx="6192688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68580"/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นักเรียนมีความคิดเห็นอย่างไรกับการพัฒนาข้าวสีทอง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13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293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40767"/>
            <a:ext cx="7560840" cy="511256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th-TH" sz="32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ประเภทของเซลล์ต้นกำเนิด</a:t>
            </a:r>
          </a:p>
          <a:p>
            <a:pPr marL="365760" lvl="1" indent="0">
              <a:buNone/>
            </a:pP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เซลล์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ต้นกำเนิดจากเนื้อเยื่อที่โตเต็มวัย (</a:t>
            </a:r>
            <a:r>
              <a:rPr lang="en-US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adult stem cell</a:t>
            </a: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ได้จากเลือด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หรือไขกระดูก </a:t>
            </a:r>
            <a:endParaRPr lang="th-TH" sz="2800" b="1" dirty="0" smtClean="0">
              <a:solidFill>
                <a:schemeClr val="tx1"/>
              </a:solidFill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lvl="2">
              <a:buFont typeface="Arial" pitchFamily="34" charset="0"/>
              <a:buChar char="•"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สามารถพัฒนา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เป็นเซลล์ต่างๆ </a:t>
            </a: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ได้เพียงบางชนิด</a:t>
            </a:r>
          </a:p>
          <a:p>
            <a:pPr lvl="2">
              <a:buFont typeface="Arial" pitchFamily="34" charset="0"/>
              <a:buChar char="•"/>
            </a:pPr>
            <a:r>
              <a:rPr lang="th-TH" sz="28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ใช้</a:t>
            </a:r>
            <a:r>
              <a:rPr lang="th-TH" sz="2800" b="1" dirty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ในการรักษาโรคที่เกี่ยวกับเลือด </a:t>
            </a:r>
            <a:endParaRPr lang="th-TH" sz="2800" b="1" dirty="0" smtClean="0">
              <a:solidFill>
                <a:schemeClr val="tx1"/>
              </a:solidFill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lvl="1"/>
            <a:endParaRPr lang="th-TH" sz="1600" b="1" dirty="0">
              <a:solidFill>
                <a:schemeClr val="tx1"/>
              </a:solidFill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marL="365760" lvl="1" indent="0">
              <a:buNone/>
            </a:pPr>
            <a:r>
              <a:rPr lang="th-TH" sz="30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เซลล์ต้นกำเนิดจากตัวอ่อน (</a:t>
            </a:r>
            <a:r>
              <a:rPr lang="en-US" sz="30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embryonic stem cell</a:t>
            </a:r>
            <a:r>
              <a:rPr lang="th-TH" sz="30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) </a:t>
            </a:r>
            <a:endParaRPr lang="th-TH" sz="3000" b="1" dirty="0" smtClean="0"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lvl="2">
              <a:buFont typeface="Arial" pitchFamily="34" charset="0"/>
              <a:buChar char="•"/>
            </a:pPr>
            <a:r>
              <a:rPr lang="th-TH" sz="26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ได้จากเอ็มบริโอที่มีอายุหลังการปฏิสนธิ 3-5 วัน  </a:t>
            </a:r>
          </a:p>
          <a:p>
            <a:pPr lvl="2">
              <a:buFont typeface="Arial" pitchFamily="34" charset="0"/>
              <a:buChar char="•"/>
            </a:pPr>
            <a:r>
              <a:rPr lang="th-TH" sz="26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สามารถพัฒนาเป็นเซลล์อื่นๆ ได้หลากหลาย</a:t>
            </a:r>
          </a:p>
          <a:p>
            <a:pPr lvl="2">
              <a:buFont typeface="Arial" pitchFamily="34" charset="0"/>
              <a:buChar char="•"/>
            </a:pPr>
            <a:r>
              <a:rPr lang="th-TH" sz="2600" b="1" dirty="0" smtClean="0">
                <a:solidFill>
                  <a:schemeClr val="tx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เซลล์ของเอ็มบริโอถูกใช้หมด</a:t>
            </a:r>
            <a:endParaRPr lang="th-TH" sz="3000" b="1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14</a:t>
            </a:fld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827584" y="532269"/>
            <a:ext cx="7776864" cy="9525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</a:pPr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เซลล์ต้นกำเนิด (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stem cell</a:t>
            </a:r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)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 </a:t>
            </a:r>
            <a:endParaRPr lang="th-TH" sz="4000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68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15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6873" y="5282044"/>
            <a:ext cx="2218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embryonic stem cell</a:t>
            </a:r>
            <a:endParaRPr lang="th-TH" sz="2400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7" y="908720"/>
            <a:ext cx="7947928" cy="4834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0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16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5148064" y="-27384"/>
            <a:ext cx="25154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Biotechnology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7926" y="4797152"/>
            <a:ext cx="7950549" cy="95410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th-TH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นักเรียนมีข้อคิดเห็นอย่างไรกับการนำเซลล์ต้นกำเนิดจากตัวอ่อน(</a:t>
            </a:r>
            <a:r>
              <a:rPr lang="en-US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embryonic stem cell</a:t>
            </a:r>
            <a:r>
              <a:rPr lang="th-TH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) มาใช้ในการรักษา </a:t>
            </a:r>
            <a:endParaRPr lang="en-US" b="1" dirty="0"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3964" y="1052736"/>
            <a:ext cx="7858476" cy="954107"/>
          </a:xfrm>
          <a:prstGeom prst="rect">
            <a:avLst/>
          </a:prstGeom>
          <a:solidFill>
            <a:srgbClr val="EAF29B">
              <a:alpha val="50196"/>
            </a:srgb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ฝ่ายสนับสนุน</a:t>
            </a:r>
            <a:r>
              <a:rPr lang="en-US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นำตัวอ่อนมาใช้เพื่อรักษาด้วยวิธีเซลล์ต้นกำเนิดตัวอ่อนจะเป็นประโยชน์ต่อผู้ป่วยและลดโอกาสการเสียชีวิต </a:t>
            </a:r>
            <a:endParaRPr lang="en-US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963" y="2348880"/>
            <a:ext cx="7858477" cy="1815882"/>
          </a:xfrm>
          <a:prstGeom prst="rect">
            <a:avLst/>
          </a:prstGeom>
          <a:solidFill>
            <a:srgbClr val="F6CECA">
              <a:alpha val="50196"/>
            </a:srgb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th-TH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ฝ่ายคัดค้าน</a:t>
            </a:r>
            <a:r>
              <a:rPr lang="en-US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</a:t>
            </a:r>
            <a:r>
              <a:rPr lang="th-TH" b="1" dirty="0" smtClean="0">
                <a:latin typeface="TH SarabunPSK" pitchFamily="34" charset="-34"/>
                <a:cs typeface="TH SarabunPSK" pitchFamily="34" charset="-34"/>
              </a:rPr>
              <a:t>เมื่อ</a:t>
            </a:r>
            <a:r>
              <a:rPr lang="th-TH" b="1" dirty="0">
                <a:latin typeface="TH SarabunPSK" pitchFamily="34" charset="-34"/>
                <a:cs typeface="TH SarabunPSK" pitchFamily="34" charset="-34"/>
              </a:rPr>
              <a:t>มีการปฏิสนธิเกิดขึ้นก็นับได้ว่าเป็นสิ่งมีชีวิต การนำเซลล์จากตัวอ่อนมาใช้ในการรักษาจึงเทียบเท่ากับการทำลายทารกที่จะเกิดขึ้น เป็นการขัดต่อหลักจริยธรรม ถึงแม้จะใช้ตัวอ่อนที่ปฏิสนธิในหลอดทดลองจากการทำเด็กหลอดแก้วก็ตาม  </a:t>
            </a:r>
          </a:p>
        </p:txBody>
      </p:sp>
    </p:spTree>
    <p:extLst>
      <p:ext uri="{BB962C8B-B14F-4D97-AF65-F5344CB8AC3E}">
        <p14:creationId xmlns:p14="http://schemas.microsoft.com/office/powerpoint/2010/main" val="79966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17</a:t>
            </a:fld>
            <a:endParaRPr lang="th-TH"/>
          </a:p>
        </p:txBody>
      </p:sp>
      <p:pic>
        <p:nvPicPr>
          <p:cNvPr id="1026" name="Picture 2" descr="C:\Users\nauck\Dropbox\BIO IPST Power point\P5_bioethics\P5_04-draf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" b="100000" l="300" r="98100">
                        <a14:foregroundMark x1="52200" y1="8500" x2="74900" y2="19800"/>
                        <a14:foregroundMark x1="3400" y1="4900" x2="8200" y2="98600"/>
                        <a14:backgroundMark x1="97400" y1="76900" x2="44900" y2="9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217"/>
          <a:stretch/>
        </p:blipFill>
        <p:spPr bwMode="auto">
          <a:xfrm flipH="1">
            <a:off x="3370270" y="791534"/>
            <a:ext cx="5018155" cy="426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755576" y="1785686"/>
            <a:ext cx="3888432" cy="1296144"/>
          </a:xfrm>
          <a:prstGeom prst="wedgeRoundRectCallout">
            <a:avLst>
              <a:gd name="adj1" fmla="val 57961"/>
              <a:gd name="adj2" fmla="val -12629"/>
              <a:gd name="adj3" fmla="val 16667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ฉันป่วยและรอการนำ</a:t>
            </a:r>
            <a:r>
              <a:rPr lang="th-TH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เซลล์ต้นกำเนิด</a:t>
            </a:r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จาก ตัวอ่อนมารักษาโรคนะ แล้วหนูเป็นอะไร</a:t>
            </a:r>
            <a:endParaRPr lang="th-TH" sz="2400" b="1" dirty="0">
              <a:solidFill>
                <a:schemeClr val="tx1">
                  <a:lumMod val="75000"/>
                  <a:lumOff val="25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6660232" y="1347760"/>
            <a:ext cx="1728193" cy="822323"/>
          </a:xfrm>
          <a:prstGeom prst="wedgeRoundRectCallout">
            <a:avLst>
              <a:gd name="adj1" fmla="val 9402"/>
              <a:gd name="adj2" fmla="val 72610"/>
              <a:gd name="adj3" fmla="val 16667"/>
            </a:avLst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ผมเป็นตัวอ่อนที่มาใช้ครับ</a:t>
            </a:r>
          </a:p>
        </p:txBody>
      </p:sp>
      <p:grpSp>
        <p:nvGrpSpPr>
          <p:cNvPr id="15" name="Group 14"/>
          <p:cNvGrpSpPr/>
          <p:nvPr/>
        </p:nvGrpSpPr>
        <p:grpSpPr>
          <a:xfrm rot="21023902">
            <a:off x="703211" y="5305916"/>
            <a:ext cx="936104" cy="1177567"/>
            <a:chOff x="971600" y="4293096"/>
            <a:chExt cx="936104" cy="1508043"/>
          </a:xfrm>
        </p:grpSpPr>
        <p:sp>
          <p:nvSpPr>
            <p:cNvPr id="13" name="Rounded Rectangle 12"/>
            <p:cNvSpPr/>
            <p:nvPr/>
          </p:nvSpPr>
          <p:spPr>
            <a:xfrm>
              <a:off x="971600" y="4293096"/>
              <a:ext cx="936104" cy="57606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TH SarabunPSK" pitchFamily="34" charset="-34"/>
                  <a:ea typeface="Microsoft Himalaya" pitchFamily="2" charset="0"/>
                  <a:cs typeface="TH SarabunPSK" pitchFamily="34" charset="-34"/>
                </a:rPr>
                <a:t>Do</a:t>
              </a:r>
              <a:endParaRPr lang="th-TH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49642" y="4869160"/>
              <a:ext cx="180020" cy="931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6" name="Group 15"/>
          <p:cNvGrpSpPr/>
          <p:nvPr/>
        </p:nvGrpSpPr>
        <p:grpSpPr>
          <a:xfrm rot="960488">
            <a:off x="1925981" y="5405269"/>
            <a:ext cx="990273" cy="1076407"/>
            <a:chOff x="2159732" y="4297221"/>
            <a:chExt cx="1080120" cy="1508043"/>
          </a:xfrm>
        </p:grpSpPr>
        <p:sp>
          <p:nvSpPr>
            <p:cNvPr id="14" name="Rounded Rectangle 13"/>
            <p:cNvSpPr/>
            <p:nvPr/>
          </p:nvSpPr>
          <p:spPr>
            <a:xfrm>
              <a:off x="2159732" y="4297221"/>
              <a:ext cx="1080120" cy="576064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TH SarabunPSK" pitchFamily="34" charset="-34"/>
                  <a:ea typeface="Microsoft Himalaya" pitchFamily="2" charset="0"/>
                  <a:cs typeface="TH SarabunPSK" pitchFamily="34" charset="-34"/>
                </a:rPr>
                <a:t>Don’t</a:t>
              </a:r>
              <a:endParaRPr lang="th-TH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09782" y="4873285"/>
              <a:ext cx="180020" cy="93197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59336" y="4437112"/>
            <a:ext cx="1476134" cy="2065748"/>
            <a:chOff x="1442545" y="3501008"/>
            <a:chExt cx="1476134" cy="2065748"/>
          </a:xfrm>
        </p:grpSpPr>
        <p:sp>
          <p:nvSpPr>
            <p:cNvPr id="11" name="Rounded Rectangle 10"/>
            <p:cNvSpPr/>
            <p:nvPr/>
          </p:nvSpPr>
          <p:spPr>
            <a:xfrm>
              <a:off x="1442545" y="3501008"/>
              <a:ext cx="1476134" cy="75285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TH SarabunPSK" pitchFamily="34" charset="-34"/>
                  <a:ea typeface="Microsoft Himalaya" pitchFamily="2" charset="0"/>
                  <a:cs typeface="TH SarabunPSK" pitchFamily="34" charset="-34"/>
                </a:rPr>
                <a:t>embryonic </a:t>
              </a:r>
              <a:endParaRPr lang="en-US" sz="24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endParaRPr>
            </a:p>
            <a:p>
              <a:pPr algn="ctr"/>
              <a:r>
                <a:rPr lang="en-US" sz="2400" b="1" dirty="0" smtClean="0">
                  <a:latin typeface="TH SarabunPSK" pitchFamily="34" charset="-34"/>
                  <a:ea typeface="Microsoft Himalaya" pitchFamily="2" charset="0"/>
                  <a:cs typeface="TH SarabunPSK" pitchFamily="34" charset="-34"/>
                </a:rPr>
                <a:t>stem cell</a:t>
              </a:r>
              <a:endParaRPr lang="th-TH" sz="2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073316" y="4257659"/>
              <a:ext cx="194428" cy="130909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212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614" y="1412776"/>
            <a:ext cx="7024744" cy="100811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marL="285750" indent="-285750" algn="ctr"/>
            <a:r>
              <a:rPr lang="th-TH" sz="4800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อาวุธชีวภาพ</a:t>
            </a:r>
            <a:endParaRPr lang="th-TH" sz="48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18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4788024" y="0"/>
            <a:ext cx="334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Biological Weapons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0" name="Picture 2" descr="File:Clostridium botulinum 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636912"/>
            <a:ext cx="2376264" cy="2248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2297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701" y="1124744"/>
            <a:ext cx="7560840" cy="44120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6858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</a:pP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	การ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นำความรู้ชีววิทยามีประโยชน์มากมาย แต่การนำความรู้ไปใช้บางครั้งอาจนำไปใช้ในทางที่</a:t>
            </a: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ผิด เช่น อาวุธชีวภาพ เพราะมักไม่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มีสี ไม่มีกลิ่น มองไม่เห็นด้วยตา</a:t>
            </a: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เปล่า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 </a:t>
            </a:r>
            <a:endParaRPr lang="th-TH" sz="3200" b="1" dirty="0" smtClean="0"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marL="525780" lvl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None/>
            </a:pPr>
            <a:r>
              <a:rPr lang="th-TH" sz="3600" b="1" dirty="0">
                <a:solidFill>
                  <a:schemeClr val="tx2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อาวุธ</a:t>
            </a:r>
            <a:r>
              <a:rPr lang="th-TH" sz="3600" b="1" dirty="0" smtClean="0">
                <a:solidFill>
                  <a:schemeClr val="tx2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ชีวภาพ</a:t>
            </a:r>
            <a:r>
              <a:rPr lang="en-US" sz="3600" b="1" dirty="0" smtClean="0">
                <a:solidFill>
                  <a:schemeClr val="tx2"/>
                </a:solidFill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 </a:t>
            </a:r>
            <a:endParaRPr lang="th-TH" sz="3600" b="1" dirty="0">
              <a:solidFill>
                <a:schemeClr val="tx2"/>
              </a:solidFill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marL="1440180" lvl="2" indent="-457200">
              <a:spcBef>
                <a:spcPct val="20000"/>
              </a:spcBef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จุลินทรีย์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ที่เป็นเชื้อโรค </a:t>
            </a:r>
            <a:endParaRPr lang="th-TH" sz="3200" b="1" dirty="0" smtClean="0"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marL="1440180" lvl="2" indent="-457200">
              <a:spcBef>
                <a:spcPct val="20000"/>
              </a:spcBef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ชิ้นส่วน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ของจุลินทรีย์ เช่น เส้นใยของรา </a:t>
            </a:r>
            <a:endParaRPr lang="th-TH" sz="3200" b="1" dirty="0" smtClean="0">
              <a:latin typeface="TH SarabunPSK" pitchFamily="34" charset="-34"/>
              <a:ea typeface="Microsoft Himalaya" pitchFamily="2" charset="0"/>
              <a:cs typeface="TH SarabunPSK" pitchFamily="34" charset="-34"/>
            </a:endParaRPr>
          </a:p>
          <a:p>
            <a:pPr marL="1440180" lvl="2" indent="-457200">
              <a:spcBef>
                <a:spcPct val="20000"/>
              </a:spcBef>
              <a:buClr>
                <a:schemeClr val="accent1"/>
              </a:buClr>
              <a:buSzPct val="76000"/>
              <a:buFont typeface="Arial" pitchFamily="34" charset="0"/>
              <a:buChar char="•"/>
            </a:pPr>
            <a:r>
              <a:rPr lang="th-TH" sz="3200" b="1" dirty="0" smtClean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สารพิษ</a:t>
            </a:r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ที่สกัดจากสิ่งมีชีวิต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19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4788024" y="0"/>
            <a:ext cx="334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Biological Weapons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941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128" y="-171400"/>
            <a:ext cx="2632256" cy="864096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Bioethics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64544" y="1268760"/>
            <a:ext cx="8208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ปฏิบัติต่อสิ่งมีชีวิตอย่างมีคุณธรรม ไม่ทำร้าย หรือทำอันตรายต่อสัตว์หรือมนุษย์เพื่อการศึกษาหรือการ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วิจัย การใช้ความรู้ทางชีววิทยาควรจะไม่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กระทบต่อสิ่งมีชีวิต และต้องตระหนักถึงชีวจริยธรรม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2</a:t>
            </a:fld>
            <a:endParaRPr lang="th-TH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4563" r="12988" b="14563"/>
          <a:stretch/>
        </p:blipFill>
        <p:spPr>
          <a:xfrm>
            <a:off x="2915816" y="3284984"/>
            <a:ext cx="3306368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548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10194" y="1525334"/>
            <a:ext cx="7366262" cy="4392488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เกิดจากเชื้อแบคทีเรีย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ที่เป็นรูปแท่ง 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3000" b="1" i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Bacillus </a:t>
            </a:r>
            <a:r>
              <a:rPr lang="en-US" sz="3000" b="1" i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anthracis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ทำให้เกิดโรคระบาดในสัตว์เช่น โค กระบือ 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สปอร์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ทนความร้อนได้สูง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สามารถติดต่อถึงคนได้</a:t>
            </a:r>
          </a:p>
          <a:p>
            <a:pPr lvl="2"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ทางลมหายใจ เกิดปอดบวม หายใจไม่ออก </a:t>
            </a:r>
          </a:p>
          <a:p>
            <a:pPr lvl="2"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ทางเดินอาหาร อุจจาระร่วง อาจถ่ายเป็นเลือด </a:t>
            </a:r>
          </a:p>
          <a:p>
            <a:pPr lvl="2"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ทางผิวหนัง บาดแผลรุนแรง</a:t>
            </a:r>
          </a:p>
          <a:p>
            <a:pPr lvl="1"/>
            <a:endParaRPr lang="th-TH" sz="3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20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788024" y="0"/>
            <a:ext cx="334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Biological Weapons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9935" y="692696"/>
            <a:ext cx="1614866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FDA023"/>
              </a:buClr>
              <a:buSzPct val="76000"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Anthrax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t="22583" r="52866" b="30087"/>
          <a:stretch/>
        </p:blipFill>
        <p:spPr bwMode="auto">
          <a:xfrm>
            <a:off x="7256931" y="3507939"/>
            <a:ext cx="1140031" cy="243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54024" y="5942381"/>
            <a:ext cx="1550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H SarabunPSK" pitchFamily="34" charset="-34"/>
                <a:cs typeface="TH SarabunPSK" pitchFamily="34" charset="-34"/>
              </a:rPr>
              <a:t>Bacillus </a:t>
            </a:r>
            <a:r>
              <a:rPr lang="en-US" sz="2000" i="1" dirty="0" err="1" smtClean="0">
                <a:latin typeface="TH SarabunPSK" pitchFamily="34" charset="-34"/>
                <a:cs typeface="TH SarabunPSK" pitchFamily="34" charset="-34"/>
              </a:rPr>
              <a:t>anthracis</a:t>
            </a:r>
            <a:endParaRPr lang="th-TH" sz="2000" i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314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755576" y="1628800"/>
            <a:ext cx="7776864" cy="293291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ในปีพ.ศ. </a:t>
            </a:r>
            <a:r>
              <a:rPr lang="en-US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2544 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ประเทศสหรัฐอเมริกาถูกโจมตีด้วยการก่อการร้าย โดยมีการจงใจกระจายสปอร์ของเชื้อแอนแทรกซ์ผ่านทางระบบไปรษณีย์ ทำให้มีผู้ติดเชื้อ </a:t>
            </a:r>
            <a:r>
              <a:rPr lang="en-US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 และเสียชีวิต</a:t>
            </a:r>
            <a:r>
              <a:rPr lang="en-US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5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ราย</a:t>
            </a:r>
          </a:p>
          <a:p>
            <a:pPr>
              <a:buFont typeface="Arial" pitchFamily="34" charset="0"/>
              <a:buChar char="•"/>
            </a:pPr>
            <a:endParaRPr lang="th-TH" sz="30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BC07E55B-1446-468E-BCBE-13623EC22002}" type="slidenum">
              <a:rPr lang="th-TH" sz="1600">
                <a:latin typeface="TH SarabunPSK" pitchFamily="34" charset="-34"/>
                <a:cs typeface="TH SarabunPSK" pitchFamily="34" charset="-34"/>
              </a:rPr>
              <a:pPr/>
              <a:t>21</a:t>
            </a:fld>
            <a:endParaRPr lang="th-TH" sz="160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8024" y="0"/>
            <a:ext cx="334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Biological Weapons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9935" y="692696"/>
            <a:ext cx="1614866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68580" lvl="0">
              <a:spcBef>
                <a:spcPct val="20000"/>
              </a:spcBef>
              <a:buClr>
                <a:srgbClr val="FDA023"/>
              </a:buClr>
              <a:buSzPct val="76000"/>
            </a:pP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Anthrax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7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2128" y="1916832"/>
            <a:ext cx="7092280" cy="3384376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เกิดจากเชื้อ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ไวรัส</a:t>
            </a:r>
            <a:r>
              <a:rPr lang="en-US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Variola</a:t>
            </a:r>
            <a:r>
              <a:rPr lang="en-US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เชื้อทนทานต่อสภาพแห้งแล้งได้นาน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ติดต่อทางการหายใจ 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ตุ่มแดง ใส แล้วเป็น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หนอง </a:t>
            </a:r>
            <a:endParaRPr lang="th-TH" sz="3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เสียชีวิต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ได้ถ้าเชื้อเข้าสู่กระแสโลหิต</a:t>
            </a:r>
            <a:endParaRPr lang="th-TH" sz="3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22</a:t>
            </a:fld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4788024" y="0"/>
            <a:ext cx="334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Biological Weapons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3924" y="1052736"/>
            <a:ext cx="3164969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68580">
              <a:spcBef>
                <a:spcPct val="20000"/>
              </a:spcBef>
              <a:buClr>
                <a:srgbClr val="FDA023"/>
              </a:buClr>
              <a:buSzPct val="76000"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ไข้ทรพิษ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Smallpox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13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15616" y="1936247"/>
            <a:ext cx="6777317" cy="350897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ในช่วงสงครามโรคครั้งที่</a:t>
            </a:r>
            <a:r>
              <a:rPr lang="en-US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มีการวิจัยเพื่อผลิตอาวุธชีวภาพ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จากไข้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ทรพิษ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ในปี พ.ศ. 2523 มีประกาศจากองค์การอนามัยโลกว่าโรคไข้ทรพิษ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ได้หมด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ไปแล้ว </a:t>
            </a:r>
          </a:p>
          <a:p>
            <a:endParaRPr lang="th-TH" sz="3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23</a:t>
            </a:fld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653924" y="1052736"/>
            <a:ext cx="3164969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68580">
              <a:spcBef>
                <a:spcPct val="20000"/>
              </a:spcBef>
              <a:buClr>
                <a:srgbClr val="FDA023"/>
              </a:buClr>
              <a:buSzPct val="76000"/>
            </a:pP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ไข้ทรพิษ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Smallpox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73653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916832"/>
            <a:ext cx="6984776" cy="350897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เป็นสารพิษที่ได้จากแบคทีเรีย </a:t>
            </a:r>
            <a:r>
              <a:rPr lang="en-US" sz="3000" b="1" i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Clostridium</a:t>
            </a:r>
            <a:r>
              <a:rPr lang="en-US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b="1" i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botulinum</a:t>
            </a:r>
            <a:endParaRPr lang="th-TH" sz="3000" b="1" i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ผลต่อระบบ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ประสาท ทำ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ให้เกิดอัมพาตของ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กล้ามเนื้อโครงร่าง และกล้ามเนื้อ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หัวใจ </a:t>
            </a:r>
            <a:endParaRPr lang="en-US" sz="30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 typeface="Arial" pitchFamily="34" charset="0"/>
              <a:buChar char="•"/>
            </a:pP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ติดต่อทางอาหารและบาดแผล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24</a:t>
            </a:fld>
            <a:endParaRPr lang="th-TH" dirty="0"/>
          </a:p>
        </p:txBody>
      </p:sp>
      <p:sp>
        <p:nvSpPr>
          <p:cNvPr id="8" name="Rectangle 7"/>
          <p:cNvSpPr/>
          <p:nvPr/>
        </p:nvSpPr>
        <p:spPr>
          <a:xfrm>
            <a:off x="4788024" y="0"/>
            <a:ext cx="3340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Biological Weapons</a:t>
            </a:r>
            <a:endParaRPr lang="th-TH" sz="40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3924" y="1052736"/>
            <a:ext cx="2743380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en-US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Botulinum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toxin 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Picture 2" descr="File:Clostridium botulinum 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311" y="3861048"/>
            <a:ext cx="2199143" cy="2081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3437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988840"/>
            <a:ext cx="7056900" cy="3508977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พิษรุนแรงเพียง 1 กรัม สามารถทำให้คนตายได้ถึง 1.5 ล้านคน </a:t>
            </a:r>
          </a:p>
          <a:p>
            <a:pPr>
              <a:buFont typeface="Arial" pitchFamily="34" charset="0"/>
              <a:buChar char="•"/>
            </a:pP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พบบ่อยในอาหารกระป๋องที่ปนเปื้อน</a:t>
            </a:r>
          </a:p>
          <a:p>
            <a:endParaRPr lang="th-TH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25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653924" y="1052736"/>
            <a:ext cx="2743380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en-US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Botulinum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toxin 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11059" r="6844" b="4942"/>
          <a:stretch/>
        </p:blipFill>
        <p:spPr bwMode="auto">
          <a:xfrm>
            <a:off x="3851920" y="3573015"/>
            <a:ext cx="1456689" cy="251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289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345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อ้างอิง</a:t>
            </a:r>
            <a:endParaRPr lang="th-TH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92696"/>
            <a:ext cx="810928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บุญเรือง คำศรี. </a:t>
            </a: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อาวุธ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ชีวภาพและการก่อการร้ายทาง</a:t>
            </a:r>
            <a:r>
              <a:rPr lang="th-TH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ชีวภาพ.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วารสาร</a:t>
            </a:r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นิติเวช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ศาสตร์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ปีที่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ฉบับที่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3,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2555. </a:t>
            </a:r>
          </a:p>
          <a:p>
            <a:pPr marL="363538" indent="-363538"/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ส่งเสริม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การสอนวิทยาศาสตร์และเทคโนโลยี, สถาบัน.  กระทรวงศึกษาธิการ.  </a:t>
            </a:r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หนังสือเรียน รายวิชาเพิ่มเติม ชีววิทยา เล่ม 1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.  พิมพ์ครั้งที่ 1.  กรุงเทพฯ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โรงพิพม์คุรุสภา ลาดพร้าว, 2554.</a:t>
            </a:r>
          </a:p>
          <a:p>
            <a:pPr marL="363538" indent="-363538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ส่งเสริมการสอนวิทยาศาสตร์และเทคโนโลยี, สถาบัน. กระทรวงศึกษาธิการ. </a:t>
            </a:r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หนังสือเรียน รายวิชาเพิ่มเติม ชีววิทยา เล่ม 4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. พิมพ์ครั้งที่ 1. กรุงเทพฯ: โรงพิมพ์คุรุสภา, ลาดพร้าว, 2554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marL="363538" indent="-363538"/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ส่งเสริมการสอนวิทยาศาสตร์และเทคโนโลยี, สถาบัน. กระทรวงศึกษาธิการ. </a:t>
            </a:r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หนังสือเรียน รายวิชาเพิ่มเติม ชีววิทยา เล่ม 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2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1800" dirty="0">
                <a:latin typeface="TH SarabunPSK" pitchFamily="34" charset="-34"/>
                <a:cs typeface="TH SarabunPSK" pitchFamily="34" charset="-34"/>
              </a:rPr>
              <a:t>พิมพ์ครั้งที่ 1. กรุงเทพฯ: โรงพิมพ์คุรุสภา, ลาดพร้าว, 2554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.</a:t>
            </a:r>
            <a:endParaRPr lang="en-US" sz="1800" dirty="0" smtClean="0">
              <a:latin typeface="TH SarabunPSK" pitchFamily="34" charset="-34"/>
              <a:cs typeface="TH SarabunPSK" pitchFamily="34" charset="-34"/>
            </a:endParaRPr>
          </a:p>
          <a:p>
            <a:pPr marL="363538" indent="-363538"/>
            <a:r>
              <a:rPr lang="en-US" sz="1800" dirty="0" err="1" smtClean="0">
                <a:latin typeface="TH SarabunPSK" pitchFamily="34" charset="-34"/>
                <a:cs typeface="TH SarabunPSK" pitchFamily="34" charset="-34"/>
              </a:rPr>
              <a:t>Mader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, S. M. 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Biology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10</a:t>
            </a:r>
            <a:r>
              <a:rPr lang="en-US" sz="1800" baseline="30000" dirty="0">
                <a:latin typeface="TH SarabunPSK" pitchFamily="34" charset="-34"/>
                <a:cs typeface="TH SarabunPSK" pitchFamily="34" charset="-34"/>
              </a:rPr>
              <a:t>th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 ed. McGraw-Hill. New York. 2010.</a:t>
            </a:r>
            <a:endParaRPr lang="th-TH" sz="1800" dirty="0">
              <a:latin typeface="TH SarabunPSK" pitchFamily="34" charset="-34"/>
              <a:cs typeface="TH SarabunPSK" pitchFamily="34" charset="-34"/>
            </a:endParaRPr>
          </a:p>
          <a:p>
            <a:pPr marL="363538" indent="-363538"/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Reece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, J. B., Lisa, A. U., Cain, M. L., Wasserman, S. A., </a:t>
            </a:r>
            <a:r>
              <a:rPr lang="en-US" sz="1800" dirty="0" err="1">
                <a:latin typeface="TH SarabunPSK" pitchFamily="34" charset="-34"/>
                <a:cs typeface="TH SarabunPSK" pitchFamily="34" charset="-34"/>
              </a:rPr>
              <a:t>Minorsky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, P. V., Jackson R. B. 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Campbell Biology</a:t>
            </a:r>
            <a:r>
              <a:rPr lang="en-US" sz="1800" i="1" dirty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9</a:t>
            </a:r>
            <a:r>
              <a:rPr lang="en-US" sz="1800" baseline="30000" dirty="0">
                <a:latin typeface="TH SarabunPSK" pitchFamily="34" charset="-34"/>
                <a:cs typeface="TH SarabunPSK" pitchFamily="34" charset="-34"/>
              </a:rPr>
              <a:t>th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 ed. Global ed. Pearson Benjamin Cummings. Boston. 2011. </a:t>
            </a:r>
          </a:p>
          <a:p>
            <a:pPr marL="363538" indent="-363538"/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Russell, W.M.S. and Burch, R.L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 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The Principles of Humane Experimental Technique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, Methuen, London. 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1959.</a:t>
            </a:r>
          </a:p>
          <a:p>
            <a:pPr marL="363538" indent="-363538"/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World Health Organization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Anthrax in humans and animals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1800" baseline="30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th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ed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World Health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Organization. China. 2008.</a:t>
            </a:r>
          </a:p>
          <a:p>
            <a:pPr marL="363538" indent="-363538"/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The National Institutes of Health. </a:t>
            </a:r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Exploring Bioethics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Education Development Center, Inc. Massachusetts. 2009</a:t>
            </a:r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3538" indent="-363538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การหมุนเวียนเลือดของปลา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 . (Online) Available: http://www.scimath.org/ebook/sci/sci-sec4/12/eBook/. (Retrieved 09/10/14)</a:t>
            </a:r>
          </a:p>
          <a:p>
            <a:pPr marL="363538" indent="-363538"/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โรคไข้ทรพิษ (ฝีดาษ) (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Smallpox).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(Online) Available: http://beid.ddc.moph.go.th/th_2011/content.php?items=23. (Retrieved 09/10/14)</a:t>
            </a:r>
          </a:p>
          <a:p>
            <a:pPr marL="363538" indent="-363538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จรรยาบรรณสัตว์ทดลอง.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(Online) Available: http://www.nrct.go.th/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 (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Retrieved 09/10/14)</a:t>
            </a:r>
          </a:p>
          <a:p>
            <a:pPr marL="363538" indent="-363538"/>
            <a:r>
              <a:rPr lang="th-TH" sz="1800" b="1" dirty="0" smtClean="0">
                <a:latin typeface="TH SarabunPSK" pitchFamily="34" charset="-34"/>
                <a:cs typeface="TH SarabunPSK" pitchFamily="34" charset="-34"/>
              </a:rPr>
              <a:t>จรรยาบรรณสัตว์ทดลอง.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(Online) Available: http://www.nlac.mahidol.ac.th/nlacth/index.php?option=com</a:t>
            </a:r>
          </a:p>
          <a:p>
            <a:pPr marL="363538" indent="-363538"/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_</a:t>
            </a:r>
            <a:r>
              <a:rPr lang="en-US" sz="18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content&amp;view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en-US" sz="18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article&amp;id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=130%3Aethics&amp;catid=53%3Aresearch&amp;Itemid=211&amp;lang=</a:t>
            </a:r>
            <a:r>
              <a:rPr lang="en-US" sz="18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en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1800" dirty="0" smtClean="0">
                <a:latin typeface="TH SarabunPSK" pitchFamily="34" charset="-34"/>
                <a:cs typeface="TH SarabunPSK" pitchFamily="34" charset="-34"/>
              </a:rPr>
              <a:t>(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Retrieved 09/10/14)</a:t>
            </a:r>
          </a:p>
          <a:p>
            <a:pPr marL="363538" indent="-363538"/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ชีวจริยธรรม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(Online) Available: http://biology.ipst.ac.th/?p=710. (Retrieved 09/10/14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813598" cy="365125"/>
          </a:xfrm>
        </p:spPr>
        <p:txBody>
          <a:bodyPr vert="horz" lIns="91440" tIns="45720" rIns="91440" bIns="45720" rtlCol="0" anchor="ctr"/>
          <a:lstStyle/>
          <a:p>
            <a:fld id="{BC07E55B-1446-468E-BCBE-13623EC22002}" type="slidenum">
              <a:rPr lang="th-TH" sz="1600">
                <a:latin typeface="TH SarabunPSK" pitchFamily="34" charset="-34"/>
                <a:cs typeface="TH SarabunPSK" pitchFamily="34" charset="-34"/>
              </a:rPr>
              <a:pPr/>
              <a:t>26</a:t>
            </a:fld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809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40152" y="3456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อ้างอิง</a:t>
            </a:r>
            <a:endParaRPr lang="th-TH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692696"/>
            <a:ext cx="810928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/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Anthrax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(Online) Available: http://topics.nytimes.com/top/reference/timestopics/subjects/a/anthrax/index.html.  (Retrieved 09/10/14)</a:t>
            </a:r>
          </a:p>
          <a:p>
            <a:pPr marL="363538" indent="-363538"/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Botulism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(Online) Available: http://www.who.int/mediacentre/factsheets/fs270/en/. (Retrieved 09/10/14)</a:t>
            </a:r>
          </a:p>
          <a:p>
            <a:pPr marL="363538" indent="-363538"/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Primates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 the Lab: Debating the Use of Chimpanzees in Medical Research.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(Online) Available: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http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://learning.blogs.nytimes.com/2011/11/16/primates-in-the-lab-debating-the-use-of-chimpanzees-in-medical-research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(Retrieved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09/10/14)</a:t>
            </a:r>
          </a:p>
          <a:p>
            <a:pPr marL="363538" indent="-363538"/>
            <a:r>
              <a:rPr lang="en-US" sz="1800" b="1" dirty="0" smtClean="0">
                <a:latin typeface="TH SarabunPSK" pitchFamily="34" charset="-34"/>
                <a:cs typeface="TH SarabunPSK" pitchFamily="34" charset="-34"/>
              </a:rPr>
              <a:t>Golden </a:t>
            </a:r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Rice: An Intimate Debate Case 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by Annie </a:t>
            </a:r>
            <a:r>
              <a:rPr lang="en-US" sz="1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Prud’homme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Généreux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The National Center for Case Study Teaching in Science. Originally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published May 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8, 2009 at http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://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www.sciencecases.org/golden_rice_</a:t>
            </a:r>
          </a:p>
          <a:p>
            <a:pPr marL="363538" indent="-363538"/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debate/case.asp. 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(Retrieved 09/10/14)</a:t>
            </a:r>
          </a:p>
          <a:p>
            <a:r>
              <a:rPr lang="en-US" sz="1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Smallpox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(Online) Available: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http://www.who.int/topics/smallpox/en</a:t>
            </a:r>
            <a:r>
              <a:rPr lang="en-US" sz="1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(Retrieved 09/10/14)</a:t>
            </a:r>
          </a:p>
          <a:p>
            <a:pPr marL="363538" indent="-363538"/>
            <a:r>
              <a:rPr lang="en-US" sz="1800" b="1" dirty="0">
                <a:latin typeface="TH SarabunPSK" pitchFamily="34" charset="-34"/>
                <a:cs typeface="TH SarabunPSK" pitchFamily="34" charset="-34"/>
              </a:rPr>
              <a:t>U.S. Will Not Finance New Research on Chimps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. (Online) 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Available: http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://www.nytimes.com/2011/12/16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/</a:t>
            </a:r>
          </a:p>
          <a:p>
            <a:pPr marL="363538" indent="-363538"/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	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science/</a:t>
            </a:r>
            <a:r>
              <a:rPr lang="en-US" sz="1800" dirty="0" err="1" smtClean="0">
                <a:latin typeface="TH SarabunPSK" pitchFamily="34" charset="-34"/>
                <a:cs typeface="TH SarabunPSK" pitchFamily="34" charset="-34"/>
              </a:rPr>
              <a:t>chimps-in-medical-research.html</a:t>
            </a:r>
            <a:r>
              <a:rPr lang="en-US" sz="1800" dirty="0" err="1">
                <a:latin typeface="TH SarabunPSK" pitchFamily="34" charset="-34"/>
                <a:cs typeface="TH SarabunPSK" pitchFamily="34" charset="-34"/>
              </a:rPr>
              <a:t>?_</a:t>
            </a:r>
            <a:r>
              <a:rPr lang="en-US" sz="1800" dirty="0" err="1" smtClean="0">
                <a:latin typeface="TH SarabunPSK" pitchFamily="34" charset="-34"/>
                <a:cs typeface="TH SarabunPSK" pitchFamily="34" charset="-34"/>
              </a:rPr>
              <a:t>r</a:t>
            </a:r>
            <a:r>
              <a:rPr lang="en-US" sz="1800" dirty="0" smtClean="0">
                <a:latin typeface="TH SarabunPSK" pitchFamily="34" charset="-34"/>
                <a:cs typeface="TH SarabunPSK" pitchFamily="34" charset="-34"/>
              </a:rPr>
              <a:t>=0. </a:t>
            </a:r>
            <a:r>
              <a:rPr lang="en-US" sz="1800" dirty="0">
                <a:latin typeface="TH SarabunPSK" pitchFamily="34" charset="-34"/>
                <a:cs typeface="TH SarabunPSK" pitchFamily="34" charset="-34"/>
              </a:rPr>
              <a:t>(Retrieved 09/10/14)</a:t>
            </a:r>
          </a:p>
          <a:p>
            <a:endParaRPr lang="en-US" sz="1800" dirty="0">
              <a:latin typeface="TH SarabunPSK" pitchFamily="34" charset="-34"/>
              <a:cs typeface="TH SarabunPSK" pitchFamily="34" charset="-34"/>
            </a:endParaRPr>
          </a:p>
          <a:p>
            <a:endParaRPr lang="en-US" sz="1800" dirty="0">
              <a:latin typeface="TH SarabunPSK" pitchFamily="34" charset="-34"/>
              <a:cs typeface="TH SarabunPSK" pitchFamily="34" charset="-34"/>
            </a:endParaRPr>
          </a:p>
          <a:p>
            <a:pPr marL="363538" indent="-363538"/>
            <a:endParaRPr lang="en-US" sz="1800" dirty="0">
              <a:latin typeface="TH SarabunPSK" pitchFamily="34" charset="-34"/>
              <a:cs typeface="TH SarabunPSK" pitchFamily="34" charset="-34"/>
            </a:endParaRPr>
          </a:p>
          <a:p>
            <a:pPr marL="363538" indent="-363538"/>
            <a:endParaRPr lang="th-TH" sz="1800" dirty="0">
              <a:latin typeface="TH SarabunPSK" pitchFamily="34" charset="-34"/>
              <a:cs typeface="TH SarabunPSK" pitchFamily="34" charset="-34"/>
            </a:endParaRPr>
          </a:p>
          <a:p>
            <a:pPr marL="363538" indent="-363538"/>
            <a:endParaRPr lang="en-US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813598" cy="365125"/>
          </a:xfrm>
        </p:spPr>
        <p:txBody>
          <a:bodyPr vert="horz" lIns="91440" tIns="45720" rIns="91440" bIns="45720" rtlCol="0" anchor="ctr"/>
          <a:lstStyle/>
          <a:p>
            <a:fld id="{BC07E55B-1446-468E-BCBE-13623EC22002}" type="slidenum">
              <a:rPr lang="th-TH" sz="1600">
                <a:latin typeface="TH SarabunPSK" pitchFamily="34" charset="-34"/>
                <a:cs typeface="TH SarabunPSK" pitchFamily="34" charset="-34"/>
              </a:rPr>
              <a:pPr/>
              <a:t>27</a:t>
            </a:fld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007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566" y1="51261" x2="57547" y2="47479"/>
                        <a14:foregroundMark x1="25943" y1="33193" x2="75943" y2="64286"/>
                        <a14:foregroundMark x1="23585" y1="65126" x2="48585" y2="47899"/>
                        <a14:foregroundMark x1="51415" y1="44958" x2="75000" y2="33193"/>
                        <a14:foregroundMark x1="24528" y1="46218" x2="28302" y2="52941"/>
                        <a14:foregroundMark x1="30660" y1="44958" x2="32547" y2="50420"/>
                        <a14:foregroundMark x1="39623" y1="44118" x2="41038" y2="47059"/>
                        <a14:foregroundMark x1="41981" y1="38655" x2="51415" y2="42857"/>
                        <a14:foregroundMark x1="23113" y1="35714" x2="24528" y2="42857"/>
                        <a14:foregroundMark x1="75943" y1="36555" x2="75472" y2="60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6" y="1268760"/>
            <a:ext cx="1152128" cy="12934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2996952"/>
            <a:ext cx="5688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จัดทำโดย </a:t>
            </a:r>
          </a:p>
          <a:p>
            <a:pPr algn="ctr"/>
            <a:endParaRPr lang="th-TH" b="1" dirty="0" smtClean="0">
              <a:latin typeface="TH Sarabun New" pitchFamily="34" charset="-34"/>
              <a:cs typeface="TH Sarabun New" pitchFamily="34" charset="-34"/>
            </a:endParaRPr>
          </a:p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สาขาวิทยาศาสตร์มัธยมศึกษาตอนปลาย</a:t>
            </a:r>
          </a:p>
          <a:p>
            <a:pPr algn="ctr"/>
            <a:r>
              <a:rPr lang="th-TH" b="1" dirty="0" smtClean="0">
                <a:latin typeface="TH Sarabun New" pitchFamily="34" charset="-34"/>
                <a:cs typeface="TH Sarabun New" pitchFamily="34" charset="-34"/>
              </a:rPr>
              <a:t>สถาบันส่งเสริมการสอนวิทยาศาสตร์และเทคโนโลยี</a:t>
            </a:r>
            <a:endParaRPr lang="th-TH" b="1" dirty="0"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009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40" y="1345123"/>
            <a:ext cx="7024744" cy="1008112"/>
          </a:xfrm>
          <a:solidFill>
            <a:schemeClr val="tx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การใช้สัตว์ทดลอง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3</a:t>
            </a:fld>
            <a:endParaRPr lang="th-TH"/>
          </a:p>
        </p:txBody>
      </p:sp>
      <p:sp>
        <p:nvSpPr>
          <p:cNvPr id="3" name="Rectangle 2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ropbox\BIO IPST Power point\P5_bioethics\P5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712" y="2924944"/>
            <a:ext cx="2930599" cy="257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13792"/>
            <a:ext cx="7024744" cy="1143000"/>
          </a:xfrm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จรรยาบรรณการใช้สัตว์ทดลอง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9" y="1556792"/>
            <a:ext cx="8048046" cy="4104456"/>
          </a:xfrm>
        </p:spPr>
        <p:txBody>
          <a:bodyPr>
            <a:noAutofit/>
          </a:bodyPr>
          <a:lstStyle/>
          <a:p>
            <a:pPr marL="68580" indent="0">
              <a:buSzPct val="100000"/>
              <a:buNone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การทดลองทางชีววิทยาบางครั้งจำเป็นต้องใช้สัตว์ทดลอง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ศึกษาควรจะปฎิบัติตามข้อกำหนดในจรรยาบรรณการใช้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สัตว์ทดลอง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ตระหนัก</a:t>
            </a:r>
            <a:r>
              <a:rPr lang="th-TH" sz="3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ถึงคุณค่าของชีวิต</a:t>
            </a:r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สัตว์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ตระหนัก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ถึงความแม่นยำของผลงาน โดยใช้สัตว์จำนวนน้อย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ที่สุด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ใช้สัตว์ป่าต้องไม่ขัดต่อกฎหมายและนโยบายการอนุรักษ์สัตว์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ตระหนัก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ว่าสัตว์เป็นสิ่งมีชีวิตเช่นเดียวกับ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มนุษย์</a:t>
            </a:r>
          </a:p>
          <a:p>
            <a:pPr marL="880110" lvl="1" indent="-514350">
              <a:buSzPct val="100000"/>
              <a:buFont typeface="+mj-lt"/>
              <a:buAutoNum type="arabicPeriod"/>
            </a:pP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</a:t>
            </a:r>
            <a:r>
              <a:rPr lang="th-TH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ข้อมูลการปฏิบัติต่อสัตว์ไว้เป็นหลักฐานอย่าง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ครบถ้วน</a:t>
            </a:r>
            <a:endParaRPr lang="en-US" sz="2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68580" indent="0">
              <a:buNone/>
            </a:pPr>
            <a:r>
              <a:rPr lang="en-US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endParaRPr lang="en-US" sz="3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86410" y="826476"/>
            <a:ext cx="6777317" cy="1018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4</a:t>
            </a:fld>
            <a:endParaRPr lang="th-TH"/>
          </a:p>
        </p:txBody>
      </p:sp>
      <p:sp>
        <p:nvSpPr>
          <p:cNvPr id="10" name="Rectangle 9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6" b="70640" l="9991" r="85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35755" r="17314"/>
          <a:stretch/>
        </p:blipFill>
        <p:spPr>
          <a:xfrm>
            <a:off x="5580112" y="5297717"/>
            <a:ext cx="3258108" cy="21876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21970" y="6526597"/>
            <a:ext cx="1566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1800" dirty="0"/>
              <a:t>(สภาวิจัยแห่งชาติ, 2542)</a:t>
            </a:r>
          </a:p>
        </p:txBody>
      </p:sp>
    </p:spTree>
    <p:extLst>
      <p:ext uri="{BB962C8B-B14F-4D97-AF65-F5344CB8AC3E}">
        <p14:creationId xmlns:p14="http://schemas.microsoft.com/office/powerpoint/2010/main" val="116678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024744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หลักการในการใช้สัตว์ทดลอง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3Rs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899592" y="1329149"/>
            <a:ext cx="7776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Replacement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ทดแทนการใช้สัตว์ทดลองโดย</a:t>
            </a:r>
          </a:p>
          <a:p>
            <a:pPr lvl="2"/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การใช้เซลล์หรือเนื้อเยื่อ (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cell culture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lvl="2"/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การทดลองในหลอดแก้ว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sz="2800" b="1" i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</a:t>
            </a:r>
            <a:r>
              <a:rPr lang="en-US" sz="2800" b="1" i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 </a:t>
            </a:r>
            <a:r>
              <a:rPr lang="en-US" sz="2800" b="1" i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v</a:t>
            </a:r>
            <a:r>
              <a:rPr lang="en-US" sz="2800" b="1" i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itro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endParaRPr lang="th-TH" sz="2800" b="1" dirty="0" smtClean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2"/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การใช้คอมพิวเตอร์ในการศึกษา (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computer modeling)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6858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Reduction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ลดปริมาณสัตว์ที่ใช้</a:t>
            </a:r>
          </a:p>
          <a:p>
            <a:pPr marL="68580" indent="0">
              <a:buNone/>
            </a:pPr>
            <a:r>
              <a:rPr lang="en-US" sz="28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en-US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Refinement </a:t>
            </a:r>
            <a:r>
              <a:rPr lang="th-TH" sz="28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หลีกเลี่ยงความเจ็บปวดและความเครียดที่จะเกิดแก่สัตว์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5</a:t>
            </a:fld>
            <a:endParaRPr lang="th-TH"/>
          </a:p>
        </p:txBody>
      </p:sp>
      <p:sp>
        <p:nvSpPr>
          <p:cNvPr id="7" name="Rectangle 6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7201" y="6185098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H SarabunPSK" pitchFamily="34" charset="-34"/>
                <a:cs typeface="TH SarabunPSK" pitchFamily="34" charset="-34"/>
              </a:rPr>
              <a:t>Cell culture</a:t>
            </a:r>
            <a:endParaRPr lang="th-TH" sz="1400" dirty="0"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51" t="390" r="11150" b="5111"/>
          <a:stretch/>
        </p:blipFill>
        <p:spPr>
          <a:xfrm>
            <a:off x="3131840" y="4521390"/>
            <a:ext cx="2376264" cy="19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0452" y="836712"/>
            <a:ext cx="4767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b="1" dirty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ความจำเป็นในการใช้สัตว์ทดลอง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325044"/>
              </p:ext>
            </p:extLst>
          </p:nvPr>
        </p:nvGraphicFramePr>
        <p:xfrm>
          <a:off x="1260740" y="1586180"/>
          <a:ext cx="6984776" cy="421908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77207"/>
                <a:gridCol w="5407569"/>
              </a:tblGrid>
              <a:tr h="591964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200" dirty="0" smtClean="0">
                          <a:solidFill>
                            <a:schemeClr val="tx1"/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ตัวอย่างการใช้สัตว์ทดลองในการวิจัยทางการแพทย์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TH SarabunPSK" pitchFamily="34" charset="-34"/>
                          <a:cs typeface="TH SarabunPSK" pitchFamily="34" charset="-34"/>
                        </a:rPr>
                        <a:t>    </a:t>
                      </a:r>
                      <a:r>
                        <a:rPr lang="th-TH" sz="2800" b="1" kern="1200" baseline="0" dirty="0" smtClean="0">
                          <a:latin typeface="TH SarabunPSK" pitchFamily="34" charset="-34"/>
                          <a:cs typeface="TH SarabunPSK" pitchFamily="34" charset="-34"/>
                        </a:rPr>
                        <a:t> </a:t>
                      </a:r>
                      <a:r>
                        <a:rPr lang="th-TH" sz="2800" b="1" kern="1200" dirty="0" smtClean="0">
                          <a:latin typeface="TH SarabunPSK" pitchFamily="34" charset="-34"/>
                          <a:cs typeface="TH SarabunPSK" pitchFamily="34" charset="-34"/>
                        </a:rPr>
                        <a:t>สัตว์</a:t>
                      </a:r>
                      <a:endParaRPr lang="th-TH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kern="1200" dirty="0" smtClean="0">
                          <a:latin typeface="TH SarabunPSK" pitchFamily="34" charset="-34"/>
                          <a:cs typeface="TH SarabunPSK" pitchFamily="34" charset="-34"/>
                        </a:rPr>
                        <a:t>ประโยชน์ที่ได้จากการวิจัย</a:t>
                      </a:r>
                      <a:endParaRPr lang="th-TH" sz="2800" b="1" kern="12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th-TH" sz="2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สุนัข</a:t>
                      </a:r>
                      <a:endParaRPr lang="th-TH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h-TH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การค้นพบ </a:t>
                      </a:r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insulin</a:t>
                      </a:r>
                      <a:endParaRPr lang="th-TH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th-TH" sz="2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ลิง</a:t>
                      </a:r>
                      <a:endParaRPr lang="th-TH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h-TH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วัคซีนโปลิโอ</a:t>
                      </a:r>
                      <a:r>
                        <a:rPr lang="th-TH" sz="28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(</a:t>
                      </a:r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Polio vaccine)</a:t>
                      </a:r>
                      <a:endParaRPr lang="th-TH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th-TH" sz="2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หนู</a:t>
                      </a:r>
                      <a:endParaRPr lang="th-TH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h-TH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วัคซีนพิษสุนัขบ้า </a:t>
                      </a:r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(Rabies vaccine)</a:t>
                      </a:r>
                      <a:endParaRPr lang="th-TH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th-TH" sz="2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หมู</a:t>
                      </a:r>
                      <a:endParaRPr lang="th-TH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Skin graft </a:t>
                      </a:r>
                      <a:r>
                        <a:rPr lang="th-TH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สำหรับแผลไฟไหม้</a:t>
                      </a:r>
                      <a:endParaRPr lang="th-TH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th-TH" sz="2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หนู</a:t>
                      </a:r>
                      <a:endParaRPr lang="th-TH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Carcinogen screening</a:t>
                      </a:r>
                      <a:endParaRPr lang="th-TH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th-TH" sz="28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cs typeface="TH SarabunPSK" pitchFamily="34" charset="-34"/>
                        </a:rPr>
                        <a:t>กระต่าย</a:t>
                      </a:r>
                      <a:endParaRPr lang="th-TH" sz="28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th-TH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การปลูกถ่ายกระจกตา</a:t>
                      </a:r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(corneal</a:t>
                      </a:r>
                      <a:r>
                        <a:rPr lang="en-US" sz="2800" b="1" kern="12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 transplantation</a:t>
                      </a:r>
                      <a:r>
                        <a:rPr lang="en-US" sz="28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H SarabunPSK" pitchFamily="34" charset="-34"/>
                          <a:ea typeface="+mn-ea"/>
                          <a:cs typeface="TH SarabunPSK" pitchFamily="34" charset="-34"/>
                        </a:rPr>
                        <a:t>)</a:t>
                      </a:r>
                      <a:endParaRPr lang="th-TH" sz="28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H SarabunPSK" pitchFamily="34" charset="-34"/>
                        <a:ea typeface="+mn-ea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16416" y="6492875"/>
            <a:ext cx="819200" cy="365125"/>
          </a:xfrm>
        </p:spPr>
        <p:txBody>
          <a:bodyPr vert="horz" lIns="91440" tIns="45720" rIns="91440" bIns="45720" rtlCol="0" anchor="ctr"/>
          <a:lstStyle/>
          <a:p>
            <a:fld id="{BC07E55B-1446-468E-BCBE-13623EC22002}" type="slidenum">
              <a:rPr lang="th-TH" sz="1600">
                <a:latin typeface="TH SarabunPSK" pitchFamily="34" charset="-34"/>
                <a:cs typeface="TH SarabunPSK" pitchFamily="34" charset="-34"/>
              </a:rPr>
              <a:pPr/>
              <a:t>6</a:t>
            </a:fld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03520" y="6524124"/>
            <a:ext cx="264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H SarabunPSK" pitchFamily="34" charset="-34"/>
                <a:cs typeface="TH SarabunPSK" pitchFamily="34" charset="-34"/>
              </a:rPr>
              <a:t>(The National Institutes of Health, 2009)</a:t>
            </a:r>
            <a:endParaRPr lang="th-TH" sz="1600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46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7</a:t>
            </a:fld>
            <a:endParaRPr lang="th-TH" dirty="0"/>
          </a:p>
        </p:txBody>
      </p:sp>
      <p:sp>
        <p:nvSpPr>
          <p:cNvPr id="6" name="Rectangle 5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42680"/>
            <a:ext cx="3095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ตัวอย่างการใช้สัตว์ทดลอง</a:t>
            </a:r>
            <a:endParaRPr lang="th-TH" sz="3200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53965" y="1134498"/>
            <a:ext cx="7443599" cy="20064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ในประเทศสหรัฐอเมริกาเริ่มมีการสนับสนุนให้ลดการทดลองกับ ลิงชิมแพนซีที่ใช้ในการวิจัยทางการแพทย์ จากข้อความข่าวแสดงข้อโต้แย้งของฝ่ายสนับสนุนและฝ่ายคัดค้านต่อไปนี้</a:t>
            </a:r>
            <a:endPara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6525344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ดัดแปลงจาก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 http://www.nytimes.com/2011/12/16/science/chimps-i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n-medical-research.html</a:t>
            </a:r>
          </a:p>
        </p:txBody>
      </p:sp>
      <p:pic>
        <p:nvPicPr>
          <p:cNvPr id="10" name="Picture 2" descr="C:\Users\Administrator\Dropbox\BIO IPST Power point\P5_bioethics\P5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65" y="3121808"/>
            <a:ext cx="2520997" cy="221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62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pPr/>
              <a:t>8</a:t>
            </a:fld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467544" y="6525344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ที่มา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: </a:t>
            </a:r>
            <a:r>
              <a:rPr lang="th-TH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ดัดแปลงจาก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http://www.nytimes.com/2011/12/16/science/chimps-i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itchFamily="34" charset="-34"/>
                <a:cs typeface="TH SarabunPSK" pitchFamily="34" charset="-34"/>
              </a:rPr>
              <a:t>n-medical-research.html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9195" y="836712"/>
            <a:ext cx="7858476" cy="2246769"/>
          </a:xfrm>
          <a:prstGeom prst="rect">
            <a:avLst/>
          </a:prstGeom>
          <a:solidFill>
            <a:srgbClr val="EAF29B">
              <a:alpha val="50196"/>
            </a:srgbClr>
          </a:solidFill>
          <a:ln>
            <a:solidFill>
              <a:schemeClr val="accent4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ฝ่ายสนับสนุน</a:t>
            </a:r>
            <a:r>
              <a:rPr lang="en-US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ผู้อำนวยการ</a:t>
            </a:r>
            <a:r>
              <a:rPr lang="en-US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The Southwest National Primate Research Center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มีข้อคิดเห็นว่า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การใช้ลิงชิม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แพน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ซีใน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การวิจัยทางการแพทย์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สิ่งสำคัญ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การยับยั้งจะ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ทำให้การพัฒนายารักษา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โรคต่างๆ ล่าช้า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อาจ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ให้คนจำนวนมากต้องเสียชีวิต การ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ลดการวิจัย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ในลิงชิม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แพน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ซีจึงเป็น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สิ่งที่ขัดจริยธรรมเพราะทำให้ไม่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สามารถรักษา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ชีวิตมนุษย์ไว้ได้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581" y="3284984"/>
            <a:ext cx="7858477" cy="2246769"/>
          </a:xfrm>
          <a:prstGeom prst="rect">
            <a:avLst/>
          </a:prstGeom>
          <a:solidFill>
            <a:srgbClr val="F6CECA">
              <a:alpha val="50196"/>
            </a:srgbClr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ฝ่ายคัดค้าน</a:t>
            </a:r>
            <a:r>
              <a:rPr lang="en-US" b="1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และกรรมการผู้จัดการของ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The Humane Society of the United States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ชี้ให้เห็นว่า นอกจาก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การทดลองกับลิงชิมแปนซี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แล้วยังมีทางเลือกอื่นๆ 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อีกในทำการ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วิจัย</a:t>
            </a:r>
            <a:r>
              <a:rPr lang="th-TH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รวมทั้งลิงชิม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แพนซีเป็นสัตว์ใกล้สูญพันธุ์</a:t>
            </a:r>
            <a:r>
              <a:rPr lang="en-US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(endangered species) </a:t>
            </a:r>
            <a:r>
              <a:rPr lang="th-TH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และเป็นสัตว์ที่มีความใกล้ชิดทางพันธุกรรมกับมนุษย์มากกว่าสายพันธุ์อื่น ๆ ควรจะอนุรักษ์ไว้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5187" y="5733256"/>
            <a:ext cx="6391149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68580"/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นักเรียนมีความคิดเห็นอย่างไรกับการวิจัยในลิงชิมแพนซี</a:t>
            </a:r>
          </a:p>
        </p:txBody>
      </p:sp>
    </p:spTree>
    <p:extLst>
      <p:ext uri="{BB962C8B-B14F-4D97-AF65-F5344CB8AC3E}">
        <p14:creationId xmlns:p14="http://schemas.microsoft.com/office/powerpoint/2010/main" val="381065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3215" y="1556792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นำปลาขนาดเล็กวางบนสไลด์ ใช้สำลีชุบน้ำพันรอบส่วนหัวของปลา แล้วนำกระจกปิดสไลด์วางทับบริเวณส่วนหาง</a:t>
            </a:r>
          </a:p>
          <a:p>
            <a:pPr marL="514350" indent="-514350">
              <a:buAutoNum type="arabicPeriod"/>
            </a:pPr>
            <a:r>
              <a:rPr lang="th-TH" sz="2400" b="1" dirty="0" smtClean="0">
                <a:latin typeface="TH SarabunPSK" pitchFamily="34" charset="-34"/>
                <a:cs typeface="TH SarabunPSK" pitchFamily="34" charset="-34"/>
              </a:rPr>
              <a:t>นำสไลด์ไปตรวจดูด้วกล้องจุลทรรศน์โดยใช้เลนส์ใกล้วัตถุกำลังขยายต่ำ ศึกษาทิศทางและความเร็วของการเคลื่อนที่ของเซลล์เม็ดเลือดบริเวณหาง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567" y="3268159"/>
            <a:ext cx="4836595" cy="1746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3215" y="1052736"/>
            <a:ext cx="63882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การศึกษาการหมุนเวียนเลือดของปลาหางนกยูง 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มีขั้นตอนดังนี้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7E55B-1446-468E-BCBE-13623EC22002}" type="slidenum">
              <a:rPr lang="th-TH" smtClean="0"/>
              <a:t>9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4753128" y="-27384"/>
            <a:ext cx="3275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Animals </a:t>
            </a:r>
            <a:r>
              <a:rPr lang="en-US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in </a:t>
            </a:r>
            <a:r>
              <a:rPr lang="en-US" sz="32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Experiments</a:t>
            </a:r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168" y="5661248"/>
            <a:ext cx="7488832" cy="58477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68580"/>
            <a:r>
              <a:rPr lang="th-TH" sz="3200" b="1" dirty="0">
                <a:latin typeface="TH SarabunPSK" pitchFamily="34" charset="-34"/>
                <a:ea typeface="Microsoft Himalaya" pitchFamily="2" charset="0"/>
                <a:cs typeface="TH SarabunPSK" pitchFamily="34" charset="-34"/>
              </a:rPr>
              <a:t>นักเรียนควรปฏิบัติอย่างไรต่อสัตว์ทดลองโดยคำนึงถึงชีวจริยธรรม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214" y="332656"/>
            <a:ext cx="3095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 smtClean="0">
                <a:solidFill>
                  <a:schemeClr val="tx2">
                    <a:lumMod val="50000"/>
                  </a:schemeClr>
                </a:solidFill>
                <a:latin typeface="TH SarabunPSK" pitchFamily="34" charset="-34"/>
                <a:ea typeface="+mj-ea"/>
                <a:cs typeface="TH SarabunPSK" pitchFamily="34" charset="-34"/>
              </a:rPr>
              <a:t>ตัวอย่างการใช้สัตว์ทดลอง</a:t>
            </a:r>
            <a:endParaRPr lang="th-TH" sz="3200" b="1" dirty="0">
              <a:solidFill>
                <a:schemeClr val="tx2">
                  <a:lumMod val="50000"/>
                </a:schemeClr>
              </a:solidFill>
              <a:latin typeface="TH SarabunPSK" pitchFamily="34" charset="-34"/>
              <a:ea typeface="+mj-ea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9081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ust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2896</TotalTime>
  <Words>1887</Words>
  <Application>Microsoft Office PowerPoint</Application>
  <PresentationFormat>On-screen Show (4:3)</PresentationFormat>
  <Paragraphs>253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Calibri</vt:lpstr>
      <vt:lpstr>Century Gothic</vt:lpstr>
      <vt:lpstr>Cordia New</vt:lpstr>
      <vt:lpstr>DilleniaUPC</vt:lpstr>
      <vt:lpstr>Microsoft Himalaya</vt:lpstr>
      <vt:lpstr>TH Sarabun New</vt:lpstr>
      <vt:lpstr>TH SarabunPSK</vt:lpstr>
      <vt:lpstr>Wingdings 2</vt:lpstr>
      <vt:lpstr>Austin</vt:lpstr>
      <vt:lpstr>2_Austin</vt:lpstr>
      <vt:lpstr>PowerPoint Presentation</vt:lpstr>
      <vt:lpstr>Bioethics</vt:lpstr>
      <vt:lpstr>การใช้สัตว์ทดลอง</vt:lpstr>
      <vt:lpstr>จรรยาบรรณการใช้สัตว์ทดลอง</vt:lpstr>
      <vt:lpstr>หลักการในการใช้สัตว์ทดลอง 3Rs</vt:lpstr>
      <vt:lpstr>PowerPoint Presentation</vt:lpstr>
      <vt:lpstr>PowerPoint Presentation</vt:lpstr>
      <vt:lpstr>PowerPoint Presentation</vt:lpstr>
      <vt:lpstr>PowerPoint Presentation</vt:lpstr>
      <vt:lpstr>ความก้าวหน้าทางเทคโนโลยีชีวภาพ</vt:lpstr>
      <vt:lpstr>สิ่งมีชีวิตดัดแปรพันธุกรรม  (genetically modified organisms, GMOs)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อาวุธชีวภาพ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Kwanchanok Sattasuk</dc:creator>
  <cp:lastModifiedBy>Kwanchanok Sattasuk</cp:lastModifiedBy>
  <cp:revision>666</cp:revision>
  <cp:lastPrinted>2014-09-01T02:04:45Z</cp:lastPrinted>
  <dcterms:created xsi:type="dcterms:W3CDTF">2014-03-20T06:48:16Z</dcterms:created>
  <dcterms:modified xsi:type="dcterms:W3CDTF">2018-04-20T07:55:36Z</dcterms:modified>
</cp:coreProperties>
</file>