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307" r:id="rId2"/>
    <p:sldId id="273" r:id="rId3"/>
    <p:sldId id="267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309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8" r:id="rId31"/>
    <p:sldId id="260" r:id="rId32"/>
  </p:sldIdLst>
  <p:sldSz cx="9144000" cy="6858000" type="screen4x3"/>
  <p:notesSz cx="6735763" cy="9866313"/>
  <p:embeddedFontLst>
    <p:embeddedFont>
      <p:font typeface="Cordia New" panose="020B0304020202020204" pitchFamily="34" charset="-34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ngsana New" panose="02020603050405020304" pitchFamily="18" charset="-34"/>
      <p:regular r:id="rId43"/>
      <p:bold r:id="rId44"/>
      <p:italic r:id="rId45"/>
      <p:boldItalic r:id="rId46"/>
    </p:embeddedFont>
    <p:embeddedFont>
      <p:font typeface="TH Sarabun New" panose="020B0500040200020003" pitchFamily="34" charset="-34"/>
      <p:regular r:id="rId47"/>
      <p:bold r:id="rId48"/>
      <p:italic r:id="rId49"/>
      <p:boldItalic r:id="rId50"/>
    </p:embeddedFont>
    <p:embeddedFont>
      <p:font typeface="DilleniaUPC" panose="02020603050405020304" pitchFamily="18" charset="-34"/>
      <p:regular r:id="rId51"/>
      <p:bold r:id="rId52"/>
      <p:italic r:id="rId53"/>
      <p:boldItalic r:id="rId54"/>
    </p:embeddedFont>
    <p:embeddedFont>
      <p:font typeface="TH SarabunPSK" panose="020B0500040200020003" pitchFamily="34" charset="-34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9"/>
    </p:embeddedFont>
    <p:embeddedFont>
      <p:font typeface="Century Gothic" panose="020B0502020202020204" pitchFamily="34" charset="0"/>
      <p:regular r:id="rId60"/>
      <p:bold r:id="rId61"/>
      <p:italic r:id="rId62"/>
      <p:boldItalic r:id="rId6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99"/>
    <a:srgbClr val="6600CC"/>
    <a:srgbClr val="FF5050"/>
    <a:srgbClr val="FF1D1D"/>
    <a:srgbClr val="E62222"/>
    <a:srgbClr val="FF6600"/>
    <a:srgbClr val="FF9933"/>
    <a:srgbClr val="99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046" autoAdjust="0"/>
  </p:normalViewPr>
  <p:slideViewPr>
    <p:cSldViewPr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90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font" Target="fonts/font2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CF59-895F-4814-B6E0-BF22D999653B}" type="datetimeFigureOut">
              <a:rPr lang="th-TH" smtClean="0"/>
              <a:t>28/03/62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2012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BCC8-171B-40C3-BA1B-B8B8D8832A9D}" type="datetimeFigureOut">
              <a:rPr lang="th-TH" smtClean="0"/>
              <a:pPr/>
              <a:t>28/03/62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1F0AC-1D25-4D6D-ABF4-F51FE96022E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300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52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7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220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23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195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3D179E4-7FAC-475D-BCAC-20E5233B33E7}" type="datetime1">
              <a:rPr lang="th-TH" smtClean="0"/>
              <a:t>28/03/62</a:t>
            </a:fld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314-9C65-40B4-8386-ABB5D1C21FD7}" type="datetime1">
              <a:rPr lang="th-TH" smtClean="0"/>
              <a:t>28/03/62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5337-C8AA-438D-B9C8-A72721DEBEBC}" type="datetime1">
              <a:rPr lang="th-TH" smtClean="0"/>
              <a:t>28/03/62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8356-1844-4988-B891-805CFEC0E14C}" type="datetime1">
              <a:rPr lang="th-TH" smtClean="0"/>
              <a:t>28/03/62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6A31-314F-4263-81B2-70313C6E091B}" type="datetime1">
              <a:rPr lang="th-TH" smtClean="0"/>
              <a:t>28/03/62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2E6B-9EAD-44F2-BB5E-4C146DBBC45A}" type="datetime1">
              <a:rPr lang="th-TH" smtClean="0"/>
              <a:t>28/03/62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7A4-627D-4902-8BFF-DE6284B24460}" type="datetime1">
              <a:rPr lang="th-TH" smtClean="0"/>
              <a:t>28/03/62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CB21-A3C7-4719-98AF-E77E0C76B146}" type="datetime1">
              <a:rPr lang="th-TH" smtClean="0"/>
              <a:t>28/03/62</a:t>
            </a:fld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2875"/>
            <a:ext cx="1332156" cy="365125"/>
          </a:xfrm>
        </p:spPr>
        <p:txBody>
          <a:bodyPr/>
          <a:lstStyle>
            <a:lvl1pPr algn="ctr">
              <a:defRPr/>
            </a:lvl1pPr>
          </a:lstStyle>
          <a:p>
            <a:fld id="{BC07E55B-1446-468E-BCBE-13623EC2200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6016" y="5877273"/>
            <a:ext cx="2133600" cy="365125"/>
          </a:xfrm>
        </p:spPr>
        <p:txBody>
          <a:bodyPr/>
          <a:lstStyle/>
          <a:p>
            <a:fld id="{BC1E4822-D2C0-472B-967F-7BABB9F5C5B4}" type="datetime1">
              <a:rPr lang="th-TH" smtClean="0"/>
              <a:t>28/03/62</a:t>
            </a:fld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9" y="5877273"/>
            <a:ext cx="1332156" cy="365125"/>
          </a:xfrm>
        </p:spPr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1205-E57D-4147-BDA6-0ECABCC5B140}" type="datetime1">
              <a:rPr lang="th-TH" smtClean="0"/>
              <a:t>28/03/62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D9BD-36FD-46CC-A36F-CFA00CDD069D}" type="datetime1">
              <a:rPr lang="th-TH" smtClean="0"/>
              <a:t>28/03/62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0F9C01-8EB9-4A51-AF27-EA547F23FC3B}" type="datetime1">
              <a:rPr lang="th-TH" smtClean="0"/>
              <a:t>28/03/62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07E55B-1446-468E-BCBE-13623EC2200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4716016" y="2780928"/>
            <a:ext cx="3384376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องค์ประกอบของเลือด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หมู่เลือดและการให้เลือด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0566" y1="51261" x2="57547" y2="47479"/>
                        <a14:foregroundMark x1="25943" y1="33193" x2="75943" y2="64286"/>
                        <a14:foregroundMark x1="23585" y1="65126" x2="48585" y2="47899"/>
                        <a14:foregroundMark x1="51415" y1="44958" x2="75000" y2="33193"/>
                        <a14:foregroundMark x1="24528" y1="46218" x2="28302" y2="52941"/>
                        <a14:foregroundMark x1="30660" y1="44958" x2="32547" y2="50420"/>
                        <a14:foregroundMark x1="39623" y1="44118" x2="41038" y2="47059"/>
                        <a14:foregroundMark x1="41981" y1="38655" x2="51415" y2="42857"/>
                        <a14:foregroundMark x1="23113" y1="35714" x2="24528" y2="42857"/>
                        <a14:foregroundMark x1="75943" y1="36555" x2="75472" y2="60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" y="5949280"/>
            <a:ext cx="741246" cy="832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6490767"/>
            <a:ext cx="6048672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itchFamily="34" charset="-34"/>
                <a:cs typeface="TH Sarabun New" pitchFamily="34" charset="-34"/>
              </a:rPr>
              <a:t>สถาบันส่งเสริมการสอนวิทยาศาสตร์และเทคโนโลยี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608" y="509771"/>
            <a:ext cx="293221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8800" b="1" spc="50" dirty="0">
                <a:ln w="11430"/>
                <a:solidFill>
                  <a:srgbClr val="FF1D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เลือด </a:t>
            </a:r>
            <a:endParaRPr lang="th-TH" sz="8800" b="1" spc="50" dirty="0" smtClean="0">
              <a:ln w="11430"/>
              <a:solidFill>
                <a:srgbClr val="FF1D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th-TH" sz="8800" b="1" spc="50" dirty="0" smtClean="0">
                <a:ln w="11430"/>
                <a:solidFill>
                  <a:srgbClr val="FF1D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8800" b="1" spc="50" dirty="0">
                <a:ln w="11430"/>
                <a:solidFill>
                  <a:srgbClr val="FF1D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blood</a:t>
            </a:r>
            <a:r>
              <a:rPr lang="th-TH" sz="8800" b="1" spc="50" dirty="0">
                <a:ln w="11430"/>
                <a:solidFill>
                  <a:srgbClr val="FF1D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8800" b="1" spc="50" dirty="0">
              <a:ln w="11430"/>
              <a:solidFill>
                <a:srgbClr val="FF1D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96" y="4176464"/>
            <a:ext cx="1772816" cy="1772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7" t="27431" r="19747" b="19164"/>
          <a:stretch/>
        </p:blipFill>
        <p:spPr>
          <a:xfrm rot="16200000">
            <a:off x="1478757" y="3585411"/>
            <a:ext cx="1762632" cy="2350931"/>
          </a:xfrm>
          <a:prstGeom prst="round2DiagRect">
            <a:avLst>
              <a:gd name="adj1" fmla="val 16667"/>
              <a:gd name="adj2" fmla="val 2943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7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188640"/>
            <a:ext cx="2880320" cy="7406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G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ranulocyte</a:t>
            </a:r>
            <a:endParaRPr kumimoji="0" lang="en-US" sz="4000" b="1" i="0" u="none" strike="noStrike" kern="1200" cap="none" spc="50" normalizeH="0" baseline="0" noProof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148478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-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เซลล์มีนิวเคลียสตั้งแต่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2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พูขึ้นไป มีแกรนูลพิเศษ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แบ่งออกเป็น 3 ชนิด ตามการติดสีย้อมของ</a:t>
            </a:r>
            <a:r>
              <a:rPr kumimoji="0" lang="th-TH" sz="36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แกรนูลพิเศษ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คือ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1. นิวโทรฟิล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neutrophil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ติดสีทั้งที่เป็นกรดและเบส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latin typeface="TH SarabunPSK" pitchFamily="34" charset="-34"/>
                <a:ea typeface="+mj-ea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ได้สีม่วงชมพู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2. อีโอซิโนฟิล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eosinophil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ติดสีที่เป็นกรด </a:t>
            </a:r>
            <a:r>
              <a:rPr lang="th-TH" sz="36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ได้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สีส้มแดง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3. เบโซฟิล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basophil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ติดสีที่เป็นเบส ได้สีม่วงน้ำเงิน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11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7584" y="188640"/>
            <a:ext cx="2592288" cy="6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Neutrophil</a:t>
            </a:r>
            <a:endParaRPr kumimoji="0" lang="en-US" sz="4000" b="1" i="0" u="none" strike="noStrike" kern="1200" cap="none" spc="50" normalizeH="0" baseline="0" noProof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9856" y="1052736"/>
            <a:ext cx="775860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พบประมาณ 60-70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ของเซลล์เม็ดเลือดขาวทั้งหมด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มีอายุประมาณ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1-3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วัน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เซลล์มีนิวเคลียส 2-5 พู แกรนูลพิเศษติดสีม่วงชมพู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76213" indent="-176213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ทำลายสิ่ง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แปลกปลอมแบบไม่จำเพาะเจาะจง โดยวิธีฟาโกไซโทซิส 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phagocytosis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เช่น การทำลายแบคทีเรีย 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12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861048"/>
            <a:ext cx="22002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600" y="188640"/>
            <a:ext cx="2592288" cy="648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osinophil 	</a:t>
            </a:r>
            <a:endParaRPr kumimoji="0" lang="en-US" sz="4000" b="1" i="0" u="none" strike="noStrike" kern="1200" cap="none" spc="50" normalizeH="0" baseline="0" noProof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6896" y="1074491"/>
            <a:ext cx="758152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พบประมาณ 1-4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%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ของเซลล์เม็ดเลือดขาว</a:t>
            </a:r>
            <a:r>
              <a:rPr lang="th-TH" sz="4000" b="1" dirty="0" smtClean="0">
                <a:solidFill>
                  <a:srgbClr val="00B05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ทั้งหมด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มีอายุประมาณ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8-12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วัน</a:t>
            </a:r>
            <a:b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เซลล์มีนิวเคลียส 2 พู แกรนูลพิเศษขนาดใหญ่ ย้อมติดสีส้มแดง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ทำหน้าที่หลักในการหลั่งสารออกมาทำลายปรสิต (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parasite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ขนาดใหญ่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13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221088"/>
            <a:ext cx="21812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591" y="852624"/>
            <a:ext cx="6669621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พบน้อยกว่า 1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ของเซลล์เม็ดเลือด</a:t>
            </a:r>
            <a:r>
              <a:rPr lang="th-TH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ขาวทั้งหมด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9875" indent="-269875"/>
            <a:r>
              <a:rPr lang="th-TH" sz="36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 เซลล์มีนิวเคลียส 2 พู แกรนูลพิเศษขนาดใหญ่ ติดสีม่วงน้ำเงินเข้ม</a:t>
            </a:r>
            <a:endParaRPr lang="en-US" sz="3600" b="1" dirty="0" smtClean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9875" indent="-269875"/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 แกรนูลพิเศษมีสารสำคัญ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ฮิสตามีน (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histamine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ซึ่งเพิ่มการผ่านของสารออกจากหลอดเลือดฝอย ทำให้เกิดการอักเสบและการแพ้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269875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เฮพาริน (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heparin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marL="269875"/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มีผลยับยั้งการแข็งตัว</a:t>
            </a:r>
          </a:p>
          <a:p>
            <a:pPr marL="269875"/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ของเลือด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43608" y="177167"/>
            <a:ext cx="2721210" cy="675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th-TH"/>
            </a:defPPr>
            <a:lvl1pPr lvl="0" algn="ctr">
              <a:spcBef>
                <a:spcPct val="0"/>
              </a:spcBef>
              <a:defRPr sz="6000" b="1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z="4000" dirty="0">
                <a:solidFill>
                  <a:srgbClr val="0000FF"/>
                </a:solidFill>
              </a:rPr>
              <a:t>Basophil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14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149080"/>
            <a:ext cx="21717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62880" y="1425515"/>
            <a:ext cx="801357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เซลล์มีนิวเคลียสรูปร่างกลมหรือรูปไต 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Tx/>
              <a:buChar char="-"/>
            </a:pP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71500" indent="-571500">
              <a:buFontTx/>
              <a:buChar char="-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ไม่มีแกรนูลพิเศษ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แบ่งออกเป็น 2 ชนิด คือ  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1. ลิมโฟไซต์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lymphocyte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มีนิวเคลียสรูปร่างกลม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2. โมโนไซต์ (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monocyte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มีนิวเคลียสรูปไต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15616" y="188639"/>
            <a:ext cx="2482527" cy="8640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40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granulocyte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15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62880" y="848923"/>
            <a:ext cx="824785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tabLst>
                <a:tab pos="7978775" algn="l"/>
              </a:tabLst>
              <a:defRPr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พบประมาณ 20-50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- เซลล์มีรูปร่างกลม ขนาดเล็ก </a:t>
            </a:r>
          </a:p>
          <a:p>
            <a:pPr lvl="0">
              <a:spcBef>
                <a:spcPct val="0"/>
              </a:spcBef>
              <a:tabLst>
                <a:tab pos="7978775" algn="l"/>
              </a:tabLst>
              <a:defRPr/>
            </a:pPr>
            <a:r>
              <a:rPr lang="en-US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6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นิวเคลียสรูปร่างกลมเกือบเต็มเซลล์</a:t>
            </a:r>
            <a:endParaRPr lang="en-US" sz="3600" b="1" dirty="0" smtClean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แบ่งออกเป็น 2 ชนิด คือ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(แต่ไม่สามารถแยกโดยดูจากรูปร่างได้)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0"/>
              </a:spcBef>
              <a:defRPr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ลิมโฟไซต์ชนิดบี (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B-lymphocyte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หรือเซลล์บี (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B-cell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lvl="0">
              <a:spcBef>
                <a:spcPct val="0"/>
              </a:spcBef>
              <a:defRPr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 ลิมโฟไซต์ชนิดที (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T-lymphocyte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หรือเซลล์ที (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T-cell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259632" y="116632"/>
            <a:ext cx="2376264" cy="719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lymphocyte</a:t>
            </a:r>
            <a:endParaRPr lang="th-TH" sz="4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16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149080"/>
            <a:ext cx="20574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50912" y="1133872"/>
            <a:ext cx="736550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สร้างและเจริญในไขกระดูก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9875" indent="-269875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เซลล์ออกจากไขกระดูก ลำเลียงไปตามกระแสเลือดและไปอยู่ในอวัยวะต่างๆ ของระบบภูมิคุ้มกัน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เซลล์เมื่อสัมผัสกับแอนติเจน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antigen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จะแบ่งเซลล์และเปลี่ยนแปลงไปเป็น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1. เซลล์พลาสมา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plasma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cell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ทำหน้าที่สร้าง  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แอนติบอดี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2. เซลล์เมมอรี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memory cell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ทำหน้าที่จดจำ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และตอบสนองเมื่อพบแอนติเจนเดิม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71600" y="116632"/>
            <a:ext cx="2664296" cy="704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B-lymphocyte</a:t>
            </a:r>
            <a:endParaRPr lang="th-TH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17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3568" y="1133872"/>
            <a:ext cx="79208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 สร้างจากไขกระดูก และลำเลียงไปยัง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 thymus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เพื่อแบ่งเซลล์และเจริญต่อจนสมบูรณ์ก่อนออกสู่กระแสเลือดไปยังอวัยวะต่างๆ ของระบบภูมิคุ้มกัน</a:t>
            </a:r>
            <a:endParaRPr lang="en-US" sz="3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- แบ่งออกเป็น</a:t>
            </a:r>
            <a:endParaRPr lang="en-US" sz="3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1. เซลล์ทีผู้ช่วย (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helper T-cell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 กระตุ้นการทำงานของเซลล์บีและเซลล์ทีชนิดอื่น</a:t>
            </a:r>
            <a:endParaRPr lang="en-US" sz="3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2. เซลล์ทีทำลายเซลล์แปลกปลอม (</a:t>
            </a:r>
            <a:r>
              <a:rPr lang="en-US" sz="3000" b="1" dirty="0" err="1" smtClean="0">
                <a:latin typeface="TH SarabunPSK" pitchFamily="34" charset="-34"/>
                <a:cs typeface="TH SarabunPSK" pitchFamily="34" charset="-34"/>
              </a:rPr>
              <a:t>cytotoxic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 T- cell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 ทำลายเซลล์มะเร็ง เซลล์ติดเชื้อไวรัส และเซลล์ของร่างกายที่ได้รับการปลูกถ่าย</a:t>
            </a:r>
            <a:endParaRPr lang="en-US" sz="3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3. เซลล์ที่กดภูมิคุ้มกัน (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suppresser T-cell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 กดการทำงานของเซลล์บีและเซลล์ทีชนิดอื่น</a:t>
            </a:r>
            <a:endParaRPr lang="en-US" sz="3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4. เซลล์ทีเมมอรี (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memory T-cell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) จดจำและตอบสนองต่อแอนติเจนเดิม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43608" y="116632"/>
            <a:ext cx="2880320" cy="648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T-lymphocyte</a:t>
            </a:r>
            <a:endParaRPr lang="th-TH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18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62880" y="848088"/>
            <a:ext cx="790607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9875" indent="-269875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พบประมาณ 2-6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% </a:t>
            </a:r>
          </a:p>
          <a:p>
            <a:pPr marL="269875" indent="-269875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เซลล์ขนาดใหญ่ เส้นผ่านศูนย์กลางประมาณ 16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ไมโครเมตร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9875" indent="-269875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นิวเคลียสรูปไต อยู่ค่อนไปทางด้านใดด้านหนึ่งของเซลล์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269875" indent="-269875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เมื่อออกจากหลอดเลือดฝอยไปยังเนื้อเยื่อเกี่ยวพันจะเปลี่ยนแปลงไปเป็นแมโครฟาจ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macrophage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69875" indent="-269875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- ทำหน้าที่ทำลายสิ่งแปลกปลอมโดยวิธีฟาโกไซโทซิส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899592" y="116632"/>
            <a:ext cx="2376264" cy="716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Monocyte</a:t>
            </a:r>
            <a:endParaRPr lang="th-TH" sz="4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19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147145"/>
            <a:ext cx="21717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9552" y="845840"/>
            <a:ext cx="794156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มีจำนวนประมาณ 150,000-300,000 เกล็ดเลือดต่อลูกบาศก์    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มิลลิเมตร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มีอายุประมาณ 8-12 วัน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เป็นชิ้นส่วนของไซโทพลาซึมของเซลล์ชนิดหนึ่งในไขกระดูก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รูปร่างกลมหรือรูปไข่ เส้นผ่านศูนย์กลาง 1.5-3.5 ไมโครเมตร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ไม่มีนิวเคลียส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ทำหน้าที่สำคัญในกระบวนการแข็งตัวของเลือด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82563" indent="-182563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300297" y="124061"/>
            <a:ext cx="1975559" cy="7126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Platelet</a:t>
            </a:r>
            <a:endParaRPr lang="th-TH" sz="4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20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9" y="1432516"/>
            <a:ext cx="7747388" cy="40318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เลือดเป็นองค์ประกอบหนึ่งของระบบหมุนเวียนเลือดนอกเหนือจากหัวใจ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heart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และหลอดเลือด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blood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vessel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77800" indent="-1778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เลือดที่ใส่สารป้องกันการแข็งตัวของเลือด เมื่อปั่นเหวี่ยงแยกออกเป็น 3 ชั้น จากบนไปล่างดังนี้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1. ชั้นพลาสมา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plasma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เป็นของเหลวสีเหลือง ปริมาตร 52-57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 ชั้นเซลล์เม็ดเลือดขาว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white blood cell; WBC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และ</a:t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เกล็ดเลือด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platelet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มีสีขาวขุ่น ปริมาตร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&lt;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 ชั้นเซลล์เม็ดเลือดแดง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red blood cell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มีสีแดง ปริมาตร 42-47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211669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3568" y="1493912"/>
            <a:ext cx="8064896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ระบบหมู่เลือดที่สำคัญของคนคือ ระบบ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ABO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ซึ่งแบ่งเป็น 4 หมู่ 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ได้แก่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 B AB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O</a:t>
            </a:r>
          </a:p>
          <a:p>
            <a:pPr marL="182563" indent="-182563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การกำหนดเลือดหมู่ต่างๆ พิจารณาจากไกลโคโปรตีน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(glycoprotein)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หรือแอนติเจน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antigen)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บนผิวด้านนอกของเยื่อหุ้มเซลล์เม็ดเลือดแดง ซึ่งมี 2 ชนิด คือ ชนิด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และชนิด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คนที่มีเลือดหมู่ต่างๆ มักจะมีแอนติบอดีต่อเลือดหมู่ตรงข้ามในพลาสมา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ดังภาพ</a:t>
            </a:r>
          </a:p>
          <a:p>
            <a:pPr marL="182563" indent="-182563"/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19754" y="476671"/>
            <a:ext cx="3960440" cy="8640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หมู่เลือด (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Blood Group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22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5016078"/>
            <a:ext cx="758753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563" lvl="0" indent="-182563"/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แอนติบอดี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(antibody)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มีสมบัติในการ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จับกับ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แอนติเจน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ไดอย่างจำเพาะ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เจาะจง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23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44" y="836712"/>
            <a:ext cx="6175896" cy="4685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6225" y="5786100"/>
            <a:ext cx="75875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563" lvl="0" indent="-182563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แอนติเจนที่ผิวเซลล์เม็ดเลือดแดง + แอนติบอดีที่ตรงกัน 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  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การจับกลุ่ม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422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9552" y="989856"/>
            <a:ext cx="79208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อาจเป็นการให้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เซลล์เม็ดเลือด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องค์ประกอบบางส่วนของเลือดตามความต้องการของผู้ป่วยแต่ละราย </a:t>
            </a:r>
          </a:p>
          <a:p>
            <a:endParaRPr lang="en-US" sz="11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452438" algn="l"/>
              </a:tabLst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1. การให้เซลล์เม็ดเลือดแดง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- เป็นส่วนที่ช่วยลำเลียงออกซิเจนไปยังเนื้อเยื่อต่างๆ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55600"/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มีการให้แก่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435100" indent="-454025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(1) ผู้เป็นโรคโลหิตจางด้วยสาเหตุต่างๆ ได้แก่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sickle cell anemia, 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thalassemia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aplastic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anemia (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ร่างกายหยุดสร้างเซลล์เม็ดเลือด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leukemia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และโรคมะเร็งต่างๆ</a:t>
            </a:r>
          </a:p>
          <a:p>
            <a:pPr marL="1435100" indent="-454025"/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(2)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ผู้ที่เสียเลือดจากอุบัติเหตุ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981075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(3) ผู้ป่วยระหว่างหรือหลังการผ่าตัด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74095" y="260648"/>
            <a:ext cx="2520280" cy="670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การให้เลือด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24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1560" y="1709936"/>
            <a:ext cx="79208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2. การให้เกล็ดเลือด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- เป็นส่วนที่ช่วยในการแข็งตัวของเลือด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355600" algn="l"/>
              </a:tabLst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	- มีการให้แก่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339850" indent="-446088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(1) ผู้ป่วยโรค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thrombocytopenia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ภาวะเกล็ดเลือดต่ำ)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leukemia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และโรคมะเร็งต่างๆ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 indent="53975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(2) ผู้ป่วยที่ได้รับการผ่าตัด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เช็คอีกครั้งหนึ่ง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15616" y="548678"/>
            <a:ext cx="2088232" cy="7200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การให้เลือด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25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1560" y="1709936"/>
            <a:ext cx="79208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3. การให้พลาสมา</a:t>
            </a:r>
            <a:endParaRPr lang="en-US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355600" algn="l"/>
              </a:tabLst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 มีส่วนประกอบต่างๆ ที่เกี่ยวข้องกับการแข็งตัวของเลือด และระบบภูมิคุ้มกัน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tabLst>
                <a:tab pos="355600" algn="l"/>
              </a:tabLst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- มีการให้แก่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(1) ผู้ป่วยมะเร็ง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(2) ผู้ป่วยที่มีความผิดปกติของระบบภูมิคุ้มกัน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ผู้เป็นโรค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hemophilia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53307" y="624691"/>
            <a:ext cx="2304256" cy="659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การให้เลือด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26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27584" y="1988840"/>
            <a:ext cx="7200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เลือดที่บริจาคมีการเตรียมและนำไปใช้ ดังนี้ </a:t>
            </a:r>
          </a:p>
          <a:p>
            <a:pPr marL="712788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Whole blood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2. Packed red blood cells</a:t>
            </a:r>
            <a:br>
              <a:rPr lang="en-US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3. Platelet concentration </a:t>
            </a:r>
          </a:p>
          <a:p>
            <a:pPr marL="712788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4. Fresh frozen plasma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80885" y="836712"/>
            <a:ext cx="5470263" cy="8640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การเตรียมและใช้ผลิตภัณฑ์ของเลือด</a:t>
            </a:r>
            <a:endParaRPr lang="en-US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27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1560" y="980728"/>
            <a:ext cx="79208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 เป็นเลือดซึ่งเก็บจากผู้บริจาคโดยตรง บรรจุในถุงปลอดเชื้อ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 ใช้ให้กับผู้ป่วยที่เสียเลือดเฉียบพลัน ที่ต้องเพิ่มทั้งเซลล์เม็ดเลือดแดงและปริมาตรของเลือด (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blood volume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	- ต้องให้เลือดหมู่ที่ตรงกับผู้ป่วยเท่านั้น 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	-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ไม่สามารถใช้เลือดหมู่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ในภาวะเร่งด่วนที่ไม่ทราบเลือดหมู่ของผู้ป่วยได้ เพราะในพลาสมามี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anti A antibody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anti B antibody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115616" y="116632"/>
            <a:ext cx="2880320" cy="8640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Whole blood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28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1560" y="1628800"/>
            <a:ext cx="79208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9750" indent="-184150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เป็นเลือดที่มีการปั่นเหวี่ยง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แยกพลาสมาออก และมีเซลล์เม็ดเลือดแดงอยู่ในปริมาณสูง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39750" indent="-184150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- ใช้ให้กับผู้ป่วยโรคโลหิตจาง หรือภาวะเสียเลือดเฉียบพลัน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39750" indent="-184150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- ควรให้เลือดหมู่ตรงกับเลือดหมู่ของผู้ป่วย แต่สามารถให้เลือดหมู่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O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กับผู้ป่วยได้ทุกเลือดหมู่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39750" indent="-184150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- ข้อเสีย ผู้ป่วยอาจมีอาการไข้ ซึ่งเกิดจากการสร้างแอนติบอดีต่อแอนติเจนชนิดอื่นๆ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78709" y="764704"/>
            <a:ext cx="460851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Packed red blood cells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29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95210" y="1925960"/>
            <a:ext cx="79208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indent="-182563"/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เป็นเกล็ดเลือดในพลาสมาที่เตรียมโดยการปั่นเหวี่ยง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82563" indent="-182563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- ใช้ให้กับผู้ป่วยที่มีเกล็ดเลือดต่ำ หรือมีการทำงานของเกล็ดเลือดผิดปกติ เพื่อป้องกันภาวะการเสียเลือด 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82563" indent="-182563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- การให้เกล็ดเลือดต้องพิจารณาถึงการเข้ากันได้ของ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antigen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antibody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ตามระบบหมู่เลือด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ABO</a:t>
            </a:r>
          </a:p>
          <a:p>
            <a:pPr marL="182563" indent="-182563"/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95210" y="869309"/>
            <a:ext cx="4464496" cy="687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Platelet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concentration</a:t>
            </a:r>
            <a:endParaRPr lang="en-US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30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9552" y="1628800"/>
            <a:ext cx="820891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indent="-182563">
              <a:buFontTx/>
              <a:buChar char="-"/>
            </a:pP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เป็นพลาสมาที่แยกจากเลือดโดยการปั่นเหวี่ยง </a:t>
            </a:r>
            <a:r>
              <a:rPr lang="th-TH" sz="3400" b="1" dirty="0">
                <a:latin typeface="TH SarabunPSK" pitchFamily="34" charset="-34"/>
                <a:cs typeface="TH SarabunPSK" pitchFamily="34" charset="-34"/>
              </a:rPr>
              <a:t>มีปัจจัยในการแข็งตัวของเลือดทุก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ชนิด</a:t>
            </a:r>
          </a:p>
          <a:p>
            <a:pPr marL="182563" indent="-182563"/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เก็บไว้ที่ –18 องศาเซลเซียสหรือต่ำกว่า </a:t>
            </a:r>
            <a:endParaRPr lang="en-US" sz="34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82563" indent="-182563"/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- ใช้ให้กับผู้ป่วยที่มีภาวะเลือดออกผิดปกติ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เช่น ความผิดปกติในการแข็งตัว (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clotting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) และการให้ยาป้องกันการแข็งตัวของเลือดเกินขนาด (</a:t>
            </a:r>
            <a:r>
              <a:rPr lang="en-US" sz="3400" b="1" dirty="0" err="1" smtClean="0">
                <a:latin typeface="TH SarabunPSK" pitchFamily="34" charset="-34"/>
                <a:cs typeface="TH SarabunPSK" pitchFamily="34" charset="-34"/>
              </a:rPr>
              <a:t>Warfarin</a:t>
            </a: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 overdose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en-US" sz="3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ควรให้พลาสมาที่มีเลือดหมู่ตรงกับของผู้ป่วย</a:t>
            </a:r>
            <a:br>
              <a:rPr lang="th-TH" sz="3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3400" b="1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3400" b="1" dirty="0" smtClean="0">
                <a:latin typeface="TH SarabunPSK" pitchFamily="34" charset="-34"/>
                <a:cs typeface="TH SarabunPSK" pitchFamily="34" charset="-34"/>
              </a:rPr>
              <a:t>อาจมีการแยกปัจจัยการแข็งตัวของเลือดชนิดต่างๆ รวมทั้งโปรตีนอัลบูมินและอิมมูโนโกลบูลินเพื่อการรักษาเฉพาะในผู้ป่วยบางกรณี</a:t>
            </a:r>
            <a:endParaRPr lang="en-US" sz="3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83568" y="836712"/>
            <a:ext cx="4536504" cy="6919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4. Fresh frozen plasma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31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หมู่เลือดและการให้เลือด</a:t>
            </a:r>
            <a:endParaRPr lang="th-TH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76456" y="6211669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7643155" cy="32403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70497" y="4703628"/>
            <a:ext cx="1368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~ </a:t>
            </a:r>
            <a:r>
              <a:rPr lang="en-US" sz="2000" b="1" dirty="0" smtClean="0">
                <a:solidFill>
                  <a:schemeClr val="bg1"/>
                </a:solidFill>
              </a:rPr>
              <a:t>45%</a:t>
            </a:r>
            <a:endParaRPr lang="th-T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th-TH" sz="1800" dirty="0">
                <a:latin typeface="Cordia New" pitchFamily="34" charset="-34"/>
                <a:cs typeface="Cordia New" pitchFamily="34" charset="-34"/>
              </a:rPr>
              <a:t>ส่งเสริมการสอนวิทยาศาสตร์และเทคโนโลยี, สถาบัน.  กระทรวงศึกษาธิการ.  หนังสือเรียน รายวิชาเพิ่มเติม ชีววิทยา เล่ม 2</a:t>
            </a:r>
            <a:r>
              <a:rPr lang="th-TH" sz="1800" dirty="0" smtClean="0"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พิมพ์ครั้งที่ </a:t>
            </a:r>
            <a:r>
              <a:rPr lang="th-TH" sz="1800" dirty="0" smtClean="0">
                <a:latin typeface="Cordia New" pitchFamily="34" charset="-34"/>
                <a:cs typeface="Cordia New" pitchFamily="34" charset="-34"/>
              </a:rPr>
              <a:t>1. 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กรุงเทพฯ</a:t>
            </a:r>
            <a:r>
              <a:rPr lang="en-US" sz="1800" dirty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1800" dirty="0">
                <a:latin typeface="Cordia New" pitchFamily="34" charset="-34"/>
                <a:cs typeface="Cordia New" pitchFamily="34" charset="-34"/>
              </a:rPr>
              <a:t>โรงพิพม์คุรุสภา ลาดพร้าว, 2554</a:t>
            </a:r>
            <a:r>
              <a:rPr lang="th-TH" sz="1800" dirty="0" smtClean="0">
                <a:latin typeface="Cordia New" pitchFamily="34" charset="-34"/>
                <a:cs typeface="Cordia New" pitchFamily="34" charset="-34"/>
              </a:rPr>
              <a:t>.</a:t>
            </a:r>
            <a:endParaRPr lang="th-TH" sz="1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0"/>
            <a:ext cx="997389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>
            <a:spAutoFit/>
          </a:bodyPr>
          <a:lstStyle>
            <a:defPPr>
              <a:defRPr lang="th-TH"/>
            </a:defPPr>
            <a:lvl1pPr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/>
              <a:t>อ้างอิง</a:t>
            </a:r>
          </a:p>
        </p:txBody>
      </p:sp>
    </p:spTree>
    <p:extLst>
      <p:ext uri="{BB962C8B-B14F-4D97-AF65-F5344CB8AC3E}">
        <p14:creationId xmlns:p14="http://schemas.microsoft.com/office/powerpoint/2010/main" val="5668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0566" y1="51261" x2="57547" y2="47479"/>
                        <a14:foregroundMark x1="25943" y1="33193" x2="75943" y2="64286"/>
                        <a14:foregroundMark x1="23585" y1="65126" x2="48585" y2="47899"/>
                        <a14:foregroundMark x1="51415" y1="44958" x2="75000" y2="33193"/>
                        <a14:foregroundMark x1="24528" y1="46218" x2="28302" y2="52941"/>
                        <a14:foregroundMark x1="30660" y1="44958" x2="32547" y2="50420"/>
                        <a14:foregroundMark x1="39623" y1="44118" x2="41038" y2="47059"/>
                        <a14:foregroundMark x1="41981" y1="38655" x2="51415" y2="42857"/>
                        <a14:foregroundMark x1="23113" y1="35714" x2="24528" y2="42857"/>
                        <a14:foregroundMark x1="75943" y1="36555" x2="75472" y2="60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9"/>
            <a:ext cx="1152128" cy="1293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693239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จัดทำโดย </a:t>
            </a:r>
          </a:p>
          <a:p>
            <a:pPr algn="ctr"/>
            <a:endParaRPr lang="th-TH" sz="32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สาขาชีววิทยา</a:t>
            </a:r>
          </a:p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สถาบันส่งเสริมการสอนวิทยาศาสตร์และเทคโนโลยี</a:t>
            </a:r>
            <a:endParaRPr lang="th-TH" sz="32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0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412776"/>
            <a:ext cx="7344816" cy="427809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เลือดมีหน้าที่สำคัญ</a:t>
            </a:r>
            <a:r>
              <a:rPr lang="en-US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ดังนี้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ลำเลียงแก๊ส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อาหาร ของเสีย ฮอร์โมน เป็นต้น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2. แลกเปลี่ยนแก๊สและสารต่างๆ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3. เป็นส่วนหนึ่งของระบบภูมิคุ้มกันของร่างกาย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4. ช่วยในการแข็งตัวของเลือด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5. ช่วยในการรักษาสมดุลของร่างกาย เช่น อุณหภูมิ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    กรด-เบส และสมดุลออสโมติก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osmotic balance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6211669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052736"/>
            <a:ext cx="829866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  1. น้ำประมาณ 90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  2. สารอื่นๆ ประมาณ 10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%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แบ่งเป็น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2.1 โปรตีนในพลาสมา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plasma protein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ที่สำคัญคือ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     - อัลบูมิน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albumin)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ช่วยรักษาแรงดันออสโมติก </a:t>
            </a:r>
            <a:b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      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osmotic pressure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และความเป็นกรด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เบส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     - โกลบูลิน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globulin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เช่น แอนติบอดี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antibody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</a:t>
            </a:r>
            <a:r>
              <a:rPr kumimoji="0" lang="th-TH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เกี่ยวกับ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ea typeface="+mj-ea"/>
                <a:cs typeface="TH SarabunPSK" pitchFamily="34" charset="-34"/>
              </a:rPr>
              <a:t>               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ภูมิคุ้มกันของร่างกายจึงเรียกว่า อิมมูโนโกลบูลิ</a:t>
            </a:r>
            <a:r>
              <a:rPr lang="th-TH" b="1" dirty="0">
                <a:latin typeface="TH SarabunPSK" pitchFamily="34" charset="-34"/>
                <a:ea typeface="+mj-ea"/>
                <a:cs typeface="TH SarabunPSK" pitchFamily="34" charset="-34"/>
              </a:rPr>
              <a:t>น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immunoglobulin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     - ไฟบริโนเจน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fibrinogen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 เกี่ยวข้องกับการแข็งตัวของเลือด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2.2 เกลืออนินทรีย์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2.3 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กลูโคส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กรดอะมิโน วิตามิน ฮอร์โมน และลิโพโปรตีน  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lipoprotein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211669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332656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พลาสมา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548680"/>
            <a:ext cx="3456384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เซลล์เม็ดเลือดแดง</a:t>
            </a:r>
            <a:endParaRPr kumimoji="0" lang="en-US" sz="4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9554" y="980728"/>
            <a:ext cx="748366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เซลล์เม็ดเลือดแดงของคน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มีเส้นผ่านศูนย์กลาง 7-8 ไมโครเมตร รูปร่างกลมแบน </a:t>
            </a:r>
            <a:b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ตรงกลางบุ๋ม เพื่อเพิ่มพื้นที่แลกเปลี่ยนแก๊ส ไม่มีนิวเคลียส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</a:t>
            </a:r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มีฮีโมโกลบิน  (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hemoglobin</a:t>
            </a:r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) เป็น</a:t>
            </a:r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โปรตีนซึ่งมี</a:t>
            </a:r>
            <a:r>
              <a:rPr lang="th-TH" sz="3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เหล็กเป็น</a:t>
            </a:r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องค์ประกอบ  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th-TH" sz="3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ลำเลียงแก๊สออกซิเจนและคาร์บอนไดออกไซด์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มีไซโทสเกเลตอน (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cytoskeleton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ใต้เยื่อหุ้มเซลล์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ทำให้เซลล์ปรับรูปร่างผ่านไปในหลอดเลือดฝอย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b="1" dirty="0" smtClean="0">
                <a:latin typeface="TH SarabunPSK" pitchFamily="34" charset="-34"/>
                <a:ea typeface="+mj-ea"/>
                <a:cs typeface="TH SarabunPSK" pitchFamily="34" charset="-34"/>
              </a:rPr>
              <a:t> 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ขนาดเล็กได้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456" y="6211669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27" y="4185955"/>
            <a:ext cx="2363333" cy="202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412776"/>
            <a:ext cx="8229600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ในเอ็มบริโอ (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embryo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สร้างจากตับ ม้าม และไขกระดูก ส่วนในฟีตัส (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fetus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ใกล้คลอดจนถึงผู้ใหญ่สร้างที่ไขกระดูก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มีนิวเคลียสขณะอยู่ที่ไขกระดูก ต่อมานิวเคลียสและออร์แกเนลล์ (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organelle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ทุกชนิดจะสลายไปก่อนเซลล์เข้าสู่กระแสเลือด</a:t>
            </a:r>
            <a:b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   มีอายุประมาณ 100-120 วัน แล้วจะถูกทำลายที่ตับและม้าม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ในเพศชาย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มีจำนวน ~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4.1-6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.0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ล้านเซลล์ต่อลูกบาศก์</a:t>
            </a:r>
            <a:r>
              <a:rPr lang="th-TH" sz="30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มิลลิเมตร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</a:t>
            </a:r>
            <a:endParaRPr lang="th-TH" sz="30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>
              <a:spcBef>
                <a:spcPct val="0"/>
              </a:spcBef>
              <a:defRPr/>
            </a:pP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   ใน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เพศหญิงมีจำนวน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~ 3.9-5.5 ล้านเซลล์ต่อลูกบาศก์มิลลิเมตร</a:t>
            </a:r>
            <a:endParaRPr kumimoji="0" lang="th-TH" sz="3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532337"/>
            <a:ext cx="3816424" cy="66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เซลล์เม็ดเลือดแดง (ต่อ)</a:t>
            </a:r>
            <a:endParaRPr kumimoji="0" lang="en-US" sz="4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6" y="6211669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584" y="764704"/>
            <a:ext cx="2952328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เซลล์เม็ดเลือดขาว</a:t>
            </a:r>
            <a:endParaRPr kumimoji="0" lang="en-US" sz="4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17728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เซลล์เม็ดเลือดขาวของคน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มีรูปร่างกลมขณะอยู่ในหลอดเลือด ขนาดใหญ่กว่าเซลล์เม็ดเลือดแดงสามารถปรับรูปร่างและเคลื่อนที่แบบอะมีบาแทรกเข้าไปในเนื้อเยื่อเกี่ยวพันได้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ทำหน้าที่เกี่ยวกับกระบวนการทางภูมิคุ้มกันของร่างกาย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/>
            </a:r>
            <a:b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lang="th-TH" sz="3200" b="1" dirty="0"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สร้างและเจริญที่ไขกระดูก บางชนิด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ไป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เจริญต่อในไทมัส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thymus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ได้เป็นลิมโฟไซต์ชนิดที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(T- lymphocyte)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6456" y="6211669"/>
            <a:ext cx="4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9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1560" y="748731"/>
            <a:ext cx="3816424" cy="664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เซลล์เม็ดเลือดขาว (ต่อ)</a:t>
            </a:r>
            <a:endParaRPr kumimoji="0" lang="en-US" sz="4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70080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</a:t>
            </a:r>
            <a:r>
              <a:rPr lang="th-TH" sz="3200" b="1" dirty="0">
                <a:latin typeface="TH SarabunPSK" pitchFamily="34" charset="-34"/>
                <a:ea typeface="+mj-ea"/>
                <a:cs typeface="TH SarabunPSK" pitchFamily="34" charset="-34"/>
              </a:rPr>
              <a:t>มี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จำนวนประมาณ 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,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00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0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ถึง 10,000 เซลล์ต่อลูกบาศก์มิลลิเมตร</a:t>
            </a:r>
            <a:b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- แบ่งตามการมีแกรนูลพิเศษ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specific granule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และรูปร่างของนิวเคลียส ออกเป็น 2 กลุ่ม คือ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1. แกรนูโลไซต์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granulocyte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มีแกรนูลพิเศษ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และนิวเคลียสแบ่งเป็นพู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	2. อะแกรนูโลไซต์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agranulocyte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ไม่มีแกรนูลพิเศษ และนิวเคลียสเป็นก้อนเดียว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8952" y="6239053"/>
            <a:ext cx="6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-1519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Bef>
                <a:spcPct val="20000"/>
              </a:spcBef>
              <a:buClr>
                <a:srgbClr val="DDDDDD"/>
              </a:buClr>
              <a:buSzPct val="76000"/>
              <a:defRPr/>
            </a:pPr>
            <a:r>
              <a:rPr lang="th-TH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 New" pitchFamily="34" charset="-34"/>
                <a:cs typeface="TH Sarabun New" pitchFamily="34" charset="-34"/>
              </a:rPr>
              <a:t>องค์ประกอบของเลือด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1813</TotalTime>
  <Words>1006</Words>
  <Application>Microsoft Office PowerPoint</Application>
  <PresentationFormat>On-screen Show (4:3)</PresentationFormat>
  <Paragraphs>214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Cordia New</vt:lpstr>
      <vt:lpstr>Calibri</vt:lpstr>
      <vt:lpstr>Angsana New</vt:lpstr>
      <vt:lpstr>TH Sarabun New</vt:lpstr>
      <vt:lpstr>DilleniaUPC</vt:lpstr>
      <vt:lpstr>TH SarabunPSK</vt:lpstr>
      <vt:lpstr>Arial</vt:lpstr>
      <vt:lpstr>Wingdings 2</vt:lpstr>
      <vt:lpstr>Wingdings</vt:lpstr>
      <vt:lpstr>Century Gothic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Kwanchanok Sattasuk</dc:creator>
  <cp:lastModifiedBy>Kwanchanok Sattasuk</cp:lastModifiedBy>
  <cp:revision>214</cp:revision>
  <dcterms:created xsi:type="dcterms:W3CDTF">2014-03-20T06:48:16Z</dcterms:created>
  <dcterms:modified xsi:type="dcterms:W3CDTF">2019-03-28T15:19:16Z</dcterms:modified>
</cp:coreProperties>
</file>