
<file path=[Content_Types].xml><?xml version="1.0" encoding="utf-8"?>
<Types xmlns="http://schemas.openxmlformats.org/package/2006/content-types">
  <Default Extension="png" ContentType="image/png"/>
  <Default Extension="bin" ContentType="application/vnd.ms-office.activeX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activeX/activeX1.xml" ContentType="application/vnd.ms-office.activeX+xml"/>
  <Override PartName="/ppt/tags/tag1.xml" ContentType="application/vnd.openxmlformats-officedocument.presentationml.tag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2"/>
  </p:notesMasterIdLst>
  <p:sldIdLst>
    <p:sldId id="256" r:id="rId2"/>
    <p:sldId id="257" r:id="rId3"/>
    <p:sldId id="263" r:id="rId4"/>
    <p:sldId id="265" r:id="rId5"/>
    <p:sldId id="270" r:id="rId6"/>
    <p:sldId id="264" r:id="rId7"/>
    <p:sldId id="271" r:id="rId8"/>
    <p:sldId id="272" r:id="rId9"/>
    <p:sldId id="273" r:id="rId10"/>
    <p:sldId id="274" r:id="rId11"/>
    <p:sldId id="293" r:id="rId12"/>
    <p:sldId id="275" r:id="rId13"/>
    <p:sldId id="294" r:id="rId14"/>
    <p:sldId id="295" r:id="rId15"/>
    <p:sldId id="296" r:id="rId16"/>
    <p:sldId id="288" r:id="rId17"/>
    <p:sldId id="291" r:id="rId18"/>
    <p:sldId id="290" r:id="rId19"/>
    <p:sldId id="292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308" r:id="rId30"/>
    <p:sldId id="297" r:id="rId31"/>
    <p:sldId id="300" r:id="rId32"/>
    <p:sldId id="309" r:id="rId33"/>
    <p:sldId id="303" r:id="rId34"/>
    <p:sldId id="304" r:id="rId35"/>
    <p:sldId id="305" r:id="rId36"/>
    <p:sldId id="306" r:id="rId37"/>
    <p:sldId id="307" r:id="rId38"/>
    <p:sldId id="268" r:id="rId39"/>
    <p:sldId id="269" r:id="rId40"/>
    <p:sldId id="286" r:id="rId41"/>
  </p:sldIdLst>
  <p:sldSz cx="9144000" cy="6858000" type="screen4x3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96" autoAdjust="0"/>
    <p:restoredTop sz="94660"/>
  </p:normalViewPr>
  <p:slideViewPr>
    <p:cSldViewPr>
      <p:cViewPr>
        <p:scale>
          <a:sx n="80" d="100"/>
          <a:sy n="80" d="100"/>
        </p:scale>
        <p:origin x="-1194" y="-3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915F1B6-0A7E-426E-B0BB-ADBA6D911EA4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h-TH"/>
        </a:p>
      </dgm:t>
    </dgm:pt>
    <dgm:pt modelId="{340C535B-36BE-4C97-902E-DEB4FDA368CC}">
      <dgm:prSet phldrT="[Text]" custT="1"/>
      <dgm:spPr>
        <a:solidFill>
          <a:srgbClr val="002060"/>
        </a:solidFill>
      </dgm:spPr>
      <dgm:t>
        <a:bodyPr/>
        <a:lstStyle/>
        <a:p>
          <a:r>
            <a:rPr lang="th-TH" sz="2800" b="1" dirty="0" smtClean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ด่าน </a:t>
          </a:r>
          <a:r>
            <a:rPr lang="en-US" sz="2800" b="1" dirty="0" smtClean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1</a:t>
          </a:r>
          <a:endParaRPr lang="th-TH" sz="2800" b="1" dirty="0">
            <a:solidFill>
              <a:schemeClr val="bg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6607458-1594-4412-845A-15C82E027578}" type="parTrans" cxnId="{2C2E5245-604F-450E-B7D2-74EAC052B1D8}">
      <dgm:prSet/>
      <dgm:spPr/>
      <dgm:t>
        <a:bodyPr/>
        <a:lstStyle/>
        <a:p>
          <a:endParaRPr lang="th-TH" b="1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277264C-4D6E-4501-9B31-B9E96D77B432}" type="sibTrans" cxnId="{2C2E5245-604F-450E-B7D2-74EAC052B1D8}">
      <dgm:prSet/>
      <dgm:spPr/>
      <dgm:t>
        <a:bodyPr/>
        <a:lstStyle/>
        <a:p>
          <a:endParaRPr lang="th-TH" b="1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713BC45-AD86-4D62-B320-2D33D478B5E8}">
      <dgm:prSet phldrT="[Text]"/>
      <dgm:spPr/>
      <dgm:t>
        <a:bodyPr/>
        <a:lstStyle/>
        <a:p>
          <a:r>
            <a:rPr lang="th-TH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เรียงรหัสลำลอง</a:t>
          </a:r>
          <a:endParaRPr lang="th-TH" b="1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C47DA41-8D3C-4B3A-A43C-AF9E1825006A}" type="parTrans" cxnId="{0083A782-6CCC-4998-9981-856844CEC858}">
      <dgm:prSet/>
      <dgm:spPr/>
      <dgm:t>
        <a:bodyPr/>
        <a:lstStyle/>
        <a:p>
          <a:endParaRPr lang="th-TH" b="1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9DF6C8B-5012-4E94-BC63-3D4156B92635}" type="sibTrans" cxnId="{0083A782-6CCC-4998-9981-856844CEC858}">
      <dgm:prSet/>
      <dgm:spPr/>
      <dgm:t>
        <a:bodyPr/>
        <a:lstStyle/>
        <a:p>
          <a:endParaRPr lang="th-TH" b="1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5C187EE-EC93-4512-B8C1-89A5FCA0F6CC}">
      <dgm:prSet phldrT="[Text]" custT="1"/>
      <dgm:spPr>
        <a:solidFill>
          <a:srgbClr val="002060"/>
        </a:solidFill>
      </dgm:spPr>
      <dgm:t>
        <a:bodyPr/>
        <a:lstStyle/>
        <a:p>
          <a:r>
            <a:rPr lang="th-TH" sz="2800" b="1" dirty="0" smtClean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ด่าน </a:t>
          </a:r>
          <a:r>
            <a:rPr lang="en-US" sz="2800" b="1" dirty="0" smtClean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2</a:t>
          </a:r>
          <a:endParaRPr lang="th-TH" sz="2800" b="1" dirty="0">
            <a:solidFill>
              <a:schemeClr val="bg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3BB585F-1636-4107-B356-C9C78AE22E2A}" type="parTrans" cxnId="{EAE12621-DE11-482D-BD31-8CAC3D111E79}">
      <dgm:prSet/>
      <dgm:spPr/>
      <dgm:t>
        <a:bodyPr/>
        <a:lstStyle/>
        <a:p>
          <a:endParaRPr lang="th-TH" b="1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3663625-685C-40DA-95B9-FFC993189DFE}" type="sibTrans" cxnId="{EAE12621-DE11-482D-BD31-8CAC3D111E79}">
      <dgm:prSet/>
      <dgm:spPr/>
      <dgm:t>
        <a:bodyPr/>
        <a:lstStyle/>
        <a:p>
          <a:endParaRPr lang="th-TH" b="1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8EEF74B-2FC2-407E-B8FA-88CBC9042032}">
      <dgm:prSet phldrT="[Text]"/>
      <dgm:spPr/>
      <dgm:t>
        <a:bodyPr/>
        <a:lstStyle/>
        <a:p>
          <a:r>
            <a:rPr lang="th-TH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เรียงผังงาน</a:t>
          </a:r>
          <a:endParaRPr lang="th-TH" b="1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BF69861-AEE8-4956-AA26-A949D0B9A5C2}" type="parTrans" cxnId="{517BCCC5-39FC-460B-8653-20AC8CF054AC}">
      <dgm:prSet/>
      <dgm:spPr/>
      <dgm:t>
        <a:bodyPr/>
        <a:lstStyle/>
        <a:p>
          <a:endParaRPr lang="th-TH" b="1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B03D682-184D-4C75-B1AC-C0B1C6A347E1}" type="sibTrans" cxnId="{517BCCC5-39FC-460B-8653-20AC8CF054AC}">
      <dgm:prSet/>
      <dgm:spPr/>
      <dgm:t>
        <a:bodyPr/>
        <a:lstStyle/>
        <a:p>
          <a:endParaRPr lang="th-TH" b="1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7BF54BA-E871-44FE-98AB-4C4C365DFB88}">
      <dgm:prSet phldrT="[Text]" custT="1"/>
      <dgm:spPr>
        <a:solidFill>
          <a:srgbClr val="002060"/>
        </a:solidFill>
      </dgm:spPr>
      <dgm:t>
        <a:bodyPr/>
        <a:lstStyle/>
        <a:p>
          <a:r>
            <a:rPr lang="th-TH" sz="2800" b="1" dirty="0" smtClean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ด่าน </a:t>
          </a:r>
          <a:r>
            <a:rPr lang="en-US" sz="2800" b="1" dirty="0" smtClean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3</a:t>
          </a:r>
          <a:endParaRPr lang="th-TH" sz="2800" b="1" dirty="0">
            <a:solidFill>
              <a:schemeClr val="bg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B1EFFF0-6341-4A8B-A5BC-C47FA1B31974}" type="parTrans" cxnId="{7E26AEA9-8E41-468A-9499-470580882CEB}">
      <dgm:prSet/>
      <dgm:spPr/>
      <dgm:t>
        <a:bodyPr/>
        <a:lstStyle/>
        <a:p>
          <a:endParaRPr lang="th-TH" b="1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5255F92-9A34-429C-8120-792E5CF5E6F4}" type="sibTrans" cxnId="{7E26AEA9-8E41-468A-9499-470580882CEB}">
      <dgm:prSet/>
      <dgm:spPr/>
      <dgm:t>
        <a:bodyPr/>
        <a:lstStyle/>
        <a:p>
          <a:endParaRPr lang="th-TH" b="1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2654D40-E140-477E-A5D1-8F44562C0995}">
      <dgm:prSet phldrT="[Text]"/>
      <dgm:spPr/>
      <dgm:t>
        <a:bodyPr/>
        <a:lstStyle/>
        <a:p>
          <a:r>
            <a:rPr lang="th-TH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เขียนรหัสลำลอง	</a:t>
          </a:r>
          <a:endParaRPr lang="th-TH" b="1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E3E5C8F-1FED-47B6-A5F0-4985B632A8E7}" type="parTrans" cxnId="{18445E3D-577C-42C3-A7C2-E67134FC2A2A}">
      <dgm:prSet/>
      <dgm:spPr/>
      <dgm:t>
        <a:bodyPr/>
        <a:lstStyle/>
        <a:p>
          <a:endParaRPr lang="th-TH" b="1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2A828F7-E768-4EAA-8424-C6C02911C540}" type="sibTrans" cxnId="{18445E3D-577C-42C3-A7C2-E67134FC2A2A}">
      <dgm:prSet/>
      <dgm:spPr/>
      <dgm:t>
        <a:bodyPr/>
        <a:lstStyle/>
        <a:p>
          <a:endParaRPr lang="th-TH" b="1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B7ED9FF-2B14-4256-9EA6-B3E08A6B52E3}">
      <dgm:prSet phldrT="[Text]" custT="1"/>
      <dgm:spPr>
        <a:solidFill>
          <a:srgbClr val="002060"/>
        </a:solidFill>
      </dgm:spPr>
      <dgm:t>
        <a:bodyPr/>
        <a:lstStyle/>
        <a:p>
          <a:r>
            <a:rPr lang="th-TH" sz="2800" b="1" dirty="0" smtClean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ด่าน </a:t>
          </a:r>
          <a:r>
            <a:rPr lang="en-US" sz="2800" b="1" dirty="0" smtClean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4 </a:t>
          </a:r>
          <a:endParaRPr lang="th-TH" sz="2800" b="1" dirty="0">
            <a:solidFill>
              <a:schemeClr val="bg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F5E75E2-D627-4369-9B35-9ACA6F5E029D}" type="parTrans" cxnId="{1B75EA4A-40EA-4D13-BD2C-367F44B5EA23}">
      <dgm:prSet/>
      <dgm:spPr/>
      <dgm:t>
        <a:bodyPr/>
        <a:lstStyle/>
        <a:p>
          <a:endParaRPr lang="th-TH" b="1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14D04EA-DD5F-49E9-B370-C99D9238A6CA}" type="sibTrans" cxnId="{1B75EA4A-40EA-4D13-BD2C-367F44B5EA23}">
      <dgm:prSet/>
      <dgm:spPr/>
      <dgm:t>
        <a:bodyPr/>
        <a:lstStyle/>
        <a:p>
          <a:endParaRPr lang="th-TH" b="1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69146DA-8575-4F19-B237-CF293271FCEA}">
      <dgm:prSet phldrT="[Text]"/>
      <dgm:spPr/>
      <dgm:t>
        <a:bodyPr/>
        <a:lstStyle/>
        <a:p>
          <a:r>
            <a:rPr lang="th-TH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เขียนผังงาน</a:t>
          </a:r>
          <a:endParaRPr lang="th-TH" b="1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B66BAB5-CD32-4C81-B49B-50775E4EB8E0}" type="parTrans" cxnId="{0E026F7A-96A5-4F7F-9F0D-77F32C288040}">
      <dgm:prSet/>
      <dgm:spPr/>
      <dgm:t>
        <a:bodyPr/>
        <a:lstStyle/>
        <a:p>
          <a:endParaRPr lang="th-TH" b="1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DA40E60-ECEC-4B82-B867-1826C77D376E}" type="sibTrans" cxnId="{0E026F7A-96A5-4F7F-9F0D-77F32C288040}">
      <dgm:prSet/>
      <dgm:spPr/>
      <dgm:t>
        <a:bodyPr/>
        <a:lstStyle/>
        <a:p>
          <a:endParaRPr lang="th-TH" b="1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634957C-4A0E-474D-8802-786B51F99785}" type="pres">
      <dgm:prSet presAssocID="{2915F1B6-0A7E-426E-B0BB-ADBA6D911EA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E5A11C9-5FAF-4FB6-B3B3-501FB63DC9CF}" type="pres">
      <dgm:prSet presAssocID="{340C535B-36BE-4C97-902E-DEB4FDA368CC}" presName="composite" presStyleCnt="0"/>
      <dgm:spPr/>
    </dgm:pt>
    <dgm:pt modelId="{1B69B190-7F3B-40F1-8121-455CE4BDBDAF}" type="pres">
      <dgm:prSet presAssocID="{340C535B-36BE-4C97-902E-DEB4FDA368CC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004B221-035A-49F2-9D63-47F0B48FDB02}" type="pres">
      <dgm:prSet presAssocID="{340C535B-36BE-4C97-902E-DEB4FDA368CC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5ABD23E4-C28A-42A9-B66A-FC6DDE5DC394}" type="pres">
      <dgm:prSet presAssocID="{1277264C-4D6E-4501-9B31-B9E96D77B432}" presName="sp" presStyleCnt="0"/>
      <dgm:spPr/>
    </dgm:pt>
    <dgm:pt modelId="{EB93B197-7D00-45C6-AE04-6A6D6A8170EB}" type="pres">
      <dgm:prSet presAssocID="{F5C187EE-EC93-4512-B8C1-89A5FCA0F6CC}" presName="composite" presStyleCnt="0"/>
      <dgm:spPr/>
    </dgm:pt>
    <dgm:pt modelId="{01D41D71-77FE-43ED-B105-D46CCAB62EC8}" type="pres">
      <dgm:prSet presAssocID="{F5C187EE-EC93-4512-B8C1-89A5FCA0F6CC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0123D2-C9FA-48FC-9946-5F2032D9A2EB}" type="pres">
      <dgm:prSet presAssocID="{F5C187EE-EC93-4512-B8C1-89A5FCA0F6CC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E43B3CEF-241F-4E27-B483-5E395C38F81E}" type="pres">
      <dgm:prSet presAssocID="{C3663625-685C-40DA-95B9-FFC993189DFE}" presName="sp" presStyleCnt="0"/>
      <dgm:spPr/>
    </dgm:pt>
    <dgm:pt modelId="{F26B3DF7-1F95-4C55-93AC-5DF4519C06AB}" type="pres">
      <dgm:prSet presAssocID="{67BF54BA-E871-44FE-98AB-4C4C365DFB88}" presName="composite" presStyleCnt="0"/>
      <dgm:spPr/>
    </dgm:pt>
    <dgm:pt modelId="{FEDE4E5A-9C2C-440C-B690-C4C1CE6A40A6}" type="pres">
      <dgm:prSet presAssocID="{67BF54BA-E871-44FE-98AB-4C4C365DFB88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41BD99CD-D500-4902-8582-7D707C69F36D}" type="pres">
      <dgm:prSet presAssocID="{67BF54BA-E871-44FE-98AB-4C4C365DFB88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A5AC316C-50C9-4452-8DB2-24DB376CAD1F}" type="pres">
      <dgm:prSet presAssocID="{45255F92-9A34-429C-8120-792E5CF5E6F4}" presName="sp" presStyleCnt="0"/>
      <dgm:spPr/>
    </dgm:pt>
    <dgm:pt modelId="{39A57EEC-5C51-4BCB-AC2E-A62E8C9EEF79}" type="pres">
      <dgm:prSet presAssocID="{2B7ED9FF-2B14-4256-9EA6-B3E08A6B52E3}" presName="composite" presStyleCnt="0"/>
      <dgm:spPr/>
    </dgm:pt>
    <dgm:pt modelId="{2507FE1E-A48A-4DDE-A6BA-A60EBADC8BC2}" type="pres">
      <dgm:prSet presAssocID="{2B7ED9FF-2B14-4256-9EA6-B3E08A6B52E3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912954A-8BB1-49EB-B591-25171D2FF637}" type="pres">
      <dgm:prSet presAssocID="{2B7ED9FF-2B14-4256-9EA6-B3E08A6B52E3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</dgm:ptLst>
  <dgm:cxnLst>
    <dgm:cxn modelId="{528F8A97-88E2-4D90-9B53-C534F45DBDB5}" type="presOf" srcId="{48EEF74B-2FC2-407E-B8FA-88CBC9042032}" destId="{5C0123D2-C9FA-48FC-9946-5F2032D9A2EB}" srcOrd="0" destOrd="0" presId="urn:microsoft.com/office/officeart/2005/8/layout/chevron2"/>
    <dgm:cxn modelId="{610D766B-EA1C-4E90-A7BC-16D09FD5F27B}" type="presOf" srcId="{82654D40-E140-477E-A5D1-8F44562C0995}" destId="{41BD99CD-D500-4902-8582-7D707C69F36D}" srcOrd="0" destOrd="0" presId="urn:microsoft.com/office/officeart/2005/8/layout/chevron2"/>
    <dgm:cxn modelId="{F678931D-9B60-4CA0-9B2D-F0C6E5A9D050}" type="presOf" srcId="{869146DA-8575-4F19-B237-CF293271FCEA}" destId="{6912954A-8BB1-49EB-B591-25171D2FF637}" srcOrd="0" destOrd="0" presId="urn:microsoft.com/office/officeart/2005/8/layout/chevron2"/>
    <dgm:cxn modelId="{0E026F7A-96A5-4F7F-9F0D-77F32C288040}" srcId="{2B7ED9FF-2B14-4256-9EA6-B3E08A6B52E3}" destId="{869146DA-8575-4F19-B237-CF293271FCEA}" srcOrd="0" destOrd="0" parTransId="{7B66BAB5-CD32-4C81-B49B-50775E4EB8E0}" sibTransId="{CDA40E60-ECEC-4B82-B867-1826C77D376E}"/>
    <dgm:cxn modelId="{EAE12621-DE11-482D-BD31-8CAC3D111E79}" srcId="{2915F1B6-0A7E-426E-B0BB-ADBA6D911EA4}" destId="{F5C187EE-EC93-4512-B8C1-89A5FCA0F6CC}" srcOrd="1" destOrd="0" parTransId="{A3BB585F-1636-4107-B356-C9C78AE22E2A}" sibTransId="{C3663625-685C-40DA-95B9-FFC993189DFE}"/>
    <dgm:cxn modelId="{0083A782-6CCC-4998-9981-856844CEC858}" srcId="{340C535B-36BE-4C97-902E-DEB4FDA368CC}" destId="{A713BC45-AD86-4D62-B320-2D33D478B5E8}" srcOrd="0" destOrd="0" parTransId="{DC47DA41-8D3C-4B3A-A43C-AF9E1825006A}" sibTransId="{D9DF6C8B-5012-4E94-BC63-3D4156B92635}"/>
    <dgm:cxn modelId="{4C3FD092-C1CE-4734-9CA4-A4175D547FF4}" type="presOf" srcId="{2B7ED9FF-2B14-4256-9EA6-B3E08A6B52E3}" destId="{2507FE1E-A48A-4DDE-A6BA-A60EBADC8BC2}" srcOrd="0" destOrd="0" presId="urn:microsoft.com/office/officeart/2005/8/layout/chevron2"/>
    <dgm:cxn modelId="{517BCCC5-39FC-460B-8653-20AC8CF054AC}" srcId="{F5C187EE-EC93-4512-B8C1-89A5FCA0F6CC}" destId="{48EEF74B-2FC2-407E-B8FA-88CBC9042032}" srcOrd="0" destOrd="0" parTransId="{FBF69861-AEE8-4956-AA26-A949D0B9A5C2}" sibTransId="{0B03D682-184D-4C75-B1AC-C0B1C6A347E1}"/>
    <dgm:cxn modelId="{EC436D36-063D-4B3B-9E28-F43296FB680C}" type="presOf" srcId="{67BF54BA-E871-44FE-98AB-4C4C365DFB88}" destId="{FEDE4E5A-9C2C-440C-B690-C4C1CE6A40A6}" srcOrd="0" destOrd="0" presId="urn:microsoft.com/office/officeart/2005/8/layout/chevron2"/>
    <dgm:cxn modelId="{F87898F1-D392-45BA-B7B3-2556AE722644}" type="presOf" srcId="{A713BC45-AD86-4D62-B320-2D33D478B5E8}" destId="{C004B221-035A-49F2-9D63-47F0B48FDB02}" srcOrd="0" destOrd="0" presId="urn:microsoft.com/office/officeart/2005/8/layout/chevron2"/>
    <dgm:cxn modelId="{3C725A10-5D2E-4A4E-82AA-334CA10EC32A}" type="presOf" srcId="{F5C187EE-EC93-4512-B8C1-89A5FCA0F6CC}" destId="{01D41D71-77FE-43ED-B105-D46CCAB62EC8}" srcOrd="0" destOrd="0" presId="urn:microsoft.com/office/officeart/2005/8/layout/chevron2"/>
    <dgm:cxn modelId="{E2F15001-4EAE-477D-922B-295EB74BB6F4}" type="presOf" srcId="{340C535B-36BE-4C97-902E-DEB4FDA368CC}" destId="{1B69B190-7F3B-40F1-8121-455CE4BDBDAF}" srcOrd="0" destOrd="0" presId="urn:microsoft.com/office/officeart/2005/8/layout/chevron2"/>
    <dgm:cxn modelId="{1B75EA4A-40EA-4D13-BD2C-367F44B5EA23}" srcId="{2915F1B6-0A7E-426E-B0BB-ADBA6D911EA4}" destId="{2B7ED9FF-2B14-4256-9EA6-B3E08A6B52E3}" srcOrd="3" destOrd="0" parTransId="{3F5E75E2-D627-4369-9B35-9ACA6F5E029D}" sibTransId="{A14D04EA-DD5F-49E9-B370-C99D9238A6CA}"/>
    <dgm:cxn modelId="{2C2E5245-604F-450E-B7D2-74EAC052B1D8}" srcId="{2915F1B6-0A7E-426E-B0BB-ADBA6D911EA4}" destId="{340C535B-36BE-4C97-902E-DEB4FDA368CC}" srcOrd="0" destOrd="0" parTransId="{46607458-1594-4412-845A-15C82E027578}" sibTransId="{1277264C-4D6E-4501-9B31-B9E96D77B432}"/>
    <dgm:cxn modelId="{18445E3D-577C-42C3-A7C2-E67134FC2A2A}" srcId="{67BF54BA-E871-44FE-98AB-4C4C365DFB88}" destId="{82654D40-E140-477E-A5D1-8F44562C0995}" srcOrd="0" destOrd="0" parTransId="{2E3E5C8F-1FED-47B6-A5F0-4985B632A8E7}" sibTransId="{E2A828F7-E768-4EAA-8424-C6C02911C540}"/>
    <dgm:cxn modelId="{7E26AEA9-8E41-468A-9499-470580882CEB}" srcId="{2915F1B6-0A7E-426E-B0BB-ADBA6D911EA4}" destId="{67BF54BA-E871-44FE-98AB-4C4C365DFB88}" srcOrd="2" destOrd="0" parTransId="{8B1EFFF0-6341-4A8B-A5BC-C47FA1B31974}" sibTransId="{45255F92-9A34-429C-8120-792E5CF5E6F4}"/>
    <dgm:cxn modelId="{181872C1-A222-4AF6-9CCB-6DE62FA76745}" type="presOf" srcId="{2915F1B6-0A7E-426E-B0BB-ADBA6D911EA4}" destId="{3634957C-4A0E-474D-8802-786B51F99785}" srcOrd="0" destOrd="0" presId="urn:microsoft.com/office/officeart/2005/8/layout/chevron2"/>
    <dgm:cxn modelId="{9B8DC8DB-9936-4200-B544-8C23E3D5C5C5}" type="presParOf" srcId="{3634957C-4A0E-474D-8802-786B51F99785}" destId="{EE5A11C9-5FAF-4FB6-B3B3-501FB63DC9CF}" srcOrd="0" destOrd="0" presId="urn:microsoft.com/office/officeart/2005/8/layout/chevron2"/>
    <dgm:cxn modelId="{E25F8242-719F-4B41-9FF4-D3E8545CAE7D}" type="presParOf" srcId="{EE5A11C9-5FAF-4FB6-B3B3-501FB63DC9CF}" destId="{1B69B190-7F3B-40F1-8121-455CE4BDBDAF}" srcOrd="0" destOrd="0" presId="urn:microsoft.com/office/officeart/2005/8/layout/chevron2"/>
    <dgm:cxn modelId="{B5C303DA-99BC-45BD-8917-FD5E4379EC9B}" type="presParOf" srcId="{EE5A11C9-5FAF-4FB6-B3B3-501FB63DC9CF}" destId="{C004B221-035A-49F2-9D63-47F0B48FDB02}" srcOrd="1" destOrd="0" presId="urn:microsoft.com/office/officeart/2005/8/layout/chevron2"/>
    <dgm:cxn modelId="{EAE202EE-D4C0-4916-B61B-7D1CE0CB876E}" type="presParOf" srcId="{3634957C-4A0E-474D-8802-786B51F99785}" destId="{5ABD23E4-C28A-42A9-B66A-FC6DDE5DC394}" srcOrd="1" destOrd="0" presId="urn:microsoft.com/office/officeart/2005/8/layout/chevron2"/>
    <dgm:cxn modelId="{A4307E56-C200-4957-B30B-596E47BF77B1}" type="presParOf" srcId="{3634957C-4A0E-474D-8802-786B51F99785}" destId="{EB93B197-7D00-45C6-AE04-6A6D6A8170EB}" srcOrd="2" destOrd="0" presId="urn:microsoft.com/office/officeart/2005/8/layout/chevron2"/>
    <dgm:cxn modelId="{84B115E4-7BE8-4319-862D-67797D6182E3}" type="presParOf" srcId="{EB93B197-7D00-45C6-AE04-6A6D6A8170EB}" destId="{01D41D71-77FE-43ED-B105-D46CCAB62EC8}" srcOrd="0" destOrd="0" presId="urn:microsoft.com/office/officeart/2005/8/layout/chevron2"/>
    <dgm:cxn modelId="{8425E27C-0FDE-4AEA-B789-AAC937F2A5A7}" type="presParOf" srcId="{EB93B197-7D00-45C6-AE04-6A6D6A8170EB}" destId="{5C0123D2-C9FA-48FC-9946-5F2032D9A2EB}" srcOrd="1" destOrd="0" presId="urn:microsoft.com/office/officeart/2005/8/layout/chevron2"/>
    <dgm:cxn modelId="{7B4DAC5B-5968-4C79-B33A-788D36A95801}" type="presParOf" srcId="{3634957C-4A0E-474D-8802-786B51F99785}" destId="{E43B3CEF-241F-4E27-B483-5E395C38F81E}" srcOrd="3" destOrd="0" presId="urn:microsoft.com/office/officeart/2005/8/layout/chevron2"/>
    <dgm:cxn modelId="{D29A0056-FDC2-4925-90F2-1C3BE4C32B77}" type="presParOf" srcId="{3634957C-4A0E-474D-8802-786B51F99785}" destId="{F26B3DF7-1F95-4C55-93AC-5DF4519C06AB}" srcOrd="4" destOrd="0" presId="urn:microsoft.com/office/officeart/2005/8/layout/chevron2"/>
    <dgm:cxn modelId="{26571363-36A3-4607-A7A1-577E3CCE1183}" type="presParOf" srcId="{F26B3DF7-1F95-4C55-93AC-5DF4519C06AB}" destId="{FEDE4E5A-9C2C-440C-B690-C4C1CE6A40A6}" srcOrd="0" destOrd="0" presId="urn:microsoft.com/office/officeart/2005/8/layout/chevron2"/>
    <dgm:cxn modelId="{705EC1C4-870C-4EFB-BDF8-801DE2412B2D}" type="presParOf" srcId="{F26B3DF7-1F95-4C55-93AC-5DF4519C06AB}" destId="{41BD99CD-D500-4902-8582-7D707C69F36D}" srcOrd="1" destOrd="0" presId="urn:microsoft.com/office/officeart/2005/8/layout/chevron2"/>
    <dgm:cxn modelId="{5C8121DA-0F42-4FF4-B1A2-D2C138E98D32}" type="presParOf" srcId="{3634957C-4A0E-474D-8802-786B51F99785}" destId="{A5AC316C-50C9-4452-8DB2-24DB376CAD1F}" srcOrd="5" destOrd="0" presId="urn:microsoft.com/office/officeart/2005/8/layout/chevron2"/>
    <dgm:cxn modelId="{0F5280EB-9368-4068-92AD-C71F2E9BAA0A}" type="presParOf" srcId="{3634957C-4A0E-474D-8802-786B51F99785}" destId="{39A57EEC-5C51-4BCB-AC2E-A62E8C9EEF79}" srcOrd="6" destOrd="0" presId="urn:microsoft.com/office/officeart/2005/8/layout/chevron2"/>
    <dgm:cxn modelId="{5E3FFE64-162B-4E91-A74C-EC101FEBD4A1}" type="presParOf" srcId="{39A57EEC-5C51-4BCB-AC2E-A62E8C9EEF79}" destId="{2507FE1E-A48A-4DDE-A6BA-A60EBADC8BC2}" srcOrd="0" destOrd="0" presId="urn:microsoft.com/office/officeart/2005/8/layout/chevron2"/>
    <dgm:cxn modelId="{96EA9688-2BB9-4046-95AA-BA07CCB68A3C}" type="presParOf" srcId="{39A57EEC-5C51-4BCB-AC2E-A62E8C9EEF79}" destId="{6912954A-8BB1-49EB-B591-25171D2FF637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1EAFDD-F0D9-493F-A2D4-909772DF8CD4}" type="datetimeFigureOut">
              <a:rPr lang="th-TH" smtClean="0"/>
              <a:t>22/09/62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58F156-FDAD-4D0A-95F6-6ECAC27B8F7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8654961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58F156-FDAD-4D0A-95F6-6ECAC27B8F77}" type="slidenum">
              <a:rPr lang="th-TH" smtClean="0"/>
              <a:t>2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149840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58F156-FDAD-4D0A-95F6-6ECAC27B8F77}" type="slidenum">
              <a:rPr lang="th-TH" smtClean="0"/>
              <a:t>11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149840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58F156-FDAD-4D0A-95F6-6ECAC27B8F77}" type="slidenum">
              <a:rPr lang="th-TH" smtClean="0"/>
              <a:t>12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149840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58F156-FDAD-4D0A-95F6-6ECAC27B8F77}" type="slidenum">
              <a:rPr lang="th-TH" smtClean="0"/>
              <a:t>13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1498401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58F156-FDAD-4D0A-95F6-6ECAC27B8F77}" type="slidenum">
              <a:rPr lang="th-TH" smtClean="0"/>
              <a:t>14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1498401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58F156-FDAD-4D0A-95F6-6ECAC27B8F77}" type="slidenum">
              <a:rPr lang="th-TH" smtClean="0"/>
              <a:t>30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8961227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58F156-FDAD-4D0A-95F6-6ECAC27B8F77}" type="slidenum">
              <a:rPr lang="th-TH" smtClean="0"/>
              <a:t>32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1498401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58F156-FDAD-4D0A-95F6-6ECAC27B8F77}" type="slidenum">
              <a:rPr lang="th-TH" smtClean="0"/>
              <a:t>38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1498401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58F156-FDAD-4D0A-95F6-6ECAC27B8F77}" type="slidenum">
              <a:rPr lang="th-TH" smtClean="0"/>
              <a:t>39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1498401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58F156-FDAD-4D0A-95F6-6ECAC27B8F77}" type="slidenum">
              <a:rPr lang="th-TH" smtClean="0"/>
              <a:t>40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149840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58F156-FDAD-4D0A-95F6-6ECAC27B8F77}" type="slidenum">
              <a:rPr lang="th-TH" smtClean="0"/>
              <a:t>3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149840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58F156-FDAD-4D0A-95F6-6ECAC27B8F77}" type="slidenum">
              <a:rPr lang="th-TH" smtClean="0"/>
              <a:t>4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149840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58F156-FDAD-4D0A-95F6-6ECAC27B8F77}" type="slidenum">
              <a:rPr lang="th-TH" smtClean="0"/>
              <a:t>5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149840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58F156-FDAD-4D0A-95F6-6ECAC27B8F77}" type="slidenum">
              <a:rPr lang="th-TH" smtClean="0"/>
              <a:t>6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149840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58F156-FDAD-4D0A-95F6-6ECAC27B8F77}" type="slidenum">
              <a:rPr lang="th-TH" smtClean="0"/>
              <a:t>7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149840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58F156-FDAD-4D0A-95F6-6ECAC27B8F77}" type="slidenum">
              <a:rPr lang="th-TH" smtClean="0"/>
              <a:t>8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149840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58F156-FDAD-4D0A-95F6-6ECAC27B8F77}" type="slidenum">
              <a:rPr lang="th-TH" smtClean="0"/>
              <a:t>9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149840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58F156-FDAD-4D0A-95F6-6ECAC27B8F77}" type="slidenum">
              <a:rPr lang="th-TH" smtClean="0"/>
              <a:t>10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149840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4000"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th-TH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1">
                    <a:tint val="75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th-T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7D2E2-4431-4804-BDAE-9BF12ED291ED}" type="datetimeFigureOut">
              <a:rPr lang="th-TH" smtClean="0"/>
              <a:t>22/09/62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89389-9435-4927-9A01-2CDFDB96DC20}" type="slidenum">
              <a:rPr lang="th-TH" smtClean="0"/>
              <a:t>‹#›</a:t>
            </a:fld>
            <a:endParaRPr lang="th-TH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54868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8" name="Picture 7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8671" cy="576064"/>
          </a:xfrm>
          <a:prstGeom prst="rect">
            <a:avLst/>
          </a:prstGeom>
        </p:spPr>
      </p:pic>
      <p:grpSp>
        <p:nvGrpSpPr>
          <p:cNvPr id="9" name="Group 8"/>
          <p:cNvGrpSpPr/>
          <p:nvPr userDrawn="1"/>
        </p:nvGrpSpPr>
        <p:grpSpPr>
          <a:xfrm>
            <a:off x="0" y="6314713"/>
            <a:ext cx="9144000" cy="555162"/>
            <a:chOff x="0" y="6314713"/>
            <a:chExt cx="9144000" cy="555162"/>
          </a:xfrm>
        </p:grpSpPr>
        <p:sp>
          <p:nvSpPr>
            <p:cNvPr id="10" name="Rectangle 9"/>
            <p:cNvSpPr/>
            <p:nvPr/>
          </p:nvSpPr>
          <p:spPr>
            <a:xfrm>
              <a:off x="0" y="6321195"/>
              <a:ext cx="685800" cy="54868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85800" y="6321195"/>
              <a:ext cx="685800" cy="54868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371600" y="6321195"/>
              <a:ext cx="685800" cy="54868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057400" y="6321195"/>
              <a:ext cx="685800" cy="54868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743200" y="6321195"/>
              <a:ext cx="685800" cy="54868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429000" y="6321195"/>
              <a:ext cx="685800" cy="54868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114800" y="6315802"/>
              <a:ext cx="685800" cy="54868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4800600" y="6315802"/>
              <a:ext cx="685800" cy="54868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5450928" y="6314713"/>
              <a:ext cx="685800" cy="54868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136728" y="6314713"/>
              <a:ext cx="685800" cy="54868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822528" y="6314713"/>
              <a:ext cx="685800" cy="54868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7508328" y="6314713"/>
              <a:ext cx="685800" cy="54868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8194128" y="6314713"/>
              <a:ext cx="685800" cy="54868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8879928" y="6314713"/>
              <a:ext cx="264072" cy="54868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</p:spTree>
    <p:extLst>
      <p:ext uri="{BB962C8B-B14F-4D97-AF65-F5344CB8AC3E}">
        <p14:creationId xmlns:p14="http://schemas.microsoft.com/office/powerpoint/2010/main" val="774177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7D2E2-4431-4804-BDAE-9BF12ED291ED}" type="datetimeFigureOut">
              <a:rPr lang="th-TH" smtClean="0"/>
              <a:t>22/09/62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89389-9435-4927-9A01-2CDFDB96DC2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2403792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7D2E2-4431-4804-BDAE-9BF12ED291ED}" type="datetimeFigureOut">
              <a:rPr lang="th-TH" smtClean="0"/>
              <a:t>22/09/62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89389-9435-4927-9A01-2CDFDB96DC2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2087421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7D2E2-4431-4804-BDAE-9BF12ED291ED}" type="datetimeFigureOut">
              <a:rPr lang="th-TH" smtClean="0"/>
              <a:t>22/09/62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89389-9435-4927-9A01-2CDFDB96DC2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7460402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7D2E2-4431-4804-BDAE-9BF12ED291ED}" type="datetimeFigureOut">
              <a:rPr lang="th-TH" smtClean="0"/>
              <a:t>22/09/62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89389-9435-4927-9A01-2CDFDB96DC2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9325102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7D2E2-4431-4804-BDAE-9BF12ED291ED}" type="datetimeFigureOut">
              <a:rPr lang="th-TH" smtClean="0"/>
              <a:t>22/09/62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89389-9435-4927-9A01-2CDFDB96DC2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803388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7D2E2-4431-4804-BDAE-9BF12ED291ED}" type="datetimeFigureOut">
              <a:rPr lang="th-TH" smtClean="0"/>
              <a:t>22/09/62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89389-9435-4927-9A01-2CDFDB96DC2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316308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7D2E2-4431-4804-BDAE-9BF12ED291ED}" type="datetimeFigureOut">
              <a:rPr lang="th-TH" smtClean="0"/>
              <a:t>22/09/62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89389-9435-4927-9A01-2CDFDB96DC2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6111617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7D2E2-4431-4804-BDAE-9BF12ED291ED}" type="datetimeFigureOut">
              <a:rPr lang="th-TH" smtClean="0"/>
              <a:t>22/09/62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89389-9435-4927-9A01-2CDFDB96DC2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7084258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7D2E2-4431-4804-BDAE-9BF12ED291ED}" type="datetimeFigureOut">
              <a:rPr lang="th-TH" smtClean="0"/>
              <a:t>22/09/62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89389-9435-4927-9A01-2CDFDB96DC2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472734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7D2E2-4431-4804-BDAE-9BF12ED291ED}" type="datetimeFigureOut">
              <a:rPr lang="th-TH" smtClean="0"/>
              <a:t>22/09/62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89389-9435-4927-9A01-2CDFDB96DC2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51465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tile tx="0" ty="0" sx="100000" sy="100000" flip="none" algn="b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th-TH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th-T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17D2E2-4431-4804-BDAE-9BF12ED291ED}" type="datetimeFigureOut">
              <a:rPr lang="th-TH" smtClean="0"/>
              <a:t>22/09/62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A89389-9435-4927-9A01-2CDFDB96DC2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32921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H Mali Grade 6" panose="02000506000000020004" pitchFamily="2" charset="-34"/>
          <a:ea typeface="+mj-ea"/>
          <a:cs typeface="TH Mali Grade 6" panose="02000506000000020004" pitchFamily="2" charset="-34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b="1" kern="1200">
          <a:solidFill>
            <a:schemeClr val="tx1"/>
          </a:solidFill>
          <a:latin typeface="TH Mali Grade 6" panose="02000506000000020004" pitchFamily="2" charset="-34"/>
          <a:ea typeface="+mn-ea"/>
          <a:cs typeface="TH Mali Grade 6" panose="02000506000000020004" pitchFamily="2" charset="-34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b="1" kern="1200">
          <a:solidFill>
            <a:schemeClr val="tx1"/>
          </a:solidFill>
          <a:latin typeface="TH Mali Grade 6" panose="02000506000000020004" pitchFamily="2" charset="-34"/>
          <a:ea typeface="+mn-ea"/>
          <a:cs typeface="TH Mali Grade 6" panose="02000506000000020004" pitchFamily="2" charset="-34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b="1" kern="1200">
          <a:solidFill>
            <a:schemeClr val="tx1"/>
          </a:solidFill>
          <a:latin typeface="TH Mali Grade 6" panose="02000506000000020004" pitchFamily="2" charset="-34"/>
          <a:ea typeface="+mn-ea"/>
          <a:cs typeface="TH Mali Grade 6" panose="02000506000000020004" pitchFamily="2" charset="-34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b="1" kern="1200">
          <a:solidFill>
            <a:schemeClr val="tx1"/>
          </a:solidFill>
          <a:latin typeface="TH Mali Grade 6" panose="02000506000000020004" pitchFamily="2" charset="-34"/>
          <a:ea typeface="+mn-ea"/>
          <a:cs typeface="TH Mali Grade 6" panose="02000506000000020004" pitchFamily="2" charset="-34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b="1" kern="1200">
          <a:solidFill>
            <a:schemeClr val="tx1"/>
          </a:solidFill>
          <a:latin typeface="TH Mali Grade 6" panose="02000506000000020004" pitchFamily="2" charset="-34"/>
          <a:ea typeface="+mn-ea"/>
          <a:cs typeface="TH Mali Grade 6" panose="02000506000000020004" pitchFamily="2" charset="-34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tags" Target="../tags/tag1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1.png"/><Relationship Id="rId4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th-TH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การแก้ปัญหา</a:t>
            </a:r>
            <a:endParaRPr lang="th-TH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68523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46229" y="1622558"/>
            <a:ext cx="7575022" cy="2862322"/>
          </a:xfrm>
          <a:prstGeom prst="rect">
            <a:avLst/>
          </a:prstGeom>
          <a:noFill/>
          <a:ln>
            <a:solidFill>
              <a:schemeClr val="accent5">
                <a:lumMod val="20000"/>
                <a:lumOff val="80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th-TH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  <a:p>
            <a:r>
              <a:rPr lang="th-TH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</a:t>
            </a:r>
            <a:r>
              <a:rPr lang="th-TH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 ดำเนินการตามที่วางแผนไว้ คือ ทดลองดำเนินการตามขั้นตอนการวางแผนการปัญหาไว้  โดยอาจใช้วิธีเขียนโปรแกรม เป็นเครื่องมือ หรือทดลองดำเนินการด้วยตนเอง ซึ่งอาจดำเนินการไปพร้อมกับการตรวจสอบและปรับปรุง</a:t>
            </a: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846229" y="135746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+mj-ea"/>
                <a:cs typeface="TH Mali Grade 6" panose="02000506000000020004" pitchFamily="2" charset="-34"/>
              </a:defRPr>
            </a:lvl1pPr>
          </a:lstStyle>
          <a:p>
            <a:endParaRPr lang="th-TH" sz="4800" dirty="0">
              <a:ln w="17780" cmpd="sng">
                <a:solidFill>
                  <a:schemeClr val="tx2"/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809320" y="1353743"/>
            <a:ext cx="5846217" cy="50405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3. การ</a:t>
            </a:r>
            <a:r>
              <a:rPr lang="th-TH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ดำเนินการ</a:t>
            </a:r>
            <a:r>
              <a:rPr lang="th-TH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แก้ปัญหา</a:t>
            </a:r>
            <a:endParaRPr lang="th-TH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545815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 txBox="1">
            <a:spLocks/>
          </p:cNvSpPr>
          <p:nvPr/>
        </p:nvSpPr>
        <p:spPr>
          <a:xfrm>
            <a:off x="846229" y="135746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+mj-ea"/>
                <a:cs typeface="TH Mali Grade 6" panose="02000506000000020004" pitchFamily="2" charset="-34"/>
              </a:defRPr>
            </a:lvl1pPr>
          </a:lstStyle>
          <a:p>
            <a:endParaRPr lang="th-TH" sz="4800" dirty="0">
              <a:ln w="17780" cmpd="sng">
                <a:solidFill>
                  <a:schemeClr val="tx2"/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24226" y="849687"/>
            <a:ext cx="5846217" cy="50405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3. การ</a:t>
            </a:r>
            <a:r>
              <a:rPr lang="th-TH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ดำเนินการ</a:t>
            </a:r>
            <a:r>
              <a:rPr lang="th-TH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แก้ปัญหา (ต่อ) </a:t>
            </a:r>
            <a:endParaRPr lang="th-TH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11960" y="5074381"/>
            <a:ext cx="3914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</a:t>
            </a:r>
            <a:endParaRPr lang="el-GR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47664" y="2197841"/>
            <a:ext cx="19223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รับค่าความยาวฐาน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547664" y="3034522"/>
            <a:ext cx="15616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รับค่าความสูง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121964" y="3824545"/>
            <a:ext cx="498726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39725"/>
            <a:r>
              <a:rPr lang="th-TH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คำนวณพื้นที่สามเหลี่ยม </a:t>
            </a:r>
            <a:endParaRPr lang="th-TH" sz="24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39725"/>
            <a:r>
              <a:rPr lang="th-TH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h-TH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th-TH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พื้นที่ </a:t>
            </a:r>
            <a:r>
              <a:rPr lang="el-GR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Δ </a:t>
            </a:r>
            <a:r>
              <a:rPr lang="th-TH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คือ ½  </a:t>
            </a:r>
            <a:r>
              <a:rPr 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 </a:t>
            </a:r>
            <a:r>
              <a:rPr lang="th-TH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ความยาวฐาน </a:t>
            </a:r>
            <a:r>
              <a:rPr 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 </a:t>
            </a:r>
            <a:r>
              <a:rPr lang="th-TH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ความสูง</a:t>
            </a:r>
          </a:p>
        </p:txBody>
      </p:sp>
      <p:sp>
        <p:nvSpPr>
          <p:cNvPr id="9" name="Rectangle 8"/>
          <p:cNvSpPr/>
          <p:nvPr/>
        </p:nvSpPr>
        <p:spPr>
          <a:xfrm>
            <a:off x="1234330" y="5085184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39725"/>
            <a:r>
              <a:rPr lang="th-TH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4. แสดงผลลัพธ์พื้นที่ </a:t>
            </a:r>
            <a:r>
              <a:rPr lang="el-GR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Δ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H Mali Grade 6" panose="02000506000000020004" pitchFamily="2" charset="-34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5806330" y="1981593"/>
            <a:ext cx="1069926" cy="1352756"/>
            <a:chOff x="5956884" y="1981593"/>
            <a:chExt cx="919372" cy="1352756"/>
          </a:xfrm>
        </p:grpSpPr>
        <p:sp>
          <p:nvSpPr>
            <p:cNvPr id="13" name="Rectangle 12"/>
            <p:cNvSpPr/>
            <p:nvPr/>
          </p:nvSpPr>
          <p:spPr>
            <a:xfrm>
              <a:off x="5956884" y="2419949"/>
              <a:ext cx="914400" cy="9144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b="1" dirty="0" smtClean="0">
                  <a:solidFill>
                    <a:schemeClr val="tx1"/>
                  </a:solidFill>
                </a:rPr>
                <a:t>4</a:t>
              </a:r>
              <a:endParaRPr lang="th-TH" sz="4400" b="1" dirty="0">
                <a:solidFill>
                  <a:schemeClr val="tx1"/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5956884" y="1981593"/>
              <a:ext cx="919372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h-TH" sz="18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ความยาวฐาน</a:t>
              </a:r>
              <a:endParaRPr lang="th-TH" sz="1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7195850" y="1981593"/>
            <a:ext cx="1048557" cy="1370865"/>
            <a:chOff x="7195851" y="1981593"/>
            <a:chExt cx="919372" cy="1370865"/>
          </a:xfrm>
        </p:grpSpPr>
        <p:sp>
          <p:nvSpPr>
            <p:cNvPr id="17" name="Rectangle 16"/>
            <p:cNvSpPr/>
            <p:nvPr/>
          </p:nvSpPr>
          <p:spPr>
            <a:xfrm>
              <a:off x="7200823" y="2438058"/>
              <a:ext cx="914400" cy="9144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b="1" dirty="0" smtClean="0">
                  <a:solidFill>
                    <a:schemeClr val="tx1"/>
                  </a:solidFill>
                </a:rPr>
                <a:t>6</a:t>
              </a:r>
              <a:endParaRPr lang="th-TH" sz="4400" b="1" dirty="0">
                <a:solidFill>
                  <a:schemeClr val="tx1"/>
                </a:solidFill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195851" y="1981593"/>
              <a:ext cx="919372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h-TH" sz="18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ความสูง</a:t>
              </a:r>
              <a:endParaRPr lang="th-TH" sz="1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5652120" y="3034522"/>
            <a:ext cx="2848857" cy="1621019"/>
            <a:chOff x="5652120" y="3034522"/>
            <a:chExt cx="2848857" cy="1621019"/>
          </a:xfrm>
        </p:grpSpPr>
        <p:sp>
          <p:nvSpPr>
            <p:cNvPr id="8" name="Rectangle 7"/>
            <p:cNvSpPr/>
            <p:nvPr/>
          </p:nvSpPr>
          <p:spPr>
            <a:xfrm>
              <a:off x="5652120" y="3824544"/>
              <a:ext cx="2848857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339725"/>
              <a:r>
                <a:rPr lang="th-TH" sz="2400" b="1" dirty="0">
                  <a:solidFill>
                    <a:srgbClr val="00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พื้นที่ </a:t>
              </a:r>
              <a:r>
                <a:rPr lang="el-GR" sz="2400" b="1" dirty="0">
                  <a:solidFill>
                    <a:srgbClr val="00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Δ </a:t>
              </a:r>
              <a:r>
                <a:rPr lang="en-US" sz="2400" b="1" dirty="0">
                  <a:solidFill>
                    <a:srgbClr val="00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=</a:t>
              </a:r>
              <a:r>
                <a:rPr lang="th-TH" sz="2400" b="1" dirty="0">
                  <a:solidFill>
                    <a:srgbClr val="00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½  </a:t>
              </a:r>
              <a:r>
                <a:rPr lang="en-US" sz="2400" b="1" dirty="0">
                  <a:solidFill>
                    <a:srgbClr val="00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x </a:t>
              </a:r>
              <a:r>
                <a:rPr lang="th-TH" sz="2400" b="1" dirty="0">
                  <a:solidFill>
                    <a:srgbClr val="00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 </a:t>
              </a:r>
              <a:r>
                <a:rPr lang="en-US" sz="2400" b="1" dirty="0">
                  <a:solidFill>
                    <a:srgbClr val="00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x </a:t>
              </a:r>
              <a:r>
                <a:rPr lang="th-TH" sz="2400" b="1" dirty="0">
                  <a:solidFill>
                    <a:srgbClr val="00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6</a:t>
              </a:r>
            </a:p>
            <a:p>
              <a:pPr marL="339725"/>
              <a:r>
                <a:rPr lang="en-US" sz="2400" b="1" dirty="0">
                  <a:solidFill>
                    <a:srgbClr val="00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	  </a:t>
              </a:r>
              <a:r>
                <a:rPr lang="en-US" sz="2400" b="1" dirty="0" smtClean="0">
                  <a:solidFill>
                    <a:srgbClr val="00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= </a:t>
              </a:r>
              <a:r>
                <a:rPr lang="en-US" sz="2400" b="1" dirty="0">
                  <a:solidFill>
                    <a:srgbClr val="00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12</a:t>
              </a:r>
              <a:endParaRPr lang="th-TH" sz="24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>
              <a:off x="6516216" y="3034522"/>
              <a:ext cx="1296144" cy="104255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>
              <a:off x="7655537" y="3034522"/>
              <a:ext cx="732887" cy="89853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27190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1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46229" y="1394617"/>
            <a:ext cx="8046251" cy="3662541"/>
          </a:xfrm>
          <a:prstGeom prst="rect">
            <a:avLst/>
          </a:prstGeom>
          <a:noFill/>
          <a:ln>
            <a:solidFill>
              <a:schemeClr val="accent5">
                <a:lumMod val="20000"/>
                <a:lumOff val="80000"/>
              </a:schemeClr>
            </a:solidFill>
          </a:ln>
        </p:spPr>
        <p:txBody>
          <a:bodyPr wrap="square" rtlCol="0">
            <a:spAutoFit/>
          </a:bodyPr>
          <a:lstStyle/>
          <a:p>
            <a:endParaRPr lang="th-TH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  <a:p>
            <a:r>
              <a:rPr lang="th-TH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	</a:t>
            </a:r>
            <a:r>
              <a:rPr lang="th-TH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พิจารณาผลลัพธ์ที่เกิดจากการดำเนินการ ว่าผลลัพธ์ถูกต้องไม่  และทดสอบโดยใส่ค่าที่ได้คิดไว้ในขั้นตอนที่ 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1 </a:t>
            </a:r>
            <a:r>
              <a:rPr lang="th-TH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ว่าได้ผลลัพธ์ออกมาตามที่คิดไว้ก่อนหรือไม่  	จากตัวอย่าง ลองนำข้อมูลเข้าและข้อมูลออกที่เตรียมไว้ในขั้นตอนที่ 1  มาดำเนินการในขั้นตอนที่ 3 แล้วดูผลลัพธ์ว่าถูกต้องหรือไม่ ถ้า</a:t>
            </a:r>
            <a:r>
              <a:rPr lang="th-TH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ไม่ได้ให้กลับไปพิจารณา</a:t>
            </a:r>
            <a:r>
              <a:rPr lang="th-TH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ตั้งแต่ขั้นตอน</a:t>
            </a:r>
            <a:r>
              <a:rPr lang="th-TH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ที่ </a:t>
            </a: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1</a:t>
            </a:r>
            <a:r>
              <a:rPr lang="th-TH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</a:t>
            </a:r>
            <a:r>
              <a:rPr lang="th-TH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ใหม่ ทำ</a:t>
            </a:r>
            <a:r>
              <a:rPr lang="th-TH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อย่างนี้ไปจนกว่าจะได้ผลลัพธ์ที่</a:t>
            </a:r>
            <a:r>
              <a:rPr lang="th-TH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ถูกต้อง</a:t>
            </a:r>
            <a:endParaRPr lang="th-TH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802201" y="890561"/>
            <a:ext cx="5846217" cy="50405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4.</a:t>
            </a:r>
            <a:r>
              <a:rPr lang="th-TH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การตรวสอบและประเมินผล</a:t>
            </a:r>
          </a:p>
        </p:txBody>
      </p:sp>
    </p:spTree>
    <p:extLst>
      <p:ext uri="{BB962C8B-B14F-4D97-AF65-F5344CB8AC3E}">
        <p14:creationId xmlns:p14="http://schemas.microsoft.com/office/powerpoint/2010/main" val="1776423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 txBox="1">
            <a:spLocks/>
          </p:cNvSpPr>
          <p:nvPr/>
        </p:nvSpPr>
        <p:spPr>
          <a:xfrm>
            <a:off x="846229" y="135746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+mj-ea"/>
                <a:cs typeface="TH Mali Grade 6" panose="02000506000000020004" pitchFamily="2" charset="-34"/>
              </a:defRPr>
            </a:lvl1pPr>
          </a:lstStyle>
          <a:p>
            <a:endParaRPr lang="th-TH" sz="4800" dirty="0">
              <a:ln w="17780" cmpd="sng">
                <a:solidFill>
                  <a:schemeClr val="tx2"/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809320" y="1353743"/>
            <a:ext cx="5846217" cy="50405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4. ดำเนินการตรวจสอบและปรับปรุง</a:t>
            </a:r>
            <a:endParaRPr lang="th-TH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11960" y="5074381"/>
            <a:ext cx="3914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</a:t>
            </a:r>
            <a:endParaRPr lang="el-GR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47664" y="2197841"/>
            <a:ext cx="19223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รับค่าความยาวฐาน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547664" y="3034522"/>
            <a:ext cx="15616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รับค่าความสูง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121964" y="3824545"/>
            <a:ext cx="498726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39725"/>
            <a:r>
              <a:rPr lang="th-TH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คำนวณพื้นที่สามเหลี่ยม </a:t>
            </a:r>
            <a:endParaRPr lang="th-TH" sz="24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39725"/>
            <a:r>
              <a:rPr lang="th-TH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h-TH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th-TH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พื้นที่ </a:t>
            </a:r>
            <a:r>
              <a:rPr lang="el-GR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Δ </a:t>
            </a:r>
            <a:r>
              <a:rPr lang="th-TH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คือ ½  </a:t>
            </a:r>
            <a:r>
              <a:rPr 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 </a:t>
            </a:r>
            <a:r>
              <a:rPr lang="th-TH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ความยาวฐาน </a:t>
            </a:r>
            <a:r>
              <a:rPr 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 </a:t>
            </a:r>
            <a:r>
              <a:rPr lang="th-TH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ความสูง</a:t>
            </a:r>
          </a:p>
        </p:txBody>
      </p:sp>
      <p:sp>
        <p:nvSpPr>
          <p:cNvPr id="9" name="Rectangle 8"/>
          <p:cNvSpPr/>
          <p:nvPr/>
        </p:nvSpPr>
        <p:spPr>
          <a:xfrm>
            <a:off x="1234330" y="5085184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39725"/>
            <a:r>
              <a:rPr lang="th-TH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4. แสดงผลลัพธ์พื้นที่ </a:t>
            </a:r>
            <a:r>
              <a:rPr lang="el-GR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Δ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H Mali Grade 6" panose="02000506000000020004" pitchFamily="2" charset="-34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5806330" y="1981593"/>
            <a:ext cx="1069926" cy="1352756"/>
            <a:chOff x="5956884" y="1981593"/>
            <a:chExt cx="919372" cy="1352756"/>
          </a:xfrm>
        </p:grpSpPr>
        <p:sp>
          <p:nvSpPr>
            <p:cNvPr id="13" name="Rectangle 12"/>
            <p:cNvSpPr/>
            <p:nvPr/>
          </p:nvSpPr>
          <p:spPr>
            <a:xfrm>
              <a:off x="5956884" y="2419949"/>
              <a:ext cx="914400" cy="9144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b="1" dirty="0" smtClean="0">
                  <a:solidFill>
                    <a:schemeClr val="tx1"/>
                  </a:solidFill>
                </a:rPr>
                <a:t>4</a:t>
              </a:r>
              <a:endParaRPr lang="th-TH" sz="4400" b="1" dirty="0">
                <a:solidFill>
                  <a:schemeClr val="tx1"/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5956884" y="1981593"/>
              <a:ext cx="919372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h-TH" sz="18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ความยาวฐาน</a:t>
              </a:r>
              <a:endParaRPr lang="th-TH" sz="1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7195850" y="1981593"/>
            <a:ext cx="1048557" cy="1370865"/>
            <a:chOff x="7195851" y="1981593"/>
            <a:chExt cx="919372" cy="1370865"/>
          </a:xfrm>
        </p:grpSpPr>
        <p:sp>
          <p:nvSpPr>
            <p:cNvPr id="17" name="Rectangle 16"/>
            <p:cNvSpPr/>
            <p:nvPr/>
          </p:nvSpPr>
          <p:spPr>
            <a:xfrm>
              <a:off x="7200823" y="2438058"/>
              <a:ext cx="914400" cy="9144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b="1" dirty="0" smtClean="0">
                  <a:solidFill>
                    <a:schemeClr val="tx1"/>
                  </a:solidFill>
                </a:rPr>
                <a:t>6</a:t>
              </a:r>
              <a:endParaRPr lang="th-TH" sz="4400" b="1" dirty="0">
                <a:solidFill>
                  <a:schemeClr val="tx1"/>
                </a:solidFill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195851" y="1981593"/>
              <a:ext cx="919372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h-TH" sz="18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ความสูง</a:t>
              </a:r>
              <a:endParaRPr lang="th-TH" sz="1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5652120" y="3034522"/>
            <a:ext cx="2848857" cy="1621019"/>
            <a:chOff x="5652120" y="3034522"/>
            <a:chExt cx="2848857" cy="1621019"/>
          </a:xfrm>
        </p:grpSpPr>
        <p:sp>
          <p:nvSpPr>
            <p:cNvPr id="8" name="Rectangle 7"/>
            <p:cNvSpPr/>
            <p:nvPr/>
          </p:nvSpPr>
          <p:spPr>
            <a:xfrm>
              <a:off x="5652120" y="3824544"/>
              <a:ext cx="2848857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339725"/>
              <a:r>
                <a:rPr lang="th-TH" sz="2400" b="1" dirty="0">
                  <a:solidFill>
                    <a:srgbClr val="00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พื้นที่ </a:t>
              </a:r>
              <a:r>
                <a:rPr lang="el-GR" sz="2400" b="1" dirty="0">
                  <a:solidFill>
                    <a:srgbClr val="00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Δ </a:t>
              </a:r>
              <a:r>
                <a:rPr lang="en-US" sz="2400" b="1" dirty="0">
                  <a:solidFill>
                    <a:srgbClr val="00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=</a:t>
              </a:r>
              <a:r>
                <a:rPr lang="th-TH" sz="2400" b="1" dirty="0">
                  <a:solidFill>
                    <a:srgbClr val="00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½  </a:t>
              </a:r>
              <a:r>
                <a:rPr lang="en-US" sz="2400" b="1" dirty="0">
                  <a:solidFill>
                    <a:srgbClr val="00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x </a:t>
              </a:r>
              <a:r>
                <a:rPr lang="th-TH" sz="2400" b="1" dirty="0">
                  <a:solidFill>
                    <a:srgbClr val="00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 </a:t>
              </a:r>
              <a:r>
                <a:rPr lang="en-US" sz="2400" b="1" dirty="0">
                  <a:solidFill>
                    <a:srgbClr val="00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x </a:t>
              </a:r>
              <a:r>
                <a:rPr lang="th-TH" sz="2400" b="1" dirty="0">
                  <a:solidFill>
                    <a:srgbClr val="00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6</a:t>
              </a:r>
            </a:p>
            <a:p>
              <a:pPr marL="339725"/>
              <a:r>
                <a:rPr lang="en-US" sz="2400" b="1" dirty="0">
                  <a:solidFill>
                    <a:srgbClr val="00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	  </a:t>
              </a:r>
              <a:r>
                <a:rPr lang="en-US" sz="2400" b="1" dirty="0" smtClean="0">
                  <a:solidFill>
                    <a:srgbClr val="00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= </a:t>
              </a:r>
              <a:r>
                <a:rPr lang="en-US" sz="2400" b="1" dirty="0">
                  <a:solidFill>
                    <a:srgbClr val="00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12</a:t>
              </a:r>
              <a:endParaRPr lang="th-TH" sz="24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>
              <a:off x="6516216" y="3034522"/>
              <a:ext cx="1296144" cy="104255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>
              <a:off x="7655537" y="3034522"/>
              <a:ext cx="732887" cy="89853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45577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1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 txBox="1">
            <a:spLocks/>
          </p:cNvSpPr>
          <p:nvPr/>
        </p:nvSpPr>
        <p:spPr>
          <a:xfrm>
            <a:off x="846229" y="135746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+mj-ea"/>
                <a:cs typeface="TH Mali Grade 6" panose="02000506000000020004" pitchFamily="2" charset="-34"/>
              </a:defRPr>
            </a:lvl1pPr>
          </a:lstStyle>
          <a:p>
            <a:endParaRPr lang="th-TH" sz="4800" dirty="0">
              <a:ln w="17780" cmpd="sng">
                <a:solidFill>
                  <a:schemeClr val="tx2"/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809320" y="1353743"/>
            <a:ext cx="5846217" cy="50405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4. ดำเนินการตรวจสอบและปรับปรุง</a:t>
            </a:r>
            <a:endParaRPr lang="th-TH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11960" y="5074381"/>
            <a:ext cx="3914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</a:t>
            </a:r>
            <a:endParaRPr lang="el-GR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47664" y="2197841"/>
            <a:ext cx="19223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รับค่าความยาวฐาน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547664" y="3034522"/>
            <a:ext cx="15616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รับค่าความสูง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121964" y="3824545"/>
            <a:ext cx="498726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39725"/>
            <a:r>
              <a:rPr lang="th-TH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คำนวณพื้นที่สามเหลี่ยม </a:t>
            </a:r>
            <a:endParaRPr lang="th-TH" sz="24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39725"/>
            <a:r>
              <a:rPr lang="th-TH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h-TH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th-TH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พื้นที่ </a:t>
            </a:r>
            <a:r>
              <a:rPr lang="el-GR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Δ </a:t>
            </a:r>
            <a:r>
              <a:rPr lang="th-TH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คือ ½  </a:t>
            </a:r>
            <a:r>
              <a:rPr 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 </a:t>
            </a:r>
            <a:r>
              <a:rPr lang="th-TH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ความยาวฐาน </a:t>
            </a:r>
            <a:r>
              <a:rPr 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 </a:t>
            </a:r>
            <a:r>
              <a:rPr lang="th-TH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ความสูง</a:t>
            </a:r>
          </a:p>
        </p:txBody>
      </p:sp>
      <p:sp>
        <p:nvSpPr>
          <p:cNvPr id="9" name="Rectangle 8"/>
          <p:cNvSpPr/>
          <p:nvPr/>
        </p:nvSpPr>
        <p:spPr>
          <a:xfrm>
            <a:off x="1234330" y="5085184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39725"/>
            <a:r>
              <a:rPr lang="th-TH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4. แสดงผลลัพธ์พื้นที่ </a:t>
            </a:r>
            <a:r>
              <a:rPr lang="el-GR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Δ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H Mali Grade 6" panose="02000506000000020004" pitchFamily="2" charset="-34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5806330" y="1981593"/>
            <a:ext cx="1069926" cy="1352756"/>
            <a:chOff x="5956884" y="1981593"/>
            <a:chExt cx="919372" cy="1352756"/>
          </a:xfrm>
        </p:grpSpPr>
        <p:sp>
          <p:nvSpPr>
            <p:cNvPr id="13" name="Rectangle 12"/>
            <p:cNvSpPr/>
            <p:nvPr/>
          </p:nvSpPr>
          <p:spPr>
            <a:xfrm>
              <a:off x="5956884" y="2419949"/>
              <a:ext cx="914400" cy="9144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b="1" dirty="0" smtClean="0">
                  <a:solidFill>
                    <a:schemeClr val="tx1"/>
                  </a:solidFill>
                </a:rPr>
                <a:t>4</a:t>
              </a:r>
              <a:endParaRPr lang="th-TH" sz="4400" b="1" dirty="0">
                <a:solidFill>
                  <a:schemeClr val="tx1"/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5956884" y="1981593"/>
              <a:ext cx="919372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h-TH" sz="18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ความยาวฐาน</a:t>
              </a:r>
              <a:endParaRPr lang="th-TH" sz="1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7195850" y="1981593"/>
            <a:ext cx="1048557" cy="1370865"/>
            <a:chOff x="7195851" y="1981593"/>
            <a:chExt cx="919372" cy="1370865"/>
          </a:xfrm>
        </p:grpSpPr>
        <p:sp>
          <p:nvSpPr>
            <p:cNvPr id="17" name="Rectangle 16"/>
            <p:cNvSpPr/>
            <p:nvPr/>
          </p:nvSpPr>
          <p:spPr>
            <a:xfrm>
              <a:off x="7200823" y="2438058"/>
              <a:ext cx="914400" cy="9144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b="1" dirty="0" smtClean="0">
                  <a:solidFill>
                    <a:schemeClr val="tx1"/>
                  </a:solidFill>
                </a:rPr>
                <a:t>6</a:t>
              </a:r>
              <a:endParaRPr lang="th-TH" sz="4400" b="1" dirty="0">
                <a:solidFill>
                  <a:schemeClr val="tx1"/>
                </a:solidFill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195851" y="1981593"/>
              <a:ext cx="919372" cy="45720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h-TH" sz="18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ความสูง</a:t>
              </a:r>
              <a:endParaRPr lang="th-TH" sz="1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5652120" y="3034522"/>
            <a:ext cx="2848857" cy="1621019"/>
            <a:chOff x="5652120" y="3034522"/>
            <a:chExt cx="2848857" cy="1621019"/>
          </a:xfrm>
        </p:grpSpPr>
        <p:sp>
          <p:nvSpPr>
            <p:cNvPr id="8" name="Rectangle 7"/>
            <p:cNvSpPr/>
            <p:nvPr/>
          </p:nvSpPr>
          <p:spPr>
            <a:xfrm>
              <a:off x="5652120" y="3824544"/>
              <a:ext cx="2848857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339725"/>
              <a:r>
                <a:rPr lang="th-TH" sz="2400" b="1" dirty="0">
                  <a:solidFill>
                    <a:srgbClr val="00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พื้นที่ </a:t>
              </a:r>
              <a:r>
                <a:rPr lang="el-GR" sz="2400" b="1" dirty="0">
                  <a:solidFill>
                    <a:srgbClr val="00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Δ </a:t>
              </a:r>
              <a:r>
                <a:rPr lang="en-US" sz="2400" b="1" dirty="0">
                  <a:solidFill>
                    <a:srgbClr val="00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=</a:t>
              </a:r>
              <a:r>
                <a:rPr lang="th-TH" sz="2400" b="1" dirty="0">
                  <a:solidFill>
                    <a:srgbClr val="00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½  </a:t>
              </a:r>
              <a:r>
                <a:rPr lang="en-US" sz="2400" b="1" dirty="0">
                  <a:solidFill>
                    <a:srgbClr val="00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x </a:t>
              </a:r>
              <a:r>
                <a:rPr lang="th-TH" sz="2400" b="1" dirty="0">
                  <a:solidFill>
                    <a:srgbClr val="00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 </a:t>
              </a:r>
              <a:r>
                <a:rPr lang="en-US" sz="2400" b="1" dirty="0">
                  <a:solidFill>
                    <a:srgbClr val="00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x </a:t>
              </a:r>
              <a:r>
                <a:rPr lang="th-TH" sz="2400" b="1" dirty="0">
                  <a:solidFill>
                    <a:srgbClr val="00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6</a:t>
              </a:r>
            </a:p>
            <a:p>
              <a:pPr marL="339725"/>
              <a:r>
                <a:rPr lang="en-US" sz="2400" b="1" dirty="0">
                  <a:solidFill>
                    <a:srgbClr val="00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	  </a:t>
              </a:r>
              <a:r>
                <a:rPr lang="en-US" sz="2400" b="1" dirty="0" smtClean="0">
                  <a:solidFill>
                    <a:srgbClr val="00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= </a:t>
              </a:r>
              <a:r>
                <a:rPr lang="en-US" sz="2400" b="1" dirty="0">
                  <a:solidFill>
                    <a:srgbClr val="00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12</a:t>
              </a:r>
              <a:endParaRPr lang="th-TH" sz="24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>
              <a:off x="6516216" y="3034522"/>
              <a:ext cx="1296144" cy="104255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>
              <a:off x="7655537" y="3034522"/>
              <a:ext cx="732887" cy="89853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62300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1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/>
              <a:t>ให้นักเรียนศึกษาเนื้อหาในหนังสือเรียน เรื่อง ขั้นตอนการ</a:t>
            </a:r>
            <a:r>
              <a:rPr lang="th-TH" dirty="0" smtClean="0"/>
              <a:t>แก้ปัญหา และตัวอย่างที่ 2.1  หน้าที่ 24-27</a:t>
            </a:r>
          </a:p>
          <a:p>
            <a:r>
              <a:rPr lang="th-TH" dirty="0" smtClean="0"/>
              <a:t>ให้นักเรียนแต่ละกลุ่มทำใบกิจกรรมที่ 3.1 ปัญหานานาประการ</a:t>
            </a:r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33820474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h-TH" sz="3200" dirty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สถานการณ์ที่ </a:t>
            </a:r>
            <a:r>
              <a:rPr lang="th-TH" sz="3200" dirty="0" smtClean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th-TH" sz="3200" b="0" dirty="0" smtClean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th-TH" sz="3200" b="0" dirty="0" smtClean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th-TH" sz="2000" b="0" dirty="0"/>
              <a:t>ปีหน้านักเรียนต้องการไปแข่งตอบปัญหาวันเด็ก ซึ่งผู้ที่จะมีสิทธิ์เข้าแข่งขันต้องมีคะแนนเฉลี่ยวิชาคณิตศาสตร์</a:t>
            </a:r>
            <a:br>
              <a:rPr lang="th-TH" sz="2000" b="0" dirty="0"/>
            </a:br>
            <a:r>
              <a:rPr lang="th-TH" sz="2000" b="0" dirty="0"/>
              <a:t>ปีที่ผ่านมา และปีนี้รวมกันไม่น้อยกว่า 3 ซึ่งปีที่ผ่านมานักเรียนได้คะแนน 3.5 นักเรียนจะตรวจสอบอย่างไรว่า</a:t>
            </a:r>
            <a:br>
              <a:rPr lang="th-TH" sz="2000" b="0" dirty="0"/>
            </a:br>
            <a:r>
              <a:rPr lang="th-TH" sz="2000" b="0" dirty="0"/>
              <a:t>สามารถเข้าร่วมแข่งขันได้</a:t>
            </a:r>
            <a:endParaRPr lang="th-TH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70100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th-TH" sz="4600" dirty="0" smtClean="0">
                <a:solidFill>
                  <a:srgbClr val="000099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ขั้นตอน</a:t>
            </a:r>
            <a:r>
              <a:rPr lang="th-TH" sz="4600" dirty="0">
                <a:solidFill>
                  <a:srgbClr val="000099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ที่ 1 การวิเคราะห์และกำหนดรายละเอียดของปัญหา</a:t>
            </a:r>
          </a:p>
          <a:p>
            <a:r>
              <a:rPr lang="th-TH" b="0" dirty="0" smtClean="0"/>
              <a:t>ข้อมูล</a:t>
            </a:r>
            <a:r>
              <a:rPr lang="th-TH" b="0" dirty="0"/>
              <a:t>เข้า คือ คะแนนคณิตศาสตร์ปีนี้</a:t>
            </a:r>
          </a:p>
          <a:p>
            <a:r>
              <a:rPr lang="th-TH" b="0" dirty="0"/>
              <a:t>ข้อมูลออก  คือ  ผลการตรวจสิทธิ์ในการเข้าร่วมแข่งขัน</a:t>
            </a:r>
          </a:p>
          <a:p>
            <a:r>
              <a:rPr lang="th-TH" b="0" dirty="0"/>
              <a:t>วิธีการตรวจสอบข้อมูล เช่น</a:t>
            </a:r>
          </a:p>
          <a:p>
            <a:pPr marL="0" indent="0">
              <a:buNone/>
            </a:pPr>
            <a:r>
              <a:rPr lang="th-TH" b="0" dirty="0" smtClean="0"/>
              <a:t>  คะแนน</a:t>
            </a:r>
            <a:r>
              <a:rPr lang="th-TH" b="0" dirty="0"/>
              <a:t>วิชาคณิตศาสตร์ปีนี้ คือ 4        ข้อมูลออก คือ มีสิทธิเข้าร่วมแข่งขัน</a:t>
            </a:r>
          </a:p>
          <a:p>
            <a:pPr marL="0" indent="0">
              <a:buNone/>
            </a:pPr>
            <a:r>
              <a:rPr lang="th-TH" b="0" dirty="0" smtClean="0"/>
              <a:t>  คะแนน</a:t>
            </a:r>
            <a:r>
              <a:rPr lang="th-TH" b="0" dirty="0"/>
              <a:t>วิชาคณิตศาสตร์ปีนี้ คือ </a:t>
            </a:r>
            <a:r>
              <a:rPr lang="th-TH" b="0" dirty="0">
                <a:solidFill>
                  <a:srgbClr val="C00000"/>
                </a:solidFill>
              </a:rPr>
              <a:t>..</a:t>
            </a:r>
            <a:r>
              <a:rPr lang="th-TH" b="0" dirty="0" smtClean="0">
                <a:solidFill>
                  <a:srgbClr val="C000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3.5</a:t>
            </a:r>
            <a:r>
              <a:rPr lang="th-TH" b="0" dirty="0" smtClean="0">
                <a:solidFill>
                  <a:srgbClr val="C00000"/>
                </a:solidFill>
              </a:rPr>
              <a:t> ........... </a:t>
            </a:r>
            <a:r>
              <a:rPr lang="th-TH" b="0" dirty="0" smtClean="0"/>
              <a:t>ข้อมูล</a:t>
            </a:r>
            <a:r>
              <a:rPr lang="th-TH" b="0" dirty="0"/>
              <a:t>ออก คือ </a:t>
            </a:r>
            <a:r>
              <a:rPr lang="th-TH" b="0" dirty="0">
                <a:solidFill>
                  <a:srgbClr val="C000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มีสิทธิเข้าร่วมแข่งขัน</a:t>
            </a:r>
          </a:p>
          <a:p>
            <a:pPr marL="0" indent="0">
              <a:buNone/>
            </a:pPr>
            <a:r>
              <a:rPr lang="th-TH" b="0" dirty="0" smtClean="0"/>
              <a:t>  คะแนน</a:t>
            </a:r>
            <a:r>
              <a:rPr lang="th-TH" b="0" dirty="0"/>
              <a:t>วิชาคณิตศาสตร์ปีนี้ คือ </a:t>
            </a:r>
            <a:r>
              <a:rPr lang="th-TH" b="0" dirty="0">
                <a:solidFill>
                  <a:srgbClr val="C00000"/>
                </a:solidFill>
              </a:rPr>
              <a:t>...</a:t>
            </a:r>
            <a:r>
              <a:rPr lang="th-TH" b="0" dirty="0">
                <a:solidFill>
                  <a:srgbClr val="C000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2</a:t>
            </a:r>
            <a:r>
              <a:rPr lang="th-TH" b="0" dirty="0">
                <a:solidFill>
                  <a:srgbClr val="C00000"/>
                </a:solidFill>
              </a:rPr>
              <a:t>.............. </a:t>
            </a:r>
            <a:r>
              <a:rPr lang="th-TH" b="0" dirty="0" smtClean="0">
                <a:solidFill>
                  <a:srgbClr val="C00000"/>
                </a:solidFill>
              </a:rPr>
              <a:t> </a:t>
            </a:r>
            <a:r>
              <a:rPr lang="th-TH" b="0" dirty="0" smtClean="0"/>
              <a:t>ข้อมูล</a:t>
            </a:r>
            <a:r>
              <a:rPr lang="th-TH" b="0" dirty="0"/>
              <a:t>ออก คือ </a:t>
            </a:r>
            <a:r>
              <a:rPr lang="th-TH" b="0" dirty="0">
                <a:solidFill>
                  <a:srgbClr val="C000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ไม่มีสิทธิเข้าร่วมแข่งขัน</a:t>
            </a:r>
          </a:p>
          <a:p>
            <a:pPr marL="0" indent="0">
              <a:buNone/>
            </a:pPr>
            <a:r>
              <a:rPr lang="th-TH" dirty="0"/>
              <a:t/>
            </a:r>
            <a:br>
              <a:rPr lang="th-TH" dirty="0"/>
            </a:br>
            <a:r>
              <a:rPr lang="th-TH" dirty="0"/>
              <a:t/>
            </a:r>
            <a:br>
              <a:rPr lang="th-TH" dirty="0"/>
            </a:br>
            <a:endParaRPr lang="th-TH" dirty="0"/>
          </a:p>
        </p:txBody>
      </p:sp>
      <p:pic>
        <p:nvPicPr>
          <p:cNvPr id="4" name="Picture 2" descr="C:\Users\tkron\Downloads\pic-actPowerCSM1\turtle-thinking-300px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33" y="218587"/>
            <a:ext cx="842017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1627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h-TH" sz="3200" dirty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สถานการณ์ที่ </a:t>
            </a:r>
            <a:r>
              <a:rPr lang="th-TH" sz="3200" dirty="0" smtClean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th-TH" sz="3200" b="0" dirty="0" smtClean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(ต่อ) </a:t>
            </a:r>
            <a:br>
              <a:rPr lang="th-TH" sz="3200" b="0" dirty="0" smtClean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th-TH" sz="2000" b="0" dirty="0"/>
              <a:t>ปีหน้านักเรียนต้องการไปแข่งตอบปัญหาวันเด็ก ซึ่งผู้ที่จะมีสิทธิ์เข้าแข่งขันต้องมีคะแนนเฉลี่ยวิชาคณิตศาสตร์</a:t>
            </a:r>
            <a:br>
              <a:rPr lang="th-TH" sz="2000" b="0" dirty="0"/>
            </a:br>
            <a:r>
              <a:rPr lang="th-TH" sz="2000" b="0" dirty="0"/>
              <a:t>ปีที่ผ่านมา และปีนี้รวมกันไม่น้อยกว่า 3 ซึ่งปีที่ผ่านมานักเรียนได้คะแนน 3.5 นักเรียนจะตรวจสอบอย่างไรว่า</a:t>
            </a:r>
            <a:br>
              <a:rPr lang="th-TH" sz="2000" b="0" dirty="0"/>
            </a:br>
            <a:r>
              <a:rPr lang="th-TH" sz="2000" b="0" dirty="0"/>
              <a:t>สามารถเข้าร่วมแข่งขันได้</a:t>
            </a:r>
            <a:endParaRPr lang="th-TH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844824"/>
            <a:ext cx="8712968" cy="388843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th-TH" dirty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ขั้นตอนที่ 2</a:t>
            </a:r>
            <a:r>
              <a:rPr lang="th-TH" b="0" dirty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การวางแผนเพื่อแก้ปัญหา </a:t>
            </a:r>
            <a:r>
              <a:rPr lang="th-TH" b="0" dirty="0"/>
              <a:t>  </a:t>
            </a:r>
            <a:endParaRPr lang="th-TH" b="0" dirty="0" smtClean="0"/>
          </a:p>
          <a:p>
            <a:pPr marL="0" indent="0">
              <a:buNone/>
            </a:pPr>
            <a:r>
              <a:rPr lang="th-TH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h-TH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h-TH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โดย</a:t>
            </a:r>
            <a:r>
              <a:rPr lang="th-TH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ให้นักเรียนเลือกคำตอบข้อ ก – จ แล้วนำมาเรียงลำดับตามขั้นตอนที่ใช้ในการหา</a:t>
            </a:r>
            <a:r>
              <a:rPr lang="th-TH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คำตอบ</a:t>
            </a:r>
          </a:p>
          <a:p>
            <a:pPr marL="534988" indent="0">
              <a:buNone/>
            </a:pPr>
            <a:r>
              <a:rPr lang="th-TH" sz="2400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ก.</a:t>
            </a:r>
            <a:r>
              <a:rPr lang="th-TH" sz="2400" dirty="0" smtClean="0"/>
              <a:t> </a:t>
            </a:r>
            <a:r>
              <a:rPr lang="th-TH" sz="2400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รับ</a:t>
            </a:r>
            <a:r>
              <a:rPr lang="th-TH" sz="2400" dirty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ค่าคะแนนคณิตศาสตร์ปีนี้</a:t>
            </a:r>
          </a:p>
          <a:p>
            <a:pPr marL="534988" indent="0">
              <a:buNone/>
            </a:pPr>
            <a:r>
              <a:rPr lang="th-TH" sz="2400" dirty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ข. </a:t>
            </a:r>
            <a:r>
              <a:rPr lang="th-TH" sz="2400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กำหนด</a:t>
            </a:r>
            <a:r>
              <a:rPr lang="th-TH" sz="2400" dirty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คะแนนคณิตศาสตร์ปีที่ผ่านมา</a:t>
            </a:r>
          </a:p>
          <a:p>
            <a:pPr marL="534988" indent="0">
              <a:buNone/>
            </a:pPr>
            <a:r>
              <a:rPr lang="th-TH" sz="2400" dirty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ค. </a:t>
            </a:r>
            <a:r>
              <a:rPr lang="th-TH" sz="2400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คำนวณ</a:t>
            </a:r>
            <a:r>
              <a:rPr lang="th-TH" sz="2400" dirty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ผลการตรวจสอบสิทธ์ โดย</a:t>
            </a:r>
            <a:r>
              <a:rPr lang="th-TH" sz="2400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นำ </a:t>
            </a:r>
            <a:r>
              <a:rPr lang="th-TH" sz="2400" dirty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(คะแนนคณิตศาสตร์ปีนี้ + 3.5 ) แล้วหารด้วย 2</a:t>
            </a:r>
          </a:p>
          <a:p>
            <a:pPr marL="534988" indent="0">
              <a:buNone/>
            </a:pPr>
            <a:r>
              <a:rPr lang="th-TH" sz="2400" dirty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ง. </a:t>
            </a:r>
            <a:r>
              <a:rPr lang="th-TH" sz="2400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คำนวณ</a:t>
            </a:r>
            <a:r>
              <a:rPr lang="th-TH" sz="2400" dirty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ผลการตรวจสอบสิทธิ์ โดย</a:t>
            </a:r>
            <a:r>
              <a:rPr lang="th-TH" sz="2400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นำ </a:t>
            </a:r>
            <a:r>
              <a:rPr lang="th-TH" sz="2400" dirty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(คะแนนคณิตศาสตร์ปีนี้ + 2) หารด้วยคะแนน</a:t>
            </a:r>
            <a:r>
              <a:rPr lang="th-TH" sz="2400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คณิตศาสตร์ปี</a:t>
            </a:r>
            <a:r>
              <a:rPr lang="th-TH" sz="2400" dirty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ที่ผ่านมา</a:t>
            </a:r>
          </a:p>
          <a:p>
            <a:pPr marL="534988" indent="0">
              <a:buNone/>
            </a:pPr>
            <a:r>
              <a:rPr lang="th-TH" sz="2400" dirty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จ. </a:t>
            </a:r>
            <a:r>
              <a:rPr lang="th-TH" sz="2400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คำนวณ</a:t>
            </a:r>
            <a:r>
              <a:rPr lang="th-TH" sz="2400" dirty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ผลการตรวจสอบสิทธ์ โดย</a:t>
            </a:r>
            <a:r>
              <a:rPr lang="th-TH" sz="2400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นำ คะแนน</a:t>
            </a:r>
            <a:r>
              <a:rPr lang="th-TH" sz="2400" dirty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คณิศาสตร์ปีนี้ + คะแนนคณิตศาสตร์ปีที่ผ่านมา</a:t>
            </a:r>
          </a:p>
          <a:p>
            <a:pPr marL="534988" indent="0">
              <a:buNone/>
            </a:pPr>
            <a:r>
              <a:rPr lang="th-TH" sz="4000" b="0" dirty="0" smtClean="0"/>
              <a:t>  </a:t>
            </a:r>
            <a:r>
              <a:rPr lang="th-TH" b="0" dirty="0" smtClean="0"/>
              <a:t> </a:t>
            </a:r>
            <a:r>
              <a:rPr lang="th-TH" b="0" dirty="0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แนว</a:t>
            </a:r>
            <a:r>
              <a:rPr lang="th-TH" b="0" dirty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คำตอบ ก ข ค (ก ข สลับที่กันได้)</a:t>
            </a:r>
          </a:p>
          <a:p>
            <a:pPr marL="0" indent="0">
              <a:buNone/>
            </a:pPr>
            <a:r>
              <a:rPr lang="th-TH" dirty="0"/>
              <a:t/>
            </a:r>
            <a:br>
              <a:rPr lang="th-TH" dirty="0"/>
            </a:br>
            <a:r>
              <a:rPr lang="th-TH" sz="2800" dirty="0"/>
              <a:t/>
            </a:r>
            <a:br>
              <a:rPr lang="th-TH" sz="2800" dirty="0"/>
            </a:br>
            <a:r>
              <a:rPr lang="th-TH" sz="2800" dirty="0"/>
              <a:t/>
            </a:r>
            <a:br>
              <a:rPr lang="th-TH" sz="2800" dirty="0"/>
            </a:br>
            <a:endParaRPr lang="th-TH" sz="2800" dirty="0"/>
          </a:p>
        </p:txBody>
      </p:sp>
      <p:pic>
        <p:nvPicPr>
          <p:cNvPr id="4" name="Picture 2" descr="C:\Users\tkron\Downloads\pic-actPowerCSM1\turtle-thinking-300px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33" y="218587"/>
            <a:ext cx="842017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3906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h-TH" sz="3200" dirty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สถานการณ์ที่ </a:t>
            </a:r>
            <a:r>
              <a:rPr lang="th-TH" sz="3200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th-TH" sz="3200" b="0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h-TH" sz="3200" b="0" dirty="0" smtClean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th-TH" sz="3200" b="0" dirty="0" smtClean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th-TH" sz="2400" dirty="0"/>
              <a:t>พ่อค้าขายขนมที่ตลาด โดยราคาของขนมตาล 2 บาท ขนมสอดไส้ 3 บาท และขนมกล้วย 4 บาท</a:t>
            </a:r>
            <a:br>
              <a:rPr lang="th-TH" sz="2400" dirty="0"/>
            </a:br>
            <a:r>
              <a:rPr lang="th-TH" sz="2400" dirty="0"/>
              <a:t>ช่วยพ่อค้าคิดราคาขนม เมื่อมีผู้ซื้อสั่งซื้อแต่ละครั้ง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060848"/>
            <a:ext cx="8640960" cy="3888431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th-TH" sz="4600" dirty="0" smtClean="0">
                <a:solidFill>
                  <a:srgbClr val="000099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ขั้นตอน</a:t>
            </a:r>
            <a:r>
              <a:rPr lang="th-TH" sz="4600" dirty="0">
                <a:solidFill>
                  <a:srgbClr val="000099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ที่ 1 การวิเคราะห์และกำหนดรายละเอียดของปัญหา</a:t>
            </a:r>
          </a:p>
          <a:p>
            <a:r>
              <a:rPr lang="th-TH" sz="4200" b="0" dirty="0"/>
              <a:t>ข้อมูลเข้า คือ   จำนวนชิ้นในการสั่งซื้อขนมแต่ละชนิด</a:t>
            </a:r>
          </a:p>
          <a:p>
            <a:r>
              <a:rPr lang="th-TH" sz="4200" b="0" dirty="0"/>
              <a:t>ข้อมูลออก </a:t>
            </a:r>
            <a:r>
              <a:rPr lang="th-TH" sz="4200" b="0" dirty="0" smtClean="0"/>
              <a:t>คือ </a:t>
            </a:r>
            <a:r>
              <a:rPr lang="th-TH" sz="4200" b="0" u="sng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ราคา</a:t>
            </a:r>
            <a:r>
              <a:rPr lang="th-TH" sz="4200" b="0" u="sng" dirty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ขนมรวมในการสั่งซื้อแต่ละ</a:t>
            </a:r>
            <a:r>
              <a:rPr lang="th-TH" sz="4200" b="0" u="sng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ครั้ง</a:t>
            </a:r>
            <a:endParaRPr lang="th-TH" sz="4200" b="0" dirty="0"/>
          </a:p>
          <a:p>
            <a:r>
              <a:rPr lang="th-TH" sz="4200" b="0" dirty="0"/>
              <a:t>วิธีการตรวจสอบข้อมูล เช่น</a:t>
            </a:r>
          </a:p>
          <a:p>
            <a:pPr marL="0" indent="0">
              <a:buNone/>
            </a:pPr>
            <a:r>
              <a:rPr lang="th-TH" sz="4200" b="0" dirty="0"/>
              <a:t>จำนวนสั่งซื้อขนม เป็น ชนมตาล 4 ชิ้น ขนมสอดไส้ 3 ชิ้น และขนมกล้วย 4 ชิ้น </a:t>
            </a:r>
            <a:r>
              <a:rPr lang="th-TH" sz="4200" b="0" dirty="0" smtClean="0"/>
              <a:t>ราคา</a:t>
            </a:r>
            <a:r>
              <a:rPr lang="th-TH" sz="4200" b="0" dirty="0"/>
              <a:t>รวมคือ 33 บาท</a:t>
            </a:r>
          </a:p>
          <a:p>
            <a:pPr marL="0" indent="0">
              <a:buNone/>
            </a:pPr>
            <a:r>
              <a:rPr lang="th-TH" sz="4200" b="0" dirty="0"/>
              <a:t>จำนวนสั่งซื้อขนม เป็น ชนมตาล 2 ชิ้น ขนมสอดไส้ 2 ชิ้น และขนมกล้วย 2 ชิ้น ราคารวมคือ 16 บาท</a:t>
            </a:r>
          </a:p>
          <a:p>
            <a:pPr marL="0" indent="0">
              <a:buNone/>
            </a:pPr>
            <a:r>
              <a:rPr lang="th-TH" sz="4200" b="0" u="sng" dirty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จำนวนสั่งซื้อขนม เป็น ชนมตาล .3.... ชิ้น ขนมสอดไส้ .3... ชิ้น และขนมกล้วย .3.. ชิ้น ราคารวมคือ ..27.. บาท</a:t>
            </a:r>
          </a:p>
          <a:p>
            <a:pPr marL="0" indent="0">
              <a:buNone/>
            </a:pPr>
            <a:r>
              <a:rPr lang="th-TH" sz="4200" b="0" u="sng" dirty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จำนวนสั่งซื้อขนม เป็น ชนมตาล .2...... ชิ้น ขนมสอดไส้ .2...... ชิ้น และขนมกล้วย .0... ชิ้น ราคารวมคือ ...10. บาท</a:t>
            </a:r>
          </a:p>
          <a:p>
            <a:pPr marL="0" indent="0">
              <a:buNone/>
            </a:pPr>
            <a:r>
              <a:rPr lang="th-TH" sz="4200" dirty="0"/>
              <a:t/>
            </a:r>
            <a:br>
              <a:rPr lang="th-TH" sz="4200" dirty="0"/>
            </a:br>
            <a:r>
              <a:rPr lang="th-TH" dirty="0"/>
              <a:t/>
            </a:r>
            <a:br>
              <a:rPr lang="th-TH" dirty="0"/>
            </a:br>
            <a:r>
              <a:rPr lang="th-TH" dirty="0"/>
              <a:t/>
            </a:r>
            <a:br>
              <a:rPr lang="th-TH" dirty="0"/>
            </a:br>
            <a:endParaRPr lang="th-TH" dirty="0"/>
          </a:p>
        </p:txBody>
      </p:sp>
      <p:pic>
        <p:nvPicPr>
          <p:cNvPr id="4" name="Picture 2" descr="C:\Users\tkron\Downloads\pic-actPowerCSM1\turtle-thinking-300px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33" y="218587"/>
            <a:ext cx="842017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7526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h-TH" sz="3200" dirty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สถานการณ์ที่ </a:t>
            </a:r>
            <a:r>
              <a:rPr lang="th-TH" sz="3200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(ต่อ)</a:t>
            </a:r>
            <a:r>
              <a:rPr lang="th-TH" sz="3200" b="0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h-TH" sz="3200" b="0" dirty="0" smtClean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th-TH" sz="3200" b="0" dirty="0" smtClean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th-TH" sz="2400" dirty="0"/>
              <a:t>พ่อค้าขายขนมที่ตลาด โดยราคาของขนมตาล 2 บาท ขนมสอดไส้ 3 บาท และขนมกล้วย 4 บาท</a:t>
            </a:r>
            <a:br>
              <a:rPr lang="th-TH" sz="2400" dirty="0"/>
            </a:br>
            <a:r>
              <a:rPr lang="th-TH" sz="2400" dirty="0"/>
              <a:t>ช่วยพ่อค้าคิดราคาขนม เมื่อมีผู้ซื้อสั่งซื้อแต่ละครั้ง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060848"/>
            <a:ext cx="8640960" cy="3888431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th-TH" sz="4600" dirty="0" smtClean="0">
                <a:solidFill>
                  <a:srgbClr val="000099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ขั้นตอน</a:t>
            </a:r>
            <a:r>
              <a:rPr lang="th-TH" sz="4600" dirty="0">
                <a:solidFill>
                  <a:srgbClr val="000099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ที่ 2</a:t>
            </a:r>
            <a:r>
              <a:rPr lang="th-TH" sz="4600" dirty="0" smtClean="0">
                <a:solidFill>
                  <a:srgbClr val="000099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h-TH" sz="3400" dirty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การวางแผนการแก้ปัญหา </a:t>
            </a:r>
            <a:r>
              <a:rPr lang="th-TH" sz="3400" b="0" dirty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โดยให้นักเรียนเลือก</a:t>
            </a:r>
            <a:r>
              <a:rPr lang="th-TH" sz="3400" b="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คำตอบ</a:t>
            </a:r>
            <a:r>
              <a:rPr lang="th-TH" sz="3400" b="0" dirty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ข้อ ก – จ แล้ว</a:t>
            </a:r>
            <a:r>
              <a:rPr lang="th-TH" sz="3400" b="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นำมาเรียงลำดับตามขั้นตอนที่ใช้ในการหาคำตอบ</a:t>
            </a:r>
            <a:endParaRPr lang="th-TH" sz="3400" b="0" dirty="0"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  <a:p>
            <a:pPr marL="0" indent="0">
              <a:buNone/>
            </a:pPr>
            <a:r>
              <a:rPr lang="th-TH" sz="4200" b="0" dirty="0" smtClean="0">
                <a:effectLst/>
              </a:rPr>
              <a:t>ก. กำหนด</a:t>
            </a:r>
            <a:r>
              <a:rPr lang="th-TH" sz="4200" b="0" dirty="0">
                <a:effectLst/>
              </a:rPr>
              <a:t>ราคาขนมตาล 2 บาท ขนมสอดไส้ 3 บาท และขนมกล้วย 4 บาท</a:t>
            </a:r>
          </a:p>
          <a:p>
            <a:pPr marL="0" indent="0">
              <a:buNone/>
            </a:pPr>
            <a:r>
              <a:rPr lang="th-TH" sz="4200" b="0" dirty="0">
                <a:effectLst/>
              </a:rPr>
              <a:t>ข. </a:t>
            </a:r>
            <a:r>
              <a:rPr lang="th-TH" sz="4200" b="0" dirty="0" smtClean="0">
                <a:effectLst/>
              </a:rPr>
              <a:t>คำนวณ</a:t>
            </a:r>
            <a:r>
              <a:rPr lang="th-TH" sz="4200" b="0" dirty="0">
                <a:effectLst/>
              </a:rPr>
              <a:t>ราคาราคาขนมสอดไส้ โดยการ</a:t>
            </a:r>
            <a:r>
              <a:rPr lang="th-TH" sz="4200" b="0" dirty="0" smtClean="0">
                <a:effectLst/>
              </a:rPr>
              <a:t>นำ จำนวน</a:t>
            </a:r>
            <a:r>
              <a:rPr lang="th-TH" sz="4200" b="0" dirty="0">
                <a:effectLst/>
              </a:rPr>
              <a:t>ชิ้นขนมสอดไส้ </a:t>
            </a:r>
            <a:r>
              <a:rPr lang="en-US" sz="4200" b="0" dirty="0">
                <a:effectLst/>
              </a:rPr>
              <a:t>x </a:t>
            </a:r>
            <a:r>
              <a:rPr lang="th-TH" sz="4200" b="0" dirty="0">
                <a:effectLst/>
              </a:rPr>
              <a:t>ราคาขนมสอดไส้</a:t>
            </a:r>
          </a:p>
          <a:p>
            <a:pPr marL="0" indent="0">
              <a:buNone/>
            </a:pPr>
            <a:r>
              <a:rPr lang="th-TH" sz="4200" b="0" dirty="0">
                <a:effectLst/>
              </a:rPr>
              <a:t>ค. รับ</a:t>
            </a:r>
            <a:r>
              <a:rPr lang="th-TH" sz="4200" b="0" dirty="0" smtClean="0">
                <a:effectLst/>
              </a:rPr>
              <a:t>จำนวน</a:t>
            </a:r>
            <a:r>
              <a:rPr lang="th-TH" sz="4200" b="0" dirty="0">
                <a:effectLst/>
              </a:rPr>
              <a:t>ชิ้นของขนมตาล ขนมสอดไส้ และขนมกล้วย</a:t>
            </a:r>
          </a:p>
          <a:p>
            <a:pPr marL="0" indent="0">
              <a:buNone/>
            </a:pPr>
            <a:r>
              <a:rPr lang="th-TH" sz="4200" b="0" dirty="0">
                <a:effectLst/>
              </a:rPr>
              <a:t>ง. </a:t>
            </a:r>
            <a:r>
              <a:rPr lang="th-TH" sz="4200" b="0" dirty="0" smtClean="0">
                <a:effectLst/>
              </a:rPr>
              <a:t>คำนวณ</a:t>
            </a:r>
            <a:r>
              <a:rPr lang="th-TH" sz="4200" b="0" dirty="0">
                <a:effectLst/>
              </a:rPr>
              <a:t>ราคาขนมทั้งหมด โดการ</a:t>
            </a:r>
            <a:r>
              <a:rPr lang="th-TH" sz="4200" b="0" dirty="0" smtClean="0">
                <a:effectLst/>
              </a:rPr>
              <a:t>นำ </a:t>
            </a:r>
            <a:r>
              <a:rPr lang="th-TH" sz="4200" b="0" dirty="0">
                <a:effectLst/>
              </a:rPr>
              <a:t>ราคาขนมตาล + ราคาขนมสอดไส้ + ราคาขนมกล้วย</a:t>
            </a:r>
          </a:p>
          <a:p>
            <a:pPr marL="0" indent="0">
              <a:buNone/>
            </a:pPr>
            <a:r>
              <a:rPr lang="th-TH" sz="4200" b="0" dirty="0">
                <a:effectLst/>
              </a:rPr>
              <a:t>จ. </a:t>
            </a:r>
            <a:r>
              <a:rPr lang="th-TH" sz="4200" b="0" dirty="0" smtClean="0">
                <a:effectLst/>
              </a:rPr>
              <a:t>คำนวณ</a:t>
            </a:r>
            <a:r>
              <a:rPr lang="th-TH" sz="4200" b="0" dirty="0">
                <a:effectLst/>
              </a:rPr>
              <a:t>ราคาราคาขนมกล้วย โดยการ</a:t>
            </a:r>
            <a:r>
              <a:rPr lang="th-TH" sz="4200" b="0" dirty="0" smtClean="0">
                <a:effectLst/>
              </a:rPr>
              <a:t>นำ จำนวน</a:t>
            </a:r>
            <a:r>
              <a:rPr lang="th-TH" sz="4200" b="0" dirty="0">
                <a:effectLst/>
              </a:rPr>
              <a:t>ชิ้นขนมกล้วย </a:t>
            </a:r>
            <a:r>
              <a:rPr lang="en-US" sz="4200" b="0" dirty="0">
                <a:effectLst/>
              </a:rPr>
              <a:t>x </a:t>
            </a:r>
            <a:r>
              <a:rPr lang="th-TH" sz="4200" b="0" dirty="0">
                <a:effectLst/>
              </a:rPr>
              <a:t>ราคาขนมกล้วย</a:t>
            </a:r>
          </a:p>
          <a:p>
            <a:pPr marL="0" indent="0">
              <a:buNone/>
            </a:pPr>
            <a:r>
              <a:rPr lang="th-TH" sz="4200" b="0" dirty="0">
                <a:effectLst/>
              </a:rPr>
              <a:t>ฉ. แสดงราคาขนมทั้งหมด</a:t>
            </a:r>
          </a:p>
          <a:p>
            <a:pPr marL="0" indent="0">
              <a:buNone/>
            </a:pPr>
            <a:r>
              <a:rPr lang="th-TH" sz="4200" b="0" dirty="0">
                <a:effectLst/>
              </a:rPr>
              <a:t>ช. </a:t>
            </a:r>
            <a:r>
              <a:rPr lang="th-TH" sz="4200" b="0" dirty="0" smtClean="0">
                <a:effectLst/>
              </a:rPr>
              <a:t>คำนวณ</a:t>
            </a:r>
            <a:r>
              <a:rPr lang="th-TH" sz="4200" b="0" dirty="0">
                <a:effectLst/>
              </a:rPr>
              <a:t>ราคาราคาขนมตาล โดยการ</a:t>
            </a:r>
            <a:r>
              <a:rPr lang="th-TH" sz="4200" b="0" dirty="0" smtClean="0">
                <a:effectLst/>
              </a:rPr>
              <a:t>นำ จำนวน</a:t>
            </a:r>
            <a:r>
              <a:rPr lang="th-TH" sz="4200" b="0" dirty="0">
                <a:effectLst/>
              </a:rPr>
              <a:t>ชิ้นขนมตาล </a:t>
            </a:r>
            <a:r>
              <a:rPr lang="en-US" sz="4200" b="0" dirty="0">
                <a:effectLst/>
              </a:rPr>
              <a:t>x </a:t>
            </a:r>
            <a:r>
              <a:rPr lang="th-TH" sz="4200" b="0" dirty="0">
                <a:effectLst/>
              </a:rPr>
              <a:t>ราคาขนมตาล</a:t>
            </a:r>
            <a:r>
              <a:rPr lang="th-TH" sz="7600" dirty="0">
                <a:effectLst/>
              </a:rPr>
              <a:t/>
            </a:r>
            <a:br>
              <a:rPr lang="th-TH" sz="7600" dirty="0">
                <a:effectLst/>
              </a:rPr>
            </a:br>
            <a:r>
              <a:rPr lang="th-TH" dirty="0"/>
              <a:t/>
            </a:r>
            <a:br>
              <a:rPr lang="th-TH" dirty="0"/>
            </a:br>
            <a:r>
              <a:rPr lang="th-TH" dirty="0"/>
              <a:t/>
            </a:r>
            <a:br>
              <a:rPr lang="th-TH" dirty="0"/>
            </a:br>
            <a:r>
              <a:rPr lang="th-TH" sz="4400" b="0" dirty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คำตอบคือ  ก ค ข จ ช ง ฉ  ( ก และ ค สลับที่กันได้ และ ข จ ช สลับที่กันได้ )</a:t>
            </a:r>
          </a:p>
          <a:p>
            <a:endParaRPr lang="th-TH" dirty="0"/>
          </a:p>
        </p:txBody>
      </p:sp>
      <p:pic>
        <p:nvPicPr>
          <p:cNvPr id="4" name="Picture 2" descr="C:\Users\tkron\Downloads\pic-actPowerCSM1\turtle-thinking-300px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33" y="218587"/>
            <a:ext cx="842017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2787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7772400" cy="1470025"/>
          </a:xfrm>
        </p:spPr>
        <p:txBody>
          <a:bodyPr>
            <a:normAutofit/>
          </a:bodyPr>
          <a:lstStyle/>
          <a:p>
            <a:r>
              <a:rPr lang="th-TH" sz="4800" dirty="0" smtClean="0">
                <a:ln w="17780" cmpd="sng">
                  <a:solidFill>
                    <a:schemeClr val="tx2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ปัญหาในชีวิตประจำวัน</a:t>
            </a:r>
            <a:endParaRPr lang="th-TH" sz="4800" dirty="0">
              <a:ln w="17780" cmpd="sng">
                <a:solidFill>
                  <a:schemeClr val="tx2"/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1556792"/>
            <a:ext cx="849694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4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ขยะในโรงเรียน</a:t>
            </a:r>
          </a:p>
          <a:p>
            <a:r>
              <a:rPr lang="th-TH" sz="4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มาโรงเรียนสาย</a:t>
            </a:r>
          </a:p>
          <a:p>
            <a:r>
              <a:rPr lang="th-TH" sz="4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ความล่าช้าในการซื้อของที่สหกรณ์โรงเรียน</a:t>
            </a:r>
          </a:p>
          <a:p>
            <a:r>
              <a:rPr lang="th-TH" sz="4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พวงกุญแจห้อยกระเป๋าหาย</a:t>
            </a:r>
          </a:p>
          <a:p>
            <a:endParaRPr lang="th-TH" sz="3600" dirty="0" smtClean="0"/>
          </a:p>
          <a:p>
            <a:r>
              <a:rPr lang="th-TH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ระบุรายละเอียดปัญหา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:…………………………………………….</a:t>
            </a:r>
          </a:p>
          <a:p>
            <a:r>
              <a:rPr lang="th-TH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สาเหตุ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:…………………………………………………………..</a:t>
            </a:r>
          </a:p>
          <a:p>
            <a:r>
              <a:rPr lang="th-TH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วิธีแก้ปัญหา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…………………………………………………….</a:t>
            </a:r>
            <a:endParaRPr lang="th-TH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64699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h-TH" dirty="0"/>
              <a:t>สถานการณ์ที่ 3</a:t>
            </a:r>
            <a:r>
              <a:rPr lang="th-TH" b="0" dirty="0" smtClean="0"/>
              <a:t> </a:t>
            </a:r>
            <a:br>
              <a:rPr lang="th-TH" b="0" dirty="0" smtClean="0"/>
            </a:br>
            <a:r>
              <a:rPr lang="th-TH" b="0" dirty="0" smtClean="0"/>
              <a:t>การคำนวณปริมาณยาพาราเซตามอล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701008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th-TH" sz="33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ขั้นตอน</a:t>
            </a:r>
            <a:r>
              <a:rPr lang="th-TH" sz="33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ที่ 1 การวิเคราะห์และกำหนดรายละเอียดของปัญหา</a:t>
            </a:r>
          </a:p>
          <a:p>
            <a:pPr fontAlgn="base"/>
            <a:r>
              <a:rPr lang="th-TH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ข้อ</a:t>
            </a:r>
            <a:r>
              <a:rPr lang="th-TH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มูลเข้า </a:t>
            </a:r>
            <a:r>
              <a:rPr lang="th-TH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 </a:t>
            </a:r>
            <a:r>
              <a:rPr lang="th-TH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คือ น้ำหนัก</a:t>
            </a:r>
            <a:r>
              <a:rPr lang="th-TH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ของผู้ป่วย 35 กิโลกรัม</a:t>
            </a:r>
          </a:p>
          <a:p>
            <a:pPr fontAlgn="base"/>
            <a:r>
              <a:rPr lang="th-TH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ข้อมูลออก  คือ </a:t>
            </a:r>
            <a:r>
              <a:rPr lang="th-TH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ปริมาณการให้ยาพาราเซตามอลกับผู้ป่วยซึ่งมีน้ำหนัก 35 กิโลก</a:t>
            </a:r>
            <a:r>
              <a:rPr lang="th-TH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รัม</a:t>
            </a:r>
          </a:p>
          <a:p>
            <a:pPr fontAlgn="base"/>
            <a:r>
              <a:rPr lang="th-TH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วิธี</a:t>
            </a:r>
            <a:r>
              <a:rPr lang="th-TH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ตรวจสอบความ</a:t>
            </a:r>
            <a:r>
              <a:rPr lang="th-TH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ถูกต้อง เช่น</a:t>
            </a:r>
            <a:endParaRPr lang="th-TH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th-TH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</a:t>
            </a:r>
            <a:r>
              <a:rPr lang="th-TH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ข้อมูล</a:t>
            </a:r>
            <a:r>
              <a:rPr lang="th-TH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เข้าเป็นผู้ป่วยที่มีน้ำหนัก 35 กิโลกรัม ปริมาณยาที่ต้องรับประทาน </a:t>
            </a:r>
            <a:r>
              <a:rPr lang="th-TH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คือ </a:t>
            </a:r>
            <a:r>
              <a:rPr lang="th-TH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 1 เม็ด ไม่เกิน 5-6 ครั้งต่อวัน </a:t>
            </a:r>
            <a:r>
              <a:rPr lang="th-TH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 </a:t>
            </a:r>
          </a:p>
          <a:p>
            <a:pPr marL="0" indent="0">
              <a:buNone/>
            </a:pPr>
            <a:r>
              <a:rPr lang="th-TH" dirty="0"/>
              <a:t/>
            </a:r>
            <a:br>
              <a:rPr lang="th-TH" dirty="0"/>
            </a:br>
            <a:endParaRPr lang="th-TH" dirty="0"/>
          </a:p>
        </p:txBody>
      </p:sp>
      <p:pic>
        <p:nvPicPr>
          <p:cNvPr id="4" name="Picture 2" descr="C:\Users\tkron\Downloads\pic-actPowerCSM1\turtle-thinking-300px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18587"/>
            <a:ext cx="842017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5076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4664"/>
            <a:ext cx="8435280" cy="6120680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th-TH" sz="9600" b="0" dirty="0"/>
              <a:t> </a:t>
            </a:r>
            <a:r>
              <a:rPr lang="th-TH" sz="96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ขั้นตอนที่ 2 การวางแผนการแก้ปัญหา</a:t>
            </a:r>
          </a:p>
          <a:p>
            <a:pPr marL="265113" indent="0" fontAlgn="base">
              <a:buNone/>
            </a:pPr>
            <a:r>
              <a:rPr lang="th-TH" sz="9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ผู้ป่วย</a:t>
            </a:r>
            <a:r>
              <a:rPr lang="th-TH" sz="9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น้ำหนัก 35 กิโลกรัม</a:t>
            </a:r>
          </a:p>
          <a:p>
            <a:pPr marL="265113" indent="0" fontAlgn="base">
              <a:buNone/>
            </a:pPr>
            <a:r>
              <a:rPr lang="th-TH" sz="9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ตรวจสอบ</a:t>
            </a:r>
            <a:r>
              <a:rPr lang="th-TH" sz="9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น้ำหนักผู้ป่วยว่าตรงกับเงื่อนไขใด ต่อไปนี้ </a:t>
            </a:r>
          </a:p>
          <a:p>
            <a:pPr marL="265113" indent="0">
              <a:buNone/>
            </a:pPr>
            <a:r>
              <a:rPr lang="th-TH" sz="9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 2.1  ถ้าผู้ป่วยมีน้ำหนัก 34-50 กิโลกรัม  </a:t>
            </a:r>
          </a:p>
          <a:p>
            <a:pPr marL="265113" indent="0" fontAlgn="base">
              <a:buNone/>
            </a:pPr>
            <a:r>
              <a:rPr lang="th-TH" sz="9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  </a:t>
            </a:r>
            <a:r>
              <a:rPr lang="th-TH" sz="9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ให้</a:t>
            </a:r>
            <a:r>
              <a:rPr lang="th-TH" sz="9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ทานยาพาราเซตามอลเพียง 1 เม็ด ไม่เกิน 5-6 ครั้งต่อวัน</a:t>
            </a:r>
          </a:p>
          <a:p>
            <a:pPr marL="265113" indent="0">
              <a:buNone/>
            </a:pPr>
            <a:r>
              <a:rPr lang="th-TH" sz="9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2.2 </a:t>
            </a:r>
            <a:r>
              <a:rPr lang="th-TH" sz="9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ถ้าผู้ป่วยมีน้ำหนัก 50-75 กิโลกรัม </a:t>
            </a:r>
          </a:p>
          <a:p>
            <a:pPr marL="265113" indent="0" fontAlgn="base">
              <a:buNone/>
            </a:pPr>
            <a:r>
              <a:rPr lang="th-TH" sz="9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    ให้ทานยาพาราเซตามอล 1 เม็ดครึ่ง ไม่เกิน 4-5 ครั้งต่อวัน</a:t>
            </a:r>
          </a:p>
          <a:p>
            <a:pPr marL="265113" indent="0">
              <a:buNone/>
            </a:pPr>
            <a:r>
              <a:rPr lang="th-TH" sz="9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2.3 </a:t>
            </a:r>
            <a:r>
              <a:rPr lang="th-TH" sz="9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ถ้าผู้ป่วยมีน้ำหนัก 75 กิโลกรัมขึ้นไป </a:t>
            </a:r>
          </a:p>
          <a:p>
            <a:pPr marL="265113" indent="0" fontAlgn="base">
              <a:buNone/>
            </a:pPr>
            <a:r>
              <a:rPr lang="th-TH" sz="9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ให้</a:t>
            </a:r>
            <a:r>
              <a:rPr lang="th-TH" sz="9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ทานยาพาราเซตามอล 2 เม็ด ไม่เกิน 3-4 ครั้งต่อวัน</a:t>
            </a:r>
          </a:p>
          <a:p>
            <a:pPr marL="0" indent="0">
              <a:buNone/>
            </a:pPr>
            <a:r>
              <a:rPr lang="th-TH" sz="9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3</a:t>
            </a:r>
            <a:r>
              <a:rPr lang="th-TH" sz="9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th-TH" sz="9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แสดง</a:t>
            </a:r>
            <a:r>
              <a:rPr lang="th-TH" sz="9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ผลลัพธ์ว่าผู้ป่วยต้องได้รับยาพาราเซตามอลในปริมาณเท่าใด </a:t>
            </a:r>
          </a:p>
          <a:p>
            <a:pPr marL="0" indent="0">
              <a:buNone/>
            </a:pPr>
            <a:endParaRPr lang="th-TH" sz="9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th-TH" sz="96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ขั้นตอน</a:t>
            </a:r>
            <a:r>
              <a:rPr lang="th-TH" sz="96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ที่ 3 การดำเนินการแก้ปัญหา</a:t>
            </a:r>
          </a:p>
          <a:p>
            <a:pPr marL="265113" indent="0" fontAlgn="base">
              <a:buNone/>
            </a:pPr>
            <a:r>
              <a:rPr lang="th-TH" sz="9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ตรวจสอบ</a:t>
            </a:r>
            <a:r>
              <a:rPr lang="th-TH" sz="9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ว่าผู้ป่วยน้ำหนักเท่าไร  </a:t>
            </a:r>
            <a:r>
              <a:rPr lang="th-TH" sz="9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โดยในโจทย์กำหนดน้ำหนัก</a:t>
            </a:r>
            <a:r>
              <a:rPr lang="th-TH" sz="9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ผู้ป่วยเท่ากับ 35 กิโลกรัม </a:t>
            </a:r>
          </a:p>
          <a:p>
            <a:pPr marL="265113" indent="0" fontAlgn="base">
              <a:buNone/>
            </a:pPr>
            <a:r>
              <a:rPr lang="th-TH" sz="9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เปรียบเทียบ</a:t>
            </a:r>
            <a:r>
              <a:rPr lang="th-TH" sz="9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น้ำหนักของผู้ป่วยกับเงื่อนไขที่กำหนดให้ พบว่า </a:t>
            </a:r>
          </a:p>
          <a:p>
            <a:pPr marL="265113" indent="0">
              <a:buNone/>
            </a:pPr>
            <a:r>
              <a:rPr lang="th-TH" sz="9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    ผู้ที่มีน้ำหนัก 35 กิโลกรัม ตรงกับเงื่อนไขผู้ป่วยที่มีน้ำหนัก  34-50 กิโลกรัม จึงต้องทาน</a:t>
            </a:r>
            <a:r>
              <a:rPr lang="th-TH" sz="9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ยาพารา</a:t>
            </a:r>
            <a:r>
              <a:rPr lang="th-TH" sz="9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เซตา</a:t>
            </a:r>
            <a:r>
              <a:rPr lang="th-TH" sz="9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มอลเพียง </a:t>
            </a:r>
            <a:r>
              <a:rPr lang="th-TH" sz="9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เม็ด ไม่เกิน 5-6 ครั้งต่อวัน</a:t>
            </a:r>
          </a:p>
          <a:p>
            <a:pPr marL="0" indent="0">
              <a:buNone/>
            </a:pPr>
            <a:endParaRPr lang="th-TH" dirty="0" smtClean="0"/>
          </a:p>
          <a:p>
            <a:pPr marL="0" indent="0">
              <a:buNone/>
            </a:pPr>
            <a:r>
              <a:rPr lang="th-TH" dirty="0"/>
              <a:t/>
            </a:r>
            <a:br>
              <a:rPr lang="th-TH" dirty="0"/>
            </a:br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4189671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th-TH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ขั้นตอนที่ 4 การตรวจสอบและประเมินผล</a:t>
            </a:r>
          </a:p>
          <a:p>
            <a:pPr marL="0" indent="0">
              <a:buNone/>
            </a:pPr>
            <a:r>
              <a:rPr lang="th-TH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ตรวจสอบว่าปริมาณยาพาราเซตามอนที่คำนวนได้ ในขั้นตอนที่ 3  ว่าตรงกับข้อมูลที่คิดไว้ในการวิธีตรวจสอบผลลัพธ์ ขั้นตอนที่ 1 ว่า เหมือนกันหรือไม่ และลองทดสอบโด</a:t>
            </a:r>
            <a:r>
              <a:rPr lang="th-TH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ยกำหนดค่า</a:t>
            </a:r>
            <a:r>
              <a:rPr lang="th-TH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อายุอื่น ว่าได้ปริมาณยาพาราเซตามอน ตรงตามที่เงื่อนไขกำหนดหรือไม่ หากเงื่อนไขกำหนดไว้ครอบคลุม คำตอบที่ได้จะถูกต้อง  หากผลลัพธ์ไม่ถูกต้องให้ย้อนกลับพิจารณาใหม่ตั้งแต่ขั้นตอนที่ 1</a:t>
            </a:r>
          </a:p>
          <a:p>
            <a:pPr marL="0" indent="0">
              <a:buNone/>
            </a:pPr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1215527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52744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th-TH" dirty="0"/>
              <a:t>สถานการณ์ที่ 4</a:t>
            </a:r>
            <a:r>
              <a:rPr lang="th-TH" dirty="0" smtClean="0"/>
              <a:t> </a:t>
            </a:r>
            <a:br>
              <a:rPr lang="th-TH" dirty="0" smtClean="0"/>
            </a:br>
            <a:r>
              <a:rPr lang="th-TH" dirty="0" smtClean="0"/>
              <a:t>หาผลรวมน้ำหนักเพื่อนในห้อง</a:t>
            </a:r>
            <a:r>
              <a:rPr lang="th-TH" b="0" dirty="0"/>
              <a:t/>
            </a:r>
            <a:br>
              <a:rPr lang="th-TH" b="0" dirty="0"/>
            </a:b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556792"/>
            <a:ext cx="8363272" cy="5112568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th-TH" sz="96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ขั้นตอน</a:t>
            </a:r>
            <a:r>
              <a:rPr lang="th-TH" sz="96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ที่ 1 การวิเคราะห์และกำหนดรายละเอียดของปัญหา</a:t>
            </a:r>
          </a:p>
          <a:p>
            <a:pPr fontAlgn="base"/>
            <a:r>
              <a:rPr lang="th-TH" sz="9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ข้อมูลเข้า คือ     น้ำหนักของเพื่อนในห้อง  และจำนวนของเพื่อนในห้อง</a:t>
            </a:r>
          </a:p>
          <a:p>
            <a:pPr fontAlgn="base"/>
            <a:r>
              <a:rPr lang="th-TH" sz="9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ข้อมูลออก คือ       ผลรวมน้ำหนักของเพื่อนในห้องทุกคน</a:t>
            </a:r>
          </a:p>
          <a:p>
            <a:pPr fontAlgn="base"/>
            <a:r>
              <a:rPr lang="th-TH" sz="9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วิธีตรวจสอบความถูกต้อง </a:t>
            </a:r>
            <a:r>
              <a:rPr lang="th-TH" sz="9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เช่น น้ำหนัก</a:t>
            </a:r>
            <a:r>
              <a:rPr lang="th-TH" sz="9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ของเพื่อน เป็น 35 40 42 38 45 ผลรวมคือ 200 </a:t>
            </a:r>
            <a:r>
              <a:rPr lang="th-TH" sz="9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ก.</a:t>
            </a:r>
            <a:endParaRPr lang="th-TH" sz="9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th-TH" sz="96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ขั้นตอน</a:t>
            </a:r>
            <a:r>
              <a:rPr lang="th-TH" sz="96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ที่ 2 การวางแผนการแก้ปัญหา</a:t>
            </a:r>
          </a:p>
          <a:p>
            <a:pPr marL="361950" indent="0" fontAlgn="base">
              <a:buNone/>
            </a:pPr>
            <a:r>
              <a:rPr lang="th-TH" sz="9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กำหนดผลรวมน้ำหนักของเพื่อนในห้องเริ่มต้น = 0</a:t>
            </a:r>
          </a:p>
          <a:p>
            <a:pPr marL="361950" indent="0" fontAlgn="base">
              <a:buNone/>
            </a:pPr>
            <a:r>
              <a:rPr lang="th-TH" sz="9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บวกสะสมน้ำหนักของเพื่อนในห้องให้ครบทุกคน  โดย</a:t>
            </a:r>
          </a:p>
          <a:p>
            <a:pPr marL="361950" indent="0">
              <a:buNone/>
            </a:pPr>
            <a:r>
              <a:rPr lang="th-TH" sz="9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ผลรวมของน้ำหนักของเพื่อน =  ผลรวมของน้ำหนักของเพื่อน + น้ำหนักของนักเรียนของแต่ละคน</a:t>
            </a:r>
          </a:p>
          <a:p>
            <a:pPr marL="0" indent="0">
              <a:buNone/>
            </a:pPr>
            <a:r>
              <a:rPr lang="th-TH" sz="96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ขั้นตอน</a:t>
            </a:r>
            <a:r>
              <a:rPr lang="th-TH" sz="96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ที่ 3 การดำเนินการแก้ปัญหา</a:t>
            </a:r>
          </a:p>
          <a:p>
            <a:pPr marL="361950" indent="0" fontAlgn="base">
              <a:buNone/>
            </a:pPr>
            <a:r>
              <a:rPr lang="th-TH" sz="9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กำหนดผลรวม = 0</a:t>
            </a:r>
          </a:p>
          <a:p>
            <a:pPr marL="361950" indent="0" fontAlgn="base">
              <a:buNone/>
            </a:pPr>
            <a:r>
              <a:rPr lang="th-TH" sz="9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ดำเนินการบวกน้ำหนักเพื่อนคนที่ 1  กับน้ำหนักรวม เก็บไว้ในผลรวม</a:t>
            </a:r>
          </a:p>
          <a:p>
            <a:pPr marL="361950" indent="0" fontAlgn="base">
              <a:buNone/>
            </a:pPr>
            <a:r>
              <a:rPr lang="th-TH" sz="9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นำผลรวม บวก น้ำหนักเพื่อนคนถัดไป </a:t>
            </a:r>
          </a:p>
          <a:p>
            <a:pPr marL="361950" indent="0" fontAlgn="base">
              <a:buNone/>
            </a:pPr>
            <a:r>
              <a:rPr lang="th-TH" sz="9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ทำข้อ 3 จนครบตามจำนวนเพื่อนในห้อง</a:t>
            </a:r>
          </a:p>
          <a:p>
            <a:pPr marL="0" indent="0">
              <a:buNone/>
            </a:pPr>
            <a:r>
              <a:rPr lang="th-TH" dirty="0"/>
              <a:t/>
            </a:r>
            <a:br>
              <a:rPr lang="th-TH" dirty="0"/>
            </a:br>
            <a:endParaRPr lang="th-TH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2" descr="C:\Users\tkron\Downloads\pic-actPowerCSM1\turtle-thinking-300px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7633" y="18827"/>
            <a:ext cx="842017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3716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th-TH" sz="40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ขั้นตอนที่ 4 การตรวจสอบและประเมินผล</a:t>
            </a:r>
            <a:endParaRPr lang="th-TH" sz="4000" b="0" dirty="0">
              <a:solidFill>
                <a:srgbClr val="000099"/>
              </a:solidFill>
            </a:endParaRPr>
          </a:p>
          <a:p>
            <a:pPr marL="0" indent="0">
              <a:buNone/>
            </a:pPr>
            <a:r>
              <a:rPr lang="th-TH" b="0" dirty="0"/>
              <a:t> </a:t>
            </a:r>
            <a:r>
              <a:rPr lang="th-TH" b="0" dirty="0" smtClean="0"/>
              <a:t>  </a:t>
            </a:r>
            <a:r>
              <a:rPr lang="th-TH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ตรวจสอบผลที่ได้จากขั้นตอนการดำเนินการ ว่าตรงกับวิธีตรวจสอบความถูกต้องในขั้นที่ 1 หรือไม่ แล้วลอง</a:t>
            </a:r>
            <a:r>
              <a:rPr lang="th-TH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ทดสอบ</a:t>
            </a:r>
            <a:r>
              <a:rPr lang="th-TH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โดยกำหนดน้ำหนักของเพื่อนค่าอื่นด้วยว่าได้ผลลัพธ์ที่ถูกต้องหรือไม่ ซึ่งอาจจะดำเนินบวกเอง แล้วเปรียบเทียบผลลัพธ์ ว่าเหมือนกันหรือไม่ หาก</a:t>
            </a:r>
            <a:r>
              <a:rPr lang="th-TH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ผลลัพธ์ไม่ถูกต้องให้ย้อนกลับพิจารณาใหม่ตั้งแต่ขั้นตอนที่ 1</a:t>
            </a:r>
            <a:r>
              <a:rPr lang="th-TH" dirty="0" smtClean="0"/>
              <a:t/>
            </a:r>
            <a:br>
              <a:rPr lang="th-TH" dirty="0" smtClean="0"/>
            </a:br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4278173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 สถานการณ์ที่ 5  พาของสามสิ่งข้ามฝั่ง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4116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th-TH" sz="38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ขั้นตอนที่ 1 การวิเคราะห์และกำหนดรายละเอียดของปัญหา</a:t>
            </a:r>
          </a:p>
          <a:p>
            <a:pPr fontAlgn="base"/>
            <a:r>
              <a:rPr lang="th-TH" sz="3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ข้อมูลเข้า คือ  ของสามสิ่งที่ต้องข้ามฝั่งแม่น้ำ มีผักกาด แกะและหมาป่า โดยมีเรือพาย 1 ลำ และคนพายเรือ 1 คน </a:t>
            </a:r>
          </a:p>
          <a:p>
            <a:pPr fontAlgn="base"/>
            <a:r>
              <a:rPr lang="th-TH" sz="3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ข้อมูล</a:t>
            </a:r>
            <a:r>
              <a:rPr lang="th-TH" sz="3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ออก คือ </a:t>
            </a:r>
            <a:r>
              <a:rPr lang="th-TH" sz="3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ผักกาด </a:t>
            </a:r>
            <a:r>
              <a:rPr lang="th-TH" sz="3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แกะ และ หมาป่า ข้ามฝั่งได้</a:t>
            </a:r>
          </a:p>
          <a:p>
            <a:pPr fontAlgn="base"/>
            <a:r>
              <a:rPr lang="th-TH" sz="3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วิธี</a:t>
            </a:r>
            <a:r>
              <a:rPr lang="th-TH" sz="3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ตรวจสอบความถูกต้อง</a:t>
            </a:r>
          </a:p>
          <a:p>
            <a:pPr marL="358775" indent="0">
              <a:buNone/>
            </a:pPr>
            <a:r>
              <a:rPr lang="th-TH" sz="3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ตรวจโดยจำลองสถานการณ์ ตามประเด็นต่อไปนี้</a:t>
            </a:r>
          </a:p>
          <a:p>
            <a:pPr marL="358775" indent="0" fontAlgn="base">
              <a:buNone/>
            </a:pPr>
            <a:r>
              <a:rPr lang="th-TH" sz="3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ของสามสิ่งข้ามฝั่งแม่น้ำไปอีกฝั่งครบแล้ว</a:t>
            </a:r>
          </a:p>
          <a:p>
            <a:pPr marL="358775" indent="0" fontAlgn="base">
              <a:buNone/>
            </a:pPr>
            <a:r>
              <a:rPr lang="th-TH" sz="3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คนพายเรือนำของลงเรือข้ามฝั่งได้ครั้งละ 1 อย่าง </a:t>
            </a:r>
          </a:p>
          <a:p>
            <a:pPr marL="358775" indent="0" fontAlgn="base">
              <a:buNone/>
            </a:pPr>
            <a:r>
              <a:rPr lang="th-TH" sz="3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เงื่อนไขของของบนฝั่ง </a:t>
            </a:r>
            <a:endParaRPr lang="th-TH" sz="3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58775" indent="0">
              <a:buNone/>
            </a:pPr>
            <a:r>
              <a:rPr lang="th-TH" sz="3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แกะจะต้องไม่อยู่บนฝั่งกับผักกาด</a:t>
            </a:r>
          </a:p>
          <a:p>
            <a:pPr marL="358775" indent="0">
              <a:buNone/>
            </a:pPr>
            <a:r>
              <a:rPr lang="th-TH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หมาป่าจะต้องไม่อยู่บนฝั่งกับแกะ</a:t>
            </a:r>
          </a:p>
          <a:p>
            <a:pPr marL="0" indent="0">
              <a:buNone/>
            </a:pPr>
            <a:r>
              <a:rPr lang="th-TH" dirty="0"/>
              <a:t/>
            </a:r>
            <a:br>
              <a:rPr lang="th-TH" dirty="0"/>
            </a:br>
            <a:endParaRPr lang="th-TH" dirty="0"/>
          </a:p>
        </p:txBody>
      </p:sp>
      <p:pic>
        <p:nvPicPr>
          <p:cNvPr id="4" name="Picture 2" descr="C:\Users\tkron\Downloads\pic-actPowerCSM1\turtle-thinking-300px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36658"/>
            <a:ext cx="842017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739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20688"/>
            <a:ext cx="8507288" cy="604867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th-TH" sz="39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ขั้นตอนที่ 2 การวางแผนการแก้ปัญหา</a:t>
            </a:r>
          </a:p>
          <a:p>
            <a:pPr marL="0" indent="0" fontAlgn="base">
              <a:buNone/>
            </a:pPr>
            <a:r>
              <a:rPr lang="th-TH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เริ่มต้น</a:t>
            </a:r>
            <a:r>
              <a:rPr lang="th-TH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พิจารณาฝั่งซ้าย เงื่อนไข คือ </a:t>
            </a:r>
          </a:p>
          <a:p>
            <a:pPr marL="534988" indent="0"/>
            <a:r>
              <a:rPr lang="th-TH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h-TH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แกะจะต้องไม่อยู่บนฝั่งกับผักกาด</a:t>
            </a:r>
          </a:p>
          <a:p>
            <a:pPr marL="628650" indent="-93663">
              <a:tabLst>
                <a:tab pos="534988" algn="l"/>
              </a:tabLst>
            </a:pPr>
            <a:r>
              <a:rPr lang="th-TH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h-TH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หมาป่าจะต้องไม่อยู่บนฝั่งกับแกะ</a:t>
            </a:r>
          </a:p>
          <a:p>
            <a:pPr marL="0" indent="0" fontAlgn="base">
              <a:buNone/>
            </a:pPr>
            <a:r>
              <a:rPr lang="th-TH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</a:t>
            </a:r>
            <a:r>
              <a:rPr lang="th-TH" sz="28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เรือว่างหรือไ</a:t>
            </a:r>
            <a:r>
              <a:rPr lang="th-TH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ม่ </a:t>
            </a:r>
            <a:endParaRPr lang="th-TH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th-TH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2.1 ให้เลือก</a:t>
            </a:r>
            <a:r>
              <a:rPr lang="th-TH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นำของที่ละเมิดเงื่อนไขบนฝั่ง หรือ อะไรก็ได้ ลงเรือไปฝั่งตรงข้าม </a:t>
            </a:r>
            <a:r>
              <a:rPr lang="th-TH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(เรือว่าง)</a:t>
            </a:r>
            <a:endParaRPr lang="th-TH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fontAlgn="base">
              <a:buNone/>
            </a:pPr>
            <a:r>
              <a:rPr lang="th-TH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th-TH" sz="28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ไม่เช่นนั้น (เรือไม่ว่าง)</a:t>
            </a:r>
            <a:endParaRPr lang="th-TH" sz="2800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th-TH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2.2 ให้สลับ</a:t>
            </a:r>
            <a:r>
              <a:rPr lang="th-TH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ของที่ “กิน” กันตาม</a:t>
            </a:r>
            <a:r>
              <a:rPr lang="th-TH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เงื่อนไขในเรือกับ</a:t>
            </a:r>
            <a:r>
              <a:rPr lang="th-TH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บนฝั่ง หรือ ส่งของขึ้นฝั่งถ้าฝั่งว่าง หรือ ถ้าไม่ละเมิดเงื่อนไข แล้วไปฝั่งตรง</a:t>
            </a:r>
            <a:r>
              <a:rPr lang="th-TH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ข้าม </a:t>
            </a:r>
            <a:endParaRPr lang="th-TH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fontAlgn="base">
              <a:buNone/>
            </a:pPr>
            <a:r>
              <a:rPr lang="th-TH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กลับไป</a:t>
            </a:r>
            <a:r>
              <a:rPr lang="th-TH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ทำข้อ 2</a:t>
            </a:r>
            <a:r>
              <a:rPr lang="th-TH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h-TH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จนกว่าจะมีของบนฝั่งขวาครบ 3 สิ่ง </a:t>
            </a:r>
          </a:p>
          <a:p>
            <a:endParaRPr lang="th-TH" sz="3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th-TH" dirty="0"/>
              <a:t/>
            </a:r>
            <a:br>
              <a:rPr lang="th-TH" dirty="0"/>
            </a:br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4241312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h-TH" dirty="0" smtClean="0"/>
              <a:t> การดำเนินการแก้ปัญหา และตรวจสอบและปรับปรุง</a:t>
            </a:r>
            <a:endParaRPr lang="th-TH" dirty="0"/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1032" name="ShockwaveFlash1" r:id="rId2" imgW="7704762" imgH="5439534"/>
        </mc:Choice>
        <mc:Fallback>
          <p:control name="ShockwaveFlash1" r:id="rId2" imgW="7704762" imgH="5439534">
            <p:pic>
              <p:nvPicPr>
                <p:cNvPr id="0" name="ShockwaveFlash1"/>
                <p:cNvPicPr preferRelativeResize="0">
                  <a:picLocks noChangeAspect="1" noChangeArrowheads="1" noChangeShapeType="1"/>
                </p:cNvPicPr>
                <p:nvPr>
                  <p:custDataLst>
                    <p:tags r:id="rId3"/>
                  </p:custDataLst>
                </p:nvPr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84213" y="1344613"/>
                  <a:ext cx="7704137" cy="543877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1084895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2260848"/>
          </a:xfrm>
        </p:spPr>
        <p:txBody>
          <a:bodyPr/>
          <a:lstStyle/>
          <a:p>
            <a:pPr marL="0" indent="0" algn="ctr">
              <a:buNone/>
            </a:pPr>
            <a:r>
              <a:rPr lang="th-TH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นักเรียน</a:t>
            </a:r>
            <a:r>
              <a:rPr lang="th-TH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ศึกษาเนื้อหา หัวข้อ 2.2 และ 2.3 จากหนังสือเรียน</a:t>
            </a:r>
          </a:p>
          <a:p>
            <a:pPr marL="0" indent="0">
              <a:buNone/>
            </a:pPr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1565883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ร่วมกันสรุป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h-TH" dirty="0" smtClean="0"/>
              <a:t>รหัสลำลอง</a:t>
            </a:r>
          </a:p>
          <a:p>
            <a:r>
              <a:rPr lang="th-TH" dirty="0" smtClean="0"/>
              <a:t>ผังงาน</a:t>
            </a:r>
          </a:p>
          <a:p>
            <a:r>
              <a:rPr lang="th-TH" dirty="0" smtClean="0"/>
              <a:t>ตัวแปร</a:t>
            </a:r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33783215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th-TH" sz="4800" dirty="0" smtClean="0">
                <a:ln w="17780" cmpd="sng">
                  <a:solidFill>
                    <a:schemeClr val="tx2"/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/>
            </a:r>
            <a:br>
              <a:rPr lang="th-TH" sz="4800" dirty="0" smtClean="0">
                <a:ln w="17780" cmpd="sng">
                  <a:solidFill>
                    <a:schemeClr val="tx2"/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</a:br>
            <a:r>
              <a:rPr lang="th-TH" sz="6000" dirty="0" smtClean="0">
                <a:ln w="17780" cmpd="sng">
                  <a:solidFill>
                    <a:schemeClr val="tx2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ขั้นตอนการแก้ปัญหา</a:t>
            </a:r>
            <a:endParaRPr lang="th-TH" sz="6000" dirty="0">
              <a:ln w="17780" cmpd="sng">
                <a:solidFill>
                  <a:schemeClr val="tx2"/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568" y="2271624"/>
            <a:ext cx="4320480" cy="52322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effectLst>
            <a:outerShdw blurRad="203200" dist="152400" dir="192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th-TH" b="1" dirty="0" smtClean="0">
                <a:solidFill>
                  <a:schemeClr val="bg1"/>
                </a:solidFill>
                <a:latin typeface="TH Mali Grade 6" panose="02000506000000020004" pitchFamily="2" charset="-34"/>
                <a:cs typeface="TH Mali Grade 6" panose="02000506000000020004" pitchFamily="2" charset="-34"/>
              </a:rPr>
              <a:t>การวิเคราะห์และกำหนดรายละเอียดของปัญหา</a:t>
            </a:r>
            <a:endParaRPr lang="th-TH" b="1" dirty="0">
              <a:solidFill>
                <a:schemeClr val="bg1"/>
              </a:solidFill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67744" y="3284984"/>
            <a:ext cx="3960440" cy="52322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effectLst>
            <a:outerShdw blurRad="203200" dist="152400" dir="192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th-TH" b="1" dirty="0" smtClean="0">
                <a:solidFill>
                  <a:schemeClr val="bg1"/>
                </a:solidFill>
                <a:latin typeface="TH Mali Grade 6" panose="02000506000000020004" pitchFamily="2" charset="-34"/>
                <a:cs typeface="TH Mali Grade 6" panose="02000506000000020004" pitchFamily="2" charset="-34"/>
              </a:rPr>
              <a:t>การวางแผนการแก้ปัญหา</a:t>
            </a:r>
            <a:endParaRPr lang="th-TH" b="1" dirty="0">
              <a:solidFill>
                <a:schemeClr val="bg1"/>
              </a:solidFill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63888" y="4319518"/>
            <a:ext cx="3960440" cy="52322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effectLst>
            <a:outerShdw blurRad="203200" dist="152400" dir="192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th-TH" b="1" dirty="0" smtClean="0">
                <a:solidFill>
                  <a:schemeClr val="bg1"/>
                </a:solidFill>
                <a:latin typeface="TH Mali Grade 6" panose="02000506000000020004" pitchFamily="2" charset="-34"/>
                <a:cs typeface="TH Mali Grade 6" panose="02000506000000020004" pitchFamily="2" charset="-34"/>
              </a:rPr>
              <a:t>การดำเนินการแก้ปัญหา</a:t>
            </a:r>
            <a:endParaRPr lang="th-TH" b="1" dirty="0">
              <a:solidFill>
                <a:schemeClr val="bg1"/>
              </a:solidFill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0" y="5354052"/>
            <a:ext cx="3960440" cy="52322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effectLst>
            <a:outerShdw blurRad="203200" dist="152400" dir="192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th-TH" b="1" dirty="0" smtClean="0">
                <a:solidFill>
                  <a:schemeClr val="bg1"/>
                </a:solidFill>
                <a:latin typeface="TH Mali Grade 6" panose="02000506000000020004" pitchFamily="2" charset="-34"/>
                <a:cs typeface="TH Mali Grade 6" panose="02000506000000020004" pitchFamily="2" charset="-34"/>
              </a:rPr>
              <a:t>การตรวจสอบและประเมินผล</a:t>
            </a:r>
            <a:endParaRPr lang="th-TH" b="1" dirty="0">
              <a:solidFill>
                <a:schemeClr val="bg1"/>
              </a:solidFill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4761736" y="2794844"/>
            <a:ext cx="0" cy="490140"/>
          </a:xfrm>
          <a:prstGeom prst="straightConnector1">
            <a:avLst/>
          </a:prstGeom>
          <a:ln w="57150">
            <a:solidFill>
              <a:srgbClr val="00206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4788024" y="3808204"/>
            <a:ext cx="0" cy="490140"/>
          </a:xfrm>
          <a:prstGeom prst="straightConnector1">
            <a:avLst/>
          </a:prstGeom>
          <a:ln w="57150">
            <a:solidFill>
              <a:srgbClr val="00206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4788024" y="4842738"/>
            <a:ext cx="0" cy="490140"/>
          </a:xfrm>
          <a:prstGeom prst="straightConnector1">
            <a:avLst/>
          </a:prstGeom>
          <a:ln w="57150">
            <a:solidFill>
              <a:srgbClr val="00206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Elbow Connector 28"/>
          <p:cNvCxnSpPr>
            <a:stCxn id="7" idx="1"/>
          </p:cNvCxnSpPr>
          <p:nvPr/>
        </p:nvCxnSpPr>
        <p:spPr>
          <a:xfrm rot="10800000">
            <a:off x="1691680" y="2794844"/>
            <a:ext cx="2880320" cy="2820818"/>
          </a:xfrm>
          <a:prstGeom prst="bentConnector3">
            <a:avLst>
              <a:gd name="adj1" fmla="val 100001"/>
            </a:avLst>
          </a:prstGeom>
          <a:ln w="57150">
            <a:solidFill>
              <a:srgbClr val="00206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 flipV="1">
            <a:off x="3014710" y="3775322"/>
            <a:ext cx="9118" cy="1840340"/>
          </a:xfrm>
          <a:prstGeom prst="straightConnector1">
            <a:avLst/>
          </a:prstGeom>
          <a:ln w="57150">
            <a:solidFill>
              <a:srgbClr val="00206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V="1">
            <a:off x="4139952" y="4842738"/>
            <a:ext cx="0" cy="772924"/>
          </a:xfrm>
          <a:prstGeom prst="straightConnector1">
            <a:avLst/>
          </a:prstGeom>
          <a:ln w="57150">
            <a:solidFill>
              <a:srgbClr val="00206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7093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71600" y="1268760"/>
            <a:ext cx="205376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2" fontAlgn="base"/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   </a:t>
            </a:r>
            <a:r>
              <a:rPr lang="th-TH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รหัสลำลอง</a:t>
            </a:r>
            <a:endParaRPr lang="th-TH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endParaRPr lang="th-TH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835968" y="116632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+mj-ea"/>
                <a:cs typeface="TH Mali Grade 6" panose="02000506000000020004" pitchFamily="2" charset="-34"/>
              </a:defRPr>
            </a:lvl1pPr>
          </a:lstStyle>
          <a:p>
            <a:endParaRPr lang="th-TH" sz="4800" dirty="0">
              <a:ln w="17780" cmpd="sng">
                <a:solidFill>
                  <a:schemeClr val="tx2"/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331640" y="2204863"/>
            <a:ext cx="741682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th-TH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รหัสลำลองเป็นการใช้คำบรรยายอธิบายขั้นตอนวิธีอย่างชัดเจนในการแก้ปัญหาหรือการทำงานของโปรแกรม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th-TH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รูปแบบการเขียน ขึ้นอยู่กับประสบการณ์และความถนัดของผู้เขียน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th-TH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เขียนเป็นภาษาพูด 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th-TH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ง่าย ไม่ต้องกังวลรูปแบบ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th-TH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เขียนในรูปแบบที่คล้ายกับภาษาโปรแกรม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th-TH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สามารถนำไปดัดแปลงเป็นโปรแกรมได้ง่าย </a:t>
            </a:r>
            <a:r>
              <a:rPr lang="th-TH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  </a:t>
            </a:r>
            <a:br>
              <a:rPr lang="th-TH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</a:br>
            <a:endParaRPr lang="th-TH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1D5ABD68-5C00-DE43-8481-090FE8378C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89389-9435-4927-9A01-2CDFDB96DC20}" type="slidenum">
              <a:rPr lang="th-TH" smtClean="0"/>
              <a:t>30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441033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/>
              <a:t>ผังงาน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4021" y="1600200"/>
            <a:ext cx="5255957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CF7AAE18-538A-CF47-A5CD-18B5679FD4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89389-9435-4927-9A01-2CDFDB96DC20}" type="slidenum">
              <a:rPr lang="th-TH" smtClean="0"/>
              <a:t>31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8250372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626155"/>
            <a:ext cx="70375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ตัวอย่าง </a:t>
            </a:r>
            <a:r>
              <a:rPr lang="th-TH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รหัสลำลองและผัง</a:t>
            </a:r>
            <a:r>
              <a:rPr lang="th-TH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งานการคำนวณหา</a:t>
            </a:r>
            <a:r>
              <a:rPr lang="th-TH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พื้นที่สามเหลี่ยม</a:t>
            </a:r>
            <a:endParaRPr lang="th-TH" sz="32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835968" y="116632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+mj-ea"/>
                <a:cs typeface="TH Mali Grade 6" panose="02000506000000020004" pitchFamily="2" charset="-34"/>
              </a:defRPr>
            </a:lvl1pPr>
          </a:lstStyle>
          <a:p>
            <a:endParaRPr lang="th-TH" sz="4800" dirty="0">
              <a:ln w="17780" cmpd="sng">
                <a:solidFill>
                  <a:schemeClr val="tx2"/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4" name="Flowchart: Terminator 3"/>
          <p:cNvSpPr/>
          <p:nvPr/>
        </p:nvSpPr>
        <p:spPr>
          <a:xfrm>
            <a:off x="5665136" y="1214208"/>
            <a:ext cx="1678511" cy="504056"/>
          </a:xfrm>
          <a:prstGeom prst="flowChartTerminator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เริ่มต้น</a:t>
            </a:r>
          </a:p>
        </p:txBody>
      </p:sp>
      <p:sp>
        <p:nvSpPr>
          <p:cNvPr id="2" name="Rectangle 1"/>
          <p:cNvSpPr/>
          <p:nvPr/>
        </p:nvSpPr>
        <p:spPr>
          <a:xfrm>
            <a:off x="4283968" y="3285046"/>
            <a:ext cx="4608511" cy="79208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พื้นที่สามเหลี่ยม </a:t>
            </a:r>
            <a:r>
              <a:rPr lang="en-US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 </a:t>
            </a:r>
            <a:r>
              <a:rPr lang="th-TH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½ </a:t>
            </a:r>
            <a:r>
              <a:rPr lang="en-US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 </a:t>
            </a:r>
            <a:r>
              <a:rPr lang="th-TH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ความยาวฐาน </a:t>
            </a:r>
            <a:r>
              <a:rPr lang="en-US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 </a:t>
            </a:r>
            <a:r>
              <a:rPr lang="th-TH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ความสูง</a:t>
            </a:r>
            <a:endParaRPr lang="en-US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Flowchart: Data 4"/>
          <p:cNvSpPr/>
          <p:nvPr/>
        </p:nvSpPr>
        <p:spPr>
          <a:xfrm>
            <a:off x="4804428" y="1988902"/>
            <a:ext cx="3336163" cy="864096"/>
          </a:xfrm>
          <a:prstGeom prst="flowChartInputOutput">
            <a:avLst/>
          </a:prstGeom>
          <a:solidFill>
            <a:srgbClr val="F8C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รับค่า</a:t>
            </a:r>
            <a:r>
              <a:rPr lang="th-TH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ความยาวฐาน</a:t>
            </a:r>
            <a:endParaRPr lang="th-TH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th-TH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รับค่า</a:t>
            </a:r>
            <a:r>
              <a:rPr lang="th-TH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ความสูง</a:t>
            </a:r>
            <a:endParaRPr lang="en-US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Flowchart: Data 8"/>
          <p:cNvSpPr/>
          <p:nvPr/>
        </p:nvSpPr>
        <p:spPr>
          <a:xfrm>
            <a:off x="4556410" y="4437174"/>
            <a:ext cx="3832200" cy="864096"/>
          </a:xfrm>
          <a:prstGeom prst="flowChartInputOutput">
            <a:avLst/>
          </a:prstGeom>
          <a:solidFill>
            <a:srgbClr val="F8C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แสดงผลลัพธ์</a:t>
            </a:r>
            <a:r>
              <a:rPr lang="th-TH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พื้นที่สามเหลี่ยม</a:t>
            </a:r>
            <a:endParaRPr lang="en-US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Flowchart: Terminator 9"/>
          <p:cNvSpPr/>
          <p:nvPr/>
        </p:nvSpPr>
        <p:spPr>
          <a:xfrm>
            <a:off x="5733377" y="5620279"/>
            <a:ext cx="1678511" cy="504056"/>
          </a:xfrm>
          <a:prstGeom prst="flowChartTerminator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จบ</a:t>
            </a:r>
          </a:p>
        </p:txBody>
      </p:sp>
      <p:cxnSp>
        <p:nvCxnSpPr>
          <p:cNvPr id="11" name="Straight Arrow Connector 10"/>
          <p:cNvCxnSpPr>
            <a:stCxn id="4" idx="2"/>
          </p:cNvCxnSpPr>
          <p:nvPr/>
        </p:nvCxnSpPr>
        <p:spPr>
          <a:xfrm flipH="1">
            <a:off x="6504391" y="1718264"/>
            <a:ext cx="1" cy="294171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5" idx="4"/>
          </p:cNvCxnSpPr>
          <p:nvPr/>
        </p:nvCxnSpPr>
        <p:spPr>
          <a:xfrm flipH="1">
            <a:off x="6472509" y="2852998"/>
            <a:ext cx="1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endCxn id="9" idx="1"/>
          </p:cNvCxnSpPr>
          <p:nvPr/>
        </p:nvCxnSpPr>
        <p:spPr>
          <a:xfrm>
            <a:off x="6472510" y="4015740"/>
            <a:ext cx="0" cy="421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9" idx="4"/>
          </p:cNvCxnSpPr>
          <p:nvPr/>
        </p:nvCxnSpPr>
        <p:spPr>
          <a:xfrm flipH="1">
            <a:off x="6472509" y="5301270"/>
            <a:ext cx="1" cy="35011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7">
            <a:extLst>
              <a:ext uri="{FF2B5EF4-FFF2-40B4-BE49-F238E27FC236}">
                <a16:creationId xmlns="" xmlns:a16="http://schemas.microsoft.com/office/drawing/2014/main" id="{9C1698B4-86FD-2741-8C63-F005AEA5FE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89389-9435-4927-9A01-2CDFDB96DC20}" type="slidenum">
              <a:rPr lang="th-TH" smtClean="0"/>
              <a:t>32</a:t>
            </a:fld>
            <a:endParaRPr lang="th-TH"/>
          </a:p>
        </p:txBody>
      </p:sp>
      <p:sp>
        <p:nvSpPr>
          <p:cNvPr id="7" name="TextBox 6"/>
          <p:cNvSpPr txBox="1"/>
          <p:nvPr/>
        </p:nvSpPr>
        <p:spPr>
          <a:xfrm>
            <a:off x="539552" y="2012435"/>
            <a:ext cx="374441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เริ่มต้น</a:t>
            </a:r>
          </a:p>
          <a:p>
            <a:r>
              <a:rPr lang="th-TH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รับค่าความยาวฐาน</a:t>
            </a:r>
          </a:p>
          <a:p>
            <a:r>
              <a:rPr lang="th-TH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รับค่าความสูง</a:t>
            </a:r>
          </a:p>
          <a:p>
            <a:r>
              <a:rPr lang="th-TH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คำนวณพื้นที่สามเหลี่ยม จากสูตร</a:t>
            </a:r>
          </a:p>
          <a:p>
            <a:r>
              <a:rPr lang="th-TH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½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 </a:t>
            </a:r>
            <a:r>
              <a:rPr lang="th-TH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ความยาวฐาน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 </a:t>
            </a:r>
            <a:r>
              <a:rPr lang="th-TH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ความสูง</a:t>
            </a:r>
          </a:p>
          <a:p>
            <a:r>
              <a:rPr lang="th-TH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แสดงผลลัพธ์ พื้นที่สามเหลี่ยม</a:t>
            </a:r>
          </a:p>
          <a:p>
            <a:r>
              <a:rPr lang="th-TH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จบ</a:t>
            </a:r>
            <a:endParaRPr lang="th-TH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2555776" y="2204864"/>
            <a:ext cx="2952328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2411760" y="2708920"/>
            <a:ext cx="2880320" cy="3601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4103948" y="3742308"/>
            <a:ext cx="43271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3851920" y="4437174"/>
            <a:ext cx="1813216" cy="35997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9024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/>
          </a:bodyPr>
          <a:lstStyle/>
          <a:p>
            <a:r>
              <a:rPr lang="th-TH" sz="3200" dirty="0">
                <a:solidFill>
                  <a:srgbClr val="7030A0"/>
                </a:solidFill>
              </a:rPr>
              <a:t>ตัวอย่าง รหัสลำลองและผังงานทีมีการทำงานแบบวนซ้ำ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844824"/>
            <a:ext cx="4876800" cy="421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C501C018-F751-6847-9751-A13DE81357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89389-9435-4927-9A01-2CDFDB96DC20}" type="slidenum">
              <a:rPr lang="th-TH" smtClean="0"/>
              <a:t>33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95337694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71600" y="1686287"/>
            <a:ext cx="7128792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ทำไมต้องกำหนดค่าให้ตัวแปร</a:t>
            </a:r>
          </a:p>
          <a:p>
            <a:r>
              <a:rPr lang="th-TH" sz="2400" dirty="0">
                <a:latin typeface="TH Niramit AS" panose="02000506000000020004" pitchFamily="2" charset="-34"/>
                <a:cs typeface="TH Niramit AS" panose="02000506000000020004" pitchFamily="2" charset="-34"/>
              </a:rPr>
              <a:t>	</a:t>
            </a:r>
            <a:r>
              <a:rPr lang="th-TH" sz="20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ชื่อข้อมูลมีความยาวมากหรือมีการอ้างถึงชื่อข้อมูลซ้ำกันหลายครั้ง  ทำให้เกิดความสับสนและเมื่อมีการอ้างอิงหลายครั้งอาจมีความผิดพลาดและยุ่งยากในการแก้ไข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267744" y="980727"/>
            <a:ext cx="4896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altLang="en-US" sz="2400" b="1" dirty="0">
                <a:solidFill>
                  <a:srgbClr val="000099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การกำหนดค่าให้ตัวแปรในรหัสลำลองและผังงาน</a:t>
            </a:r>
            <a:endParaRPr lang="en-US" sz="4000" b="1" dirty="0">
              <a:solidFill>
                <a:srgbClr val="000099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69136" y="4120688"/>
            <a:ext cx="4895152" cy="1815882"/>
          </a:xfrm>
          <a:prstGeom prst="rect">
            <a:avLst/>
          </a:prstGeom>
          <a:noFill/>
          <a:ln w="28575">
            <a:solidFill>
              <a:schemeClr val="tx2">
                <a:lumMod val="20000"/>
                <a:lumOff val="80000"/>
              </a:schemeClr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th-T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อายุนักเรียน	</a:t>
            </a:r>
            <a:r>
              <a:rPr lang="th-TH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/>
              </a:rPr>
              <a:t></a:t>
            </a:r>
            <a:r>
              <a:rPr lang="th-T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age</a:t>
            </a:r>
            <a:endParaRPr lang="th-TH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th-T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พื้นที่สามเหลี่ยม</a:t>
            </a:r>
            <a:r>
              <a:rPr lang="th-TH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/>
              </a:rPr>
              <a:t></a:t>
            </a:r>
            <a:r>
              <a:rPr lang="th-T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area</a:t>
            </a:r>
            <a:endParaRPr lang="th-TH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th-T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ความยาวฐาน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th-TH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/>
              </a:rPr>
              <a:t></a:t>
            </a:r>
            <a:r>
              <a:rPr lang="th-T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/>
              </a:rPr>
              <a:t>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base</a:t>
            </a:r>
            <a:endParaRPr lang="th-TH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th-T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คะแนนเฉลี่ย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th-TH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/>
              </a:rPr>
              <a:t></a:t>
            </a:r>
            <a:r>
              <a:rPr lang="th-T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/>
              </a:rPr>
              <a:t>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b="1" dirty="0" err="1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avg</a:t>
            </a:r>
            <a:endParaRPr lang="th-TH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43608" y="2989401"/>
            <a:ext cx="676728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000" dirty="0">
                <a:solidFill>
                  <a:srgbClr val="FF000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	</a:t>
            </a:r>
            <a:r>
              <a:rPr lang="th-TH" sz="2000" dirty="0">
                <a:solidFill>
                  <a:srgbClr val="000099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ดังนั้นจึงใช้ตัวแปรแทนชื่อข้อมูล ให้สามารถนำไปใช้งานได้ง่ายและกระชับ </a:t>
            </a:r>
          </a:p>
          <a:p>
            <a:r>
              <a:rPr lang="th-TH" sz="2000" dirty="0">
                <a:solidFill>
                  <a:srgbClr val="000099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โดยอาจใช้ตัวอักษรภาษาอังกฤษที่สื่อความหมาย และอาจประกอบกับตัวเลขได้ในบางกรณี การกำหนหนดชื่อตัวแปร เช่น</a:t>
            </a:r>
            <a:endParaRPr lang="th-TH" sz="2000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th-TH" sz="2000" dirty="0">
              <a:solidFill>
                <a:srgbClr val="FF000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15A931BE-AEC1-8C40-863F-BCE2545164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89389-9435-4927-9A01-2CDFDB96DC20}" type="slidenum">
              <a:rPr lang="th-TH" smtClean="0"/>
              <a:t>34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080964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539552" y="764704"/>
            <a:ext cx="8229600" cy="1143000"/>
          </a:xfrm>
        </p:spPr>
        <p:txBody>
          <a:bodyPr>
            <a:normAutofit/>
          </a:bodyPr>
          <a:lstStyle/>
          <a:p>
            <a:r>
              <a:rPr lang="th-TH" dirty="0">
                <a:latin typeface="TH Niramit AS" panose="02000506000000020004" pitchFamily="2" charset="-34"/>
                <a:cs typeface="TH Niramit AS" panose="02000506000000020004" pitchFamily="2" charset="-34"/>
              </a:rPr>
              <a:t>การกำหนดค่าให้ตัวแปร</a:t>
            </a:r>
            <a:endParaRPr lang="th-TH" dirty="0"/>
          </a:p>
        </p:txBody>
      </p:sp>
      <p:grpSp>
        <p:nvGrpSpPr>
          <p:cNvPr id="14" name="Group 13"/>
          <p:cNvGrpSpPr/>
          <p:nvPr/>
        </p:nvGrpSpPr>
        <p:grpSpPr>
          <a:xfrm>
            <a:off x="461904" y="3270117"/>
            <a:ext cx="2303836" cy="1162805"/>
            <a:chOff x="429492" y="2362873"/>
            <a:chExt cx="2303836" cy="1162805"/>
          </a:xfrm>
        </p:grpSpPr>
        <p:sp>
          <p:nvSpPr>
            <p:cNvPr id="4" name="TextBox 3"/>
            <p:cNvSpPr txBox="1"/>
            <p:nvPr/>
          </p:nvSpPr>
          <p:spPr>
            <a:xfrm>
              <a:off x="716619" y="2362873"/>
              <a:ext cx="1795684" cy="461665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th-TH" sz="2400" dirty="0">
                  <a:latin typeface="TH Niramit AS" panose="02000506000000020004" pitchFamily="2" charset="-34"/>
                  <a:cs typeface="TH Niramit AS" panose="02000506000000020004" pitchFamily="2" charset="-34"/>
                </a:rPr>
                <a:t>รับค่าจากภายนอก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29492" y="3064013"/>
              <a:ext cx="230383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 fontAlgn="t"/>
              <a:r>
                <a:rPr lang="en-US" sz="2400" dirty="0"/>
                <a:t>x ←</a:t>
              </a:r>
              <a:r>
                <a:rPr lang="th-TH" sz="2400" dirty="0"/>
                <a:t> รับข้อมูอายุจากผู้ใช้</a:t>
              </a:r>
              <a:endParaRPr lang="en-US" sz="6600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2838194" y="3270485"/>
            <a:ext cx="3284874" cy="1138077"/>
            <a:chOff x="2805782" y="2363241"/>
            <a:chExt cx="3284874" cy="1138077"/>
          </a:xfrm>
        </p:grpSpPr>
        <p:sp>
          <p:nvSpPr>
            <p:cNvPr id="9" name="TextBox 8"/>
            <p:cNvSpPr txBox="1"/>
            <p:nvPr/>
          </p:nvSpPr>
          <p:spPr>
            <a:xfrm>
              <a:off x="2805782" y="2363241"/>
              <a:ext cx="3284874" cy="461665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th-TH" altLang="en-US" sz="2400" dirty="0">
                  <a:solidFill>
                    <a:srgbClr val="000000"/>
                  </a:solidFill>
                  <a:latin typeface="TH Niramit AS" panose="02000506000000020004" pitchFamily="2" charset="-34"/>
                  <a:cs typeface="TH Niramit AS" panose="02000506000000020004" pitchFamily="2" charset="-34"/>
                </a:rPr>
                <a:t>กำหนดค่าจากค่าคงที่หรือตัวแปรอื่น</a:t>
              </a:r>
              <a:endParaRPr lang="th-TH" sz="2400" dirty="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972769" y="3039653"/>
              <a:ext cx="95090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 fontAlgn="t"/>
              <a:r>
                <a:rPr lang="en-US" sz="2400" dirty="0"/>
                <a:t>x ← 2</a:t>
              </a:r>
              <a:endParaRPr lang="en-US" sz="6600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6434892" y="3270485"/>
            <a:ext cx="2451312" cy="1577935"/>
            <a:chOff x="6402480" y="2363241"/>
            <a:chExt cx="2451312" cy="1577935"/>
          </a:xfrm>
        </p:grpSpPr>
        <p:sp>
          <p:nvSpPr>
            <p:cNvPr id="10" name="TextBox 9"/>
            <p:cNvSpPr txBox="1"/>
            <p:nvPr/>
          </p:nvSpPr>
          <p:spPr>
            <a:xfrm>
              <a:off x="6402480" y="2363241"/>
              <a:ext cx="2451312" cy="461665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th-TH" altLang="en-US" sz="2400" dirty="0">
                  <a:solidFill>
                    <a:srgbClr val="000000"/>
                  </a:solidFill>
                  <a:latin typeface="TH Niramit AS" panose="02000506000000020004" pitchFamily="2" charset="-34"/>
                  <a:cs typeface="TH Niramit AS" panose="02000506000000020004" pitchFamily="2" charset="-34"/>
                </a:rPr>
                <a:t>กำหนดค่าจากการคำนวณ</a:t>
              </a:r>
              <a:endParaRPr lang="th-TH" sz="2400" dirty="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916242" y="3110179"/>
              <a:ext cx="142378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 fontAlgn="t"/>
              <a:r>
                <a:rPr lang="es-ES" sz="2400" dirty="0"/>
                <a:t>x ← x + 1</a:t>
              </a:r>
            </a:p>
            <a:p>
              <a:pPr algn="just" fontAlgn="t"/>
              <a:r>
                <a:rPr lang="en-US" sz="2400" dirty="0"/>
                <a:t>a ← b x c</a:t>
              </a:r>
            </a:p>
          </p:txBody>
        </p:sp>
      </p:grpSp>
      <p:sp>
        <p:nvSpPr>
          <p:cNvPr id="17" name="Title 1"/>
          <p:cNvSpPr txBox="1">
            <a:spLocks/>
          </p:cNvSpPr>
          <p:nvPr/>
        </p:nvSpPr>
        <p:spPr>
          <a:xfrm>
            <a:off x="1867496" y="1772816"/>
            <a:ext cx="5760640" cy="13681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+mj-ea"/>
                <a:cs typeface="TH Mali Grade 6" panose="02000506000000020004" pitchFamily="2" charset="-34"/>
              </a:defRPr>
            </a:lvl1pPr>
          </a:lstStyle>
          <a:p>
            <a:r>
              <a:rPr lang="th-TH" altLang="en-US" sz="1800" b="0" dirty="0">
                <a:solidFill>
                  <a:srgbClr val="000000"/>
                </a:solidFill>
                <a:effectLst/>
                <a:latin typeface="TH SarabunPSK" pitchFamily="34" charset="-34"/>
                <a:cs typeface="TH SarabunPSK" pitchFamily="34" charset="-34"/>
              </a:rPr>
              <a:t>สัญลักษณ์ที่นิยมใช้สำหรับกำหนดค่าให้กับตัวแปร คือ </a:t>
            </a:r>
            <a:r>
              <a:rPr lang="en-US" sz="1800" dirty="0"/>
              <a:t>←</a:t>
            </a:r>
            <a:r>
              <a:rPr lang="en-US" altLang="en-US" sz="1800" b="0" dirty="0">
                <a:solidFill>
                  <a:srgbClr val="000000"/>
                </a:solidFill>
                <a:effectLst/>
                <a:latin typeface="TH SarabunPSK" pitchFamily="34" charset="-34"/>
                <a:cs typeface="TH SarabunPSK" pitchFamily="34" charset="-34"/>
              </a:rPr>
              <a:t>  </a:t>
            </a:r>
            <a:r>
              <a:rPr lang="th-TH" altLang="en-US" sz="1800" b="0" dirty="0">
                <a:solidFill>
                  <a:srgbClr val="000000"/>
                </a:solidFill>
                <a:effectLst/>
                <a:latin typeface="TH SarabunPSK" pitchFamily="34" charset="-34"/>
                <a:cs typeface="TH SarabunPSK" pitchFamily="34" charset="-34"/>
              </a:rPr>
              <a:t> </a:t>
            </a:r>
            <a:r>
              <a:rPr lang="en-US" altLang="en-US" sz="1800" b="0" dirty="0">
                <a:solidFill>
                  <a:srgbClr val="000000"/>
                </a:solidFill>
                <a:effectLst/>
                <a:latin typeface="TH SarabunPSK" pitchFamily="34" charset="-34"/>
                <a:cs typeface="TH SarabunPSK" pitchFamily="34" charset="-34"/>
              </a:rPr>
              <a:t>   , &lt;- </a:t>
            </a:r>
            <a:br>
              <a:rPr lang="en-US" altLang="en-US" sz="1800" b="0" dirty="0">
                <a:solidFill>
                  <a:srgbClr val="000000"/>
                </a:solidFill>
                <a:effectLst/>
                <a:latin typeface="TH SarabunPSK" pitchFamily="34" charset="-34"/>
                <a:cs typeface="TH SarabunPSK" pitchFamily="34" charset="-34"/>
              </a:rPr>
            </a:br>
            <a:r>
              <a:rPr lang="th-TH" altLang="en-US" sz="1800" b="0" dirty="0">
                <a:solidFill>
                  <a:srgbClr val="000000"/>
                </a:solidFill>
                <a:effectLst/>
                <a:latin typeface="TH SarabunPSK" pitchFamily="34" charset="-34"/>
                <a:cs typeface="TH SarabunPSK" pitchFamily="34" charset="-34"/>
              </a:rPr>
              <a:t>ใช้เพื่อนำค่าทางขวาของ </a:t>
            </a:r>
            <a:r>
              <a:rPr lang="en-US" sz="1800" dirty="0"/>
              <a:t>←</a:t>
            </a:r>
            <a:r>
              <a:rPr lang="en-US" altLang="en-US" sz="1800" b="0" dirty="0">
                <a:solidFill>
                  <a:srgbClr val="000000"/>
                </a:solidFill>
                <a:effectLst/>
                <a:latin typeface="TH SarabunPSK" pitchFamily="34" charset="-34"/>
                <a:cs typeface="TH SarabunPSK" pitchFamily="34" charset="-34"/>
              </a:rPr>
              <a:t>     </a:t>
            </a:r>
            <a:r>
              <a:rPr lang="th-TH" altLang="en-US" sz="1800" b="0" dirty="0">
                <a:solidFill>
                  <a:srgbClr val="000000"/>
                </a:solidFill>
                <a:effectLst/>
                <a:latin typeface="TH SarabunPSK" pitchFamily="34" charset="-34"/>
                <a:cs typeface="TH SarabunPSK" pitchFamily="34" charset="-34"/>
              </a:rPr>
              <a:t>ไปกำหนดให้กับตัวแปรทางด้านซ้ายของ</a:t>
            </a:r>
            <a:r>
              <a:rPr lang="en-US" altLang="en-US" sz="1800" b="0" dirty="0">
                <a:solidFill>
                  <a:srgbClr val="000000"/>
                </a:solidFill>
                <a:effectLst/>
                <a:latin typeface="TH SarabunPSK" pitchFamily="34" charset="-34"/>
                <a:cs typeface="TH SarabunPSK" pitchFamily="34" charset="-34"/>
              </a:rPr>
              <a:t> </a:t>
            </a:r>
            <a:r>
              <a:rPr lang="en-US" sz="1800" dirty="0"/>
              <a:t>←</a:t>
            </a:r>
            <a:r>
              <a:rPr lang="th-TH" altLang="en-US" sz="1800" b="0" dirty="0">
                <a:solidFill>
                  <a:srgbClr val="000000"/>
                </a:solidFill>
                <a:effectLst/>
                <a:latin typeface="TH SarabunPSK" pitchFamily="34" charset="-34"/>
                <a:cs typeface="TH SarabunPSK" pitchFamily="34" charset="-34"/>
              </a:rPr>
              <a:t>  </a:t>
            </a:r>
            <a:endParaRPr lang="en-US" sz="18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8F2EAECA-1131-ED48-BBA7-5709042962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89389-9435-4927-9A01-2CDFDB96DC20}" type="slidenum">
              <a:rPr lang="th-TH" smtClean="0"/>
              <a:t>35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80653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BCD4F-8EA4-4C04-9E6A-A8A62BBC778E}" type="slidenum">
              <a:rPr lang="en-US" altLang="th-TH" smtClean="0"/>
              <a:pPr/>
              <a:t>36</a:t>
            </a:fld>
            <a:endParaRPr lang="en-US" altLang="th-TH" dirty="0"/>
          </a:p>
        </p:txBody>
      </p:sp>
      <p:grpSp>
        <p:nvGrpSpPr>
          <p:cNvPr id="343065" name="Group 25"/>
          <p:cNvGrpSpPr>
            <a:grpSpLocks/>
          </p:cNvGrpSpPr>
          <p:nvPr/>
        </p:nvGrpSpPr>
        <p:grpSpPr bwMode="auto">
          <a:xfrm>
            <a:off x="4864309" y="2421483"/>
            <a:ext cx="1628775" cy="1219200"/>
            <a:chOff x="3552" y="3408"/>
            <a:chExt cx="1026" cy="768"/>
          </a:xfrm>
        </p:grpSpPr>
        <p:sp>
          <p:nvSpPr>
            <p:cNvPr id="343054" name="AutoShape 14"/>
            <p:cNvSpPr>
              <a:spLocks noChangeArrowheads="1"/>
            </p:cNvSpPr>
            <p:nvPr/>
          </p:nvSpPr>
          <p:spPr bwMode="auto">
            <a:xfrm>
              <a:off x="3792" y="3408"/>
              <a:ext cx="786" cy="768"/>
            </a:xfrm>
            <a:prstGeom prst="can">
              <a:avLst>
                <a:gd name="adj" fmla="val 25000"/>
              </a:avLst>
            </a:prstGeom>
            <a:solidFill>
              <a:schemeClr val="accent6">
                <a:lumMod val="75000"/>
              </a:schemeClr>
            </a:solidFill>
            <a:ln>
              <a:headEnd type="none" w="sm" len="sm"/>
              <a:tailEnd type="none" w="sm" len="sm"/>
            </a:ln>
            <a:extLst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th-TH" altLang="th-TH" sz="3600" b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j-lt"/>
                <a:cs typeface="Courier New" pitchFamily="49" charset="0"/>
              </a:endParaRPr>
            </a:p>
          </p:txBody>
        </p:sp>
        <p:sp>
          <p:nvSpPr>
            <p:cNvPr id="343055" name="Text Box 15"/>
            <p:cNvSpPr txBox="1">
              <a:spLocks noChangeArrowheads="1"/>
            </p:cNvSpPr>
            <p:nvPr/>
          </p:nvSpPr>
          <p:spPr bwMode="auto">
            <a:xfrm>
              <a:off x="3552" y="3600"/>
              <a:ext cx="231" cy="4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r>
                <a:rPr lang="en-US" altLang="th-TH" sz="4400" b="1" dirty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noFill/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  <a:latin typeface="+mj-lt"/>
                  <a:cs typeface="Courier New" pitchFamily="49" charset="0"/>
                </a:rPr>
                <a:t>x</a:t>
              </a:r>
            </a:p>
          </p:txBody>
        </p:sp>
      </p:grpSp>
      <p:sp>
        <p:nvSpPr>
          <p:cNvPr id="343059" name="Text Box 19"/>
          <p:cNvSpPr txBox="1">
            <a:spLocks noChangeArrowheads="1"/>
          </p:cNvSpPr>
          <p:nvPr/>
        </p:nvSpPr>
        <p:spPr bwMode="auto">
          <a:xfrm>
            <a:off x="5844034" y="2727038"/>
            <a:ext cx="169918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th-TH" sz="44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Courier New" pitchFamily="49" charset="0"/>
              </a:rPr>
              <a:t>?</a:t>
            </a:r>
          </a:p>
        </p:txBody>
      </p:sp>
      <p:sp>
        <p:nvSpPr>
          <p:cNvPr id="343061" name="Text Box 21"/>
          <p:cNvSpPr txBox="1">
            <a:spLocks noChangeArrowheads="1"/>
          </p:cNvSpPr>
          <p:nvPr/>
        </p:nvSpPr>
        <p:spPr bwMode="auto">
          <a:xfrm>
            <a:off x="5824798" y="2727984"/>
            <a:ext cx="189154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th-TH" sz="44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Courier New" pitchFamily="49" charset="0"/>
              </a:rPr>
              <a:t>5</a:t>
            </a:r>
          </a:p>
        </p:txBody>
      </p:sp>
      <p:sp>
        <p:nvSpPr>
          <p:cNvPr id="343062" name="Text Box 22"/>
          <p:cNvSpPr txBox="1">
            <a:spLocks noChangeArrowheads="1"/>
          </p:cNvSpPr>
          <p:nvPr/>
        </p:nvSpPr>
        <p:spPr bwMode="auto">
          <a:xfrm>
            <a:off x="5655681" y="2732692"/>
            <a:ext cx="376706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th-TH" sz="44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Courier New" pitchFamily="49" charset="0"/>
              </a:rPr>
              <a:t>20</a:t>
            </a:r>
          </a:p>
        </p:txBody>
      </p:sp>
      <p:sp>
        <p:nvSpPr>
          <p:cNvPr id="343063" name="Text Box 23"/>
          <p:cNvSpPr txBox="1">
            <a:spLocks noChangeArrowheads="1"/>
          </p:cNvSpPr>
          <p:nvPr/>
        </p:nvSpPr>
        <p:spPr bwMode="auto">
          <a:xfrm>
            <a:off x="5664497" y="2732692"/>
            <a:ext cx="359073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th-TH" sz="44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Courier New" pitchFamily="49" charset="0"/>
              </a:rPr>
              <a:t>22</a:t>
            </a:r>
          </a:p>
        </p:txBody>
      </p:sp>
      <p:grpSp>
        <p:nvGrpSpPr>
          <p:cNvPr id="343066" name="Group 26"/>
          <p:cNvGrpSpPr>
            <a:grpSpLocks/>
          </p:cNvGrpSpPr>
          <p:nvPr/>
        </p:nvGrpSpPr>
        <p:grpSpPr bwMode="auto">
          <a:xfrm>
            <a:off x="4860079" y="4149675"/>
            <a:ext cx="1628775" cy="1219200"/>
            <a:chOff x="3552" y="3408"/>
            <a:chExt cx="1026" cy="768"/>
          </a:xfrm>
        </p:grpSpPr>
        <p:sp>
          <p:nvSpPr>
            <p:cNvPr id="343067" name="AutoShape 27"/>
            <p:cNvSpPr>
              <a:spLocks noChangeArrowheads="1"/>
            </p:cNvSpPr>
            <p:nvPr/>
          </p:nvSpPr>
          <p:spPr bwMode="auto">
            <a:xfrm>
              <a:off x="3792" y="3408"/>
              <a:ext cx="786" cy="768"/>
            </a:xfrm>
            <a:prstGeom prst="can">
              <a:avLst>
                <a:gd name="adj" fmla="val 25000"/>
              </a:avLst>
            </a:prstGeom>
            <a:solidFill>
              <a:schemeClr val="folHlink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th-TH" altLang="th-TH" sz="4400" b="1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Courier New" pitchFamily="49" charset="0"/>
              </a:endParaRPr>
            </a:p>
          </p:txBody>
        </p:sp>
        <p:sp>
          <p:nvSpPr>
            <p:cNvPr id="343068" name="Text Box 28"/>
            <p:cNvSpPr txBox="1">
              <a:spLocks noChangeArrowheads="1"/>
            </p:cNvSpPr>
            <p:nvPr/>
          </p:nvSpPr>
          <p:spPr bwMode="auto">
            <a:xfrm>
              <a:off x="3552" y="3600"/>
              <a:ext cx="231" cy="3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r>
                <a:rPr lang="en-US" altLang="th-TH" sz="3600" b="1" dirty="0">
                  <a:solidFill>
                    <a:srgbClr val="00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  <a:cs typeface="Courier New" pitchFamily="49" charset="0"/>
                </a:rPr>
                <a:t>y</a:t>
              </a:r>
            </a:p>
          </p:txBody>
        </p:sp>
      </p:grpSp>
      <p:sp>
        <p:nvSpPr>
          <p:cNvPr id="343074" name="Text Box 34"/>
          <p:cNvSpPr txBox="1">
            <a:spLocks noChangeArrowheads="1"/>
          </p:cNvSpPr>
          <p:nvPr/>
        </p:nvSpPr>
        <p:spPr bwMode="auto">
          <a:xfrm>
            <a:off x="5784237" y="4582669"/>
            <a:ext cx="169918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th-TH" sz="44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Courier New" pitchFamily="49" charset="0"/>
              </a:rPr>
              <a:t>?</a:t>
            </a:r>
          </a:p>
        </p:txBody>
      </p:sp>
      <p:sp>
        <p:nvSpPr>
          <p:cNvPr id="343075" name="Text Box 35"/>
          <p:cNvSpPr txBox="1">
            <a:spLocks noChangeArrowheads="1"/>
          </p:cNvSpPr>
          <p:nvPr/>
        </p:nvSpPr>
        <p:spPr bwMode="auto">
          <a:xfrm>
            <a:off x="5698476" y="4588252"/>
            <a:ext cx="359073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altLang="th-TH" sz="44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Courier New" pitchFamily="49" charset="0"/>
              </a:rPr>
              <a:t>44</a:t>
            </a:r>
          </a:p>
        </p:txBody>
      </p:sp>
      <p:grpSp>
        <p:nvGrpSpPr>
          <p:cNvPr id="343080" name="Group 40"/>
          <p:cNvGrpSpPr>
            <a:grpSpLocks/>
          </p:cNvGrpSpPr>
          <p:nvPr/>
        </p:nvGrpSpPr>
        <p:grpSpPr bwMode="auto">
          <a:xfrm>
            <a:off x="3118654" y="5062490"/>
            <a:ext cx="2903538" cy="1109663"/>
            <a:chOff x="1920" y="3936"/>
            <a:chExt cx="1829" cy="699"/>
          </a:xfrm>
        </p:grpSpPr>
        <p:sp>
          <p:nvSpPr>
            <p:cNvPr id="343078" name="Freeform 38"/>
            <p:cNvSpPr>
              <a:spLocks/>
            </p:cNvSpPr>
            <p:nvPr/>
          </p:nvSpPr>
          <p:spPr bwMode="auto">
            <a:xfrm>
              <a:off x="1920" y="3936"/>
              <a:ext cx="480" cy="534"/>
            </a:xfrm>
            <a:custGeom>
              <a:avLst/>
              <a:gdLst>
                <a:gd name="T0" fmla="*/ 0 w 480"/>
                <a:gd name="T1" fmla="*/ 0 h 192"/>
                <a:gd name="T2" fmla="*/ 240 w 480"/>
                <a:gd name="T3" fmla="*/ 0 h 192"/>
                <a:gd name="T4" fmla="*/ 240 w 480"/>
                <a:gd name="T5" fmla="*/ 192 h 192"/>
                <a:gd name="T6" fmla="*/ 480 w 480"/>
                <a:gd name="T7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0" h="192">
                  <a:moveTo>
                    <a:pt x="0" y="0"/>
                  </a:moveTo>
                  <a:lnTo>
                    <a:pt x="240" y="0"/>
                  </a:lnTo>
                  <a:lnTo>
                    <a:pt x="240" y="192"/>
                  </a:lnTo>
                  <a:lnTo>
                    <a:pt x="480" y="192"/>
                  </a:lnTo>
                </a:path>
              </a:pathLst>
            </a:custGeom>
            <a:noFill/>
            <a:ln w="38100" cap="flat" cmpd="sng">
              <a:solidFill>
                <a:srgbClr val="FFCCCC"/>
              </a:solidFill>
              <a:prstDash val="solid"/>
              <a:round/>
              <a:headEnd type="none" w="sm" len="sm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th-TH" b="1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endParaRPr>
            </a:p>
          </p:txBody>
        </p:sp>
        <p:sp>
          <p:nvSpPr>
            <p:cNvPr id="343079" name="Text Box 39"/>
            <p:cNvSpPr txBox="1">
              <a:spLocks noChangeArrowheads="1"/>
            </p:cNvSpPr>
            <p:nvPr/>
          </p:nvSpPr>
          <p:spPr bwMode="auto">
            <a:xfrm>
              <a:off x="2413" y="4305"/>
              <a:ext cx="1336" cy="3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th-TH" altLang="th-TH" b="1" dirty="0">
                  <a:solidFill>
                    <a:srgbClr val="00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</a:rPr>
                <a:t>ไม่มีผลกับค่า </a:t>
              </a:r>
              <a:r>
                <a:rPr lang="en-US" altLang="th-TH" b="1" dirty="0">
                  <a:solidFill>
                    <a:srgbClr val="00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</a:rPr>
                <a:t>y </a:t>
              </a:r>
              <a:r>
                <a:rPr lang="th-TH" altLang="th-TH" b="1" dirty="0">
                  <a:solidFill>
                    <a:srgbClr val="0000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</a:rPr>
                <a:t>แล้ว</a:t>
              </a:r>
              <a:endParaRPr lang="en-US" altLang="th-TH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endParaRP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2104802" y="2614119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X </a:t>
            </a:r>
            <a:r>
              <a:rPr lang="en-US" sz="20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sym typeface="Wingdings"/>
              </a:rPr>
              <a:t></a:t>
            </a:r>
            <a:r>
              <a:rPr lang="en-US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sym typeface="Wingdings"/>
              </a:rPr>
              <a:t> </a:t>
            </a:r>
            <a:r>
              <a:rPr lang="en-US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5</a:t>
            </a:r>
            <a:endParaRPr lang="th-TH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077806" y="3095883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X </a:t>
            </a:r>
            <a:r>
              <a:rPr lang="en-US" sz="20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sym typeface="Wingdings"/>
              </a:rPr>
              <a:t></a:t>
            </a:r>
            <a:r>
              <a:rPr lang="en-US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sym typeface="Wingdings"/>
              </a:rPr>
              <a:t> 20</a:t>
            </a:r>
            <a:endParaRPr lang="th-TH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050810" y="3493690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X </a:t>
            </a:r>
            <a:r>
              <a:rPr lang="en-US" sz="20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sym typeface="Wingdings"/>
              </a:rPr>
              <a:t></a:t>
            </a:r>
            <a:r>
              <a:rPr lang="en-US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sym typeface="Wingdings"/>
              </a:rPr>
              <a:t> x + 2</a:t>
            </a:r>
            <a:endParaRPr lang="th-TH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077806" y="3888065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y</a:t>
            </a:r>
            <a:endParaRPr lang="th-TH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112676" y="2204764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X</a:t>
            </a:r>
            <a:endParaRPr lang="th-TH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071315" y="4326642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y </a:t>
            </a:r>
            <a:r>
              <a:rPr lang="en-US" sz="20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sym typeface="Wingdings"/>
              </a:rPr>
              <a:t></a:t>
            </a:r>
            <a:r>
              <a:rPr lang="en-US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sym typeface="Wingdings"/>
              </a:rPr>
              <a:t> X </a:t>
            </a:r>
            <a:r>
              <a:rPr lang="en-US" b="1" dirty="0" err="1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sym typeface="Wingdings"/>
              </a:rPr>
              <a:t>x</a:t>
            </a:r>
            <a:r>
              <a:rPr lang="en-US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sym typeface="Wingdings"/>
              </a:rPr>
              <a:t> 2</a:t>
            </a:r>
            <a:endParaRPr lang="th-TH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061394" y="4807511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x </a:t>
            </a:r>
            <a:r>
              <a:rPr lang="en-US" sz="20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sym typeface="Wingdings"/>
              </a:rPr>
              <a:t></a:t>
            </a:r>
            <a:r>
              <a:rPr lang="en-US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sym typeface="Wingdings"/>
              </a:rPr>
              <a:t> 9</a:t>
            </a:r>
            <a:endParaRPr lang="th-TH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44" name="Text Box 35"/>
          <p:cNvSpPr txBox="1">
            <a:spLocks noChangeArrowheads="1"/>
          </p:cNvSpPr>
          <p:nvPr/>
        </p:nvSpPr>
        <p:spPr bwMode="auto">
          <a:xfrm>
            <a:off x="5549227" y="2792954"/>
            <a:ext cx="738606" cy="67710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/>
          <a:extLst/>
        </p:spPr>
        <p:txBody>
          <a:bodyPr wrap="square" lIns="0" tIns="0" rIns="0" bIns="0">
            <a:spAutoFit/>
          </a:bodyPr>
          <a:lstStyle/>
          <a:p>
            <a:r>
              <a:rPr lang="en-US" altLang="th-TH" sz="44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Courier New" pitchFamily="49" charset="0"/>
              </a:rPr>
              <a:t> 9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2097396" y="64480"/>
            <a:ext cx="48965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altLang="en-US" sz="3200" b="1" dirty="0">
                <a:solidFill>
                  <a:srgbClr val="000099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การเก็บค่าของให้ตัวแปร</a:t>
            </a:r>
            <a:endParaRPr lang="en-US" sz="4800" b="1" dirty="0">
              <a:solidFill>
                <a:srgbClr val="000099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187624" y="1002027"/>
            <a:ext cx="690766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th-TH" sz="24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 ณ ขณะใดขณะหนึ่ง ตัวแปรจะมีค่าได้เพียงค่าเดียวเท่านั้น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h-TH" sz="24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 ตัวแปรสามารถเปลี่ยนค่าได้ ขึ้นอยู่กับการดำเนินการกับตัวแปรนั้น ๆ </a:t>
            </a:r>
            <a:endParaRPr lang="en-US" sz="2400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endParaRPr lang="th-TH" sz="2400" b="1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487713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43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43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43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4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3059" grpId="0"/>
      <p:bldP spid="343061" grpId="0"/>
      <p:bldP spid="343062" grpId="0"/>
      <p:bldP spid="343063" grpId="0"/>
      <p:bldP spid="343074" grpId="0"/>
      <p:bldP spid="343075" grpId="0"/>
      <p:bldP spid="4" grpId="0"/>
      <p:bldP spid="37" grpId="0"/>
      <p:bldP spid="38" grpId="0"/>
      <p:bldP spid="39" grpId="0"/>
      <p:bldP spid="40" grpId="0"/>
      <p:bldP spid="42" grpId="0"/>
      <p:bldP spid="43" grpId="0"/>
      <p:bldP spid="44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649834"/>
            <a:ext cx="57374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ตัวอย่าง การนำตัวแปรไปใช้ในรหัสลำลองและผังงาน</a:t>
            </a:r>
            <a:endParaRPr lang="th-TH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1486637"/>
            <a:ext cx="4677884" cy="3108543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txBody>
          <a:bodyPr wrap="none" rtlCol="0">
            <a:spAutoFit/>
          </a:bodyPr>
          <a:lstStyle/>
          <a:p>
            <a:pPr fontAlgn="t"/>
            <a:r>
              <a:rPr lang="th-TH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/>
              </a:rPr>
              <a:t>เริ่มต้น</a:t>
            </a:r>
            <a:endParaRPr lang="th-TH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indent="685800" fontAlgn="t"/>
            <a:r>
              <a:rPr lang="th-TH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/>
              </a:rPr>
              <a:t>1. </a:t>
            </a:r>
            <a:r>
              <a:rPr 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/>
              </a:rPr>
              <a:t>width &lt;- </a:t>
            </a:r>
            <a:r>
              <a:rPr lang="th-TH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/>
              </a:rPr>
              <a:t>รับค่าความกว้าง</a:t>
            </a:r>
            <a:endParaRPr lang="th-TH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indent="685800" fontAlgn="t"/>
            <a:r>
              <a:rPr lang="th-TH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/>
              </a:rPr>
              <a:t>2. </a:t>
            </a:r>
            <a:r>
              <a:rPr 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/>
              </a:rPr>
              <a:t>height &lt;- </a:t>
            </a:r>
            <a:r>
              <a:rPr lang="th-TH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/>
              </a:rPr>
              <a:t>รับค่าความยาว</a:t>
            </a:r>
            <a:endParaRPr lang="th-TH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indent="685800" fontAlgn="t"/>
            <a:r>
              <a:rPr lang="th-TH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/>
              </a:rPr>
              <a:t>3. </a:t>
            </a:r>
            <a:r>
              <a:rPr lang="en-US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/>
              </a:rPr>
              <a:t>squareArea</a:t>
            </a:r>
            <a:r>
              <a:rPr lang="th-TH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/>
              </a:rPr>
              <a:t> </a:t>
            </a:r>
            <a:r>
              <a:rPr 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/>
              </a:rPr>
              <a:t>=</a:t>
            </a:r>
            <a:r>
              <a:rPr lang="th-TH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/>
              </a:rPr>
              <a:t> </a:t>
            </a:r>
            <a:r>
              <a:rPr 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/>
              </a:rPr>
              <a:t>width</a:t>
            </a:r>
            <a:r>
              <a:rPr lang="th-TH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/>
              </a:rPr>
              <a:t> </a:t>
            </a:r>
            <a:r>
              <a:rPr 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/>
              </a:rPr>
              <a:t>x </a:t>
            </a:r>
            <a:r>
              <a:rPr lang="th-TH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/>
              </a:rPr>
              <a:t> </a:t>
            </a:r>
            <a:r>
              <a:rPr 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/>
              </a:rPr>
              <a:t>height</a:t>
            </a:r>
            <a:endParaRPr lang="th-TH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indent="685800" fontAlgn="t"/>
            <a:r>
              <a:rPr lang="th-TH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/>
              </a:rPr>
              <a:t>4. แสดงผลลัพธ์ </a:t>
            </a:r>
            <a:r>
              <a:rPr lang="en-US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/>
              </a:rPr>
              <a:t>squareArea</a:t>
            </a:r>
            <a:endParaRPr lang="th-TH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fontAlgn="t"/>
            <a:r>
              <a:rPr lang="th-TH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/>
              </a:rPr>
              <a:t>จบ</a:t>
            </a:r>
            <a:endParaRPr lang="th-TH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th-TH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Flowchart: Terminator 5"/>
          <p:cNvSpPr/>
          <p:nvPr/>
        </p:nvSpPr>
        <p:spPr>
          <a:xfrm>
            <a:off x="6267751" y="1234609"/>
            <a:ext cx="1678511" cy="504056"/>
          </a:xfrm>
          <a:prstGeom prst="flowChartTerminator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เริ่มต้น</a:t>
            </a:r>
          </a:p>
        </p:txBody>
      </p:sp>
      <p:sp>
        <p:nvSpPr>
          <p:cNvPr id="7" name="Rectangle 6"/>
          <p:cNvSpPr/>
          <p:nvPr/>
        </p:nvSpPr>
        <p:spPr>
          <a:xfrm>
            <a:off x="5058900" y="3305447"/>
            <a:ext cx="4032448" cy="79208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squareArea</a:t>
            </a:r>
            <a:r>
              <a:rPr lang="th-TH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 width x height</a:t>
            </a:r>
          </a:p>
        </p:txBody>
      </p:sp>
      <p:sp>
        <p:nvSpPr>
          <p:cNvPr id="8" name="Flowchart: Data 7"/>
          <p:cNvSpPr/>
          <p:nvPr/>
        </p:nvSpPr>
        <p:spPr>
          <a:xfrm>
            <a:off x="5159025" y="2009303"/>
            <a:ext cx="3932323" cy="864096"/>
          </a:xfrm>
          <a:prstGeom prst="flowChartInputOutput">
            <a:avLst/>
          </a:prstGeom>
          <a:solidFill>
            <a:srgbClr val="F8C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Width &lt;- </a:t>
            </a:r>
            <a:r>
              <a:rPr lang="th-TH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รับค่าความกว้าง</a:t>
            </a:r>
          </a:p>
          <a:p>
            <a:pPr algn="ctr"/>
            <a:r>
              <a:rPr lang="en-US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Height &lt;- </a:t>
            </a:r>
            <a:r>
              <a:rPr lang="th-TH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รับค่าความ</a:t>
            </a:r>
            <a:r>
              <a:rPr lang="th-TH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ยาว</a:t>
            </a:r>
            <a:endParaRPr lang="en-US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Flowchart: Data 8"/>
          <p:cNvSpPr/>
          <p:nvPr/>
        </p:nvSpPr>
        <p:spPr>
          <a:xfrm>
            <a:off x="5159025" y="4457575"/>
            <a:ext cx="3832200" cy="864096"/>
          </a:xfrm>
          <a:prstGeom prst="flowChartInputOutput">
            <a:avLst/>
          </a:prstGeom>
          <a:solidFill>
            <a:srgbClr val="F8C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แสดงผลลัพธ์</a:t>
            </a:r>
            <a:r>
              <a:rPr lang="en-US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squareArea</a:t>
            </a:r>
            <a:endParaRPr lang="en-US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Flowchart: Terminator 9"/>
          <p:cNvSpPr/>
          <p:nvPr/>
        </p:nvSpPr>
        <p:spPr>
          <a:xfrm>
            <a:off x="6335992" y="5640680"/>
            <a:ext cx="1678511" cy="504056"/>
          </a:xfrm>
          <a:prstGeom prst="flowChartTerminator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จบ</a:t>
            </a:r>
          </a:p>
        </p:txBody>
      </p:sp>
      <p:cxnSp>
        <p:nvCxnSpPr>
          <p:cNvPr id="11" name="Straight Arrow Connector 10"/>
          <p:cNvCxnSpPr>
            <a:stCxn id="6" idx="2"/>
          </p:cNvCxnSpPr>
          <p:nvPr/>
        </p:nvCxnSpPr>
        <p:spPr>
          <a:xfrm flipH="1">
            <a:off x="7107006" y="1738665"/>
            <a:ext cx="1" cy="294171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8" idx="4"/>
            <a:endCxn id="7" idx="0"/>
          </p:cNvCxnSpPr>
          <p:nvPr/>
        </p:nvCxnSpPr>
        <p:spPr>
          <a:xfrm flipH="1">
            <a:off x="7075124" y="2873399"/>
            <a:ext cx="50063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endCxn id="9" idx="1"/>
          </p:cNvCxnSpPr>
          <p:nvPr/>
        </p:nvCxnSpPr>
        <p:spPr>
          <a:xfrm>
            <a:off x="7075125" y="4036141"/>
            <a:ext cx="0" cy="421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9" idx="4"/>
          </p:cNvCxnSpPr>
          <p:nvPr/>
        </p:nvCxnSpPr>
        <p:spPr>
          <a:xfrm flipH="1">
            <a:off x="7075124" y="5321671"/>
            <a:ext cx="1" cy="35011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Slide Number Placeholder 14">
            <a:extLst>
              <a:ext uri="{FF2B5EF4-FFF2-40B4-BE49-F238E27FC236}">
                <a16:creationId xmlns="" xmlns:a16="http://schemas.microsoft.com/office/drawing/2014/main" id="{6D735E70-0DE5-ED44-8EF8-33FE800C0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A89389-9435-4927-9A01-2CDFDB96DC20}" type="slidenum">
              <a:rPr lang="th-TH" smtClean="0"/>
              <a:t>37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21592076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46229" y="1476804"/>
            <a:ext cx="808105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lvl="2" indent="-457200" fontAlgn="base">
              <a:buFont typeface="Wingdings" panose="05000000000000000000" pitchFamily="2" charset="2"/>
              <a:buChar char="v"/>
            </a:pPr>
            <a:r>
              <a:rPr lang="th-TH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ผู้เรียน</a:t>
            </a:r>
            <a:r>
              <a:rPr lang="th-TH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แต่ละกลุ่มทำภารกิจด่านที่ 1 - 4 </a:t>
            </a:r>
            <a:r>
              <a:rPr lang="th-TH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ใน</a:t>
            </a:r>
            <a:r>
              <a:rPr lang="th-TH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ใบกิจกรรมที่ </a:t>
            </a:r>
            <a:r>
              <a:rPr lang="th-TH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3.2</a:t>
            </a:r>
            <a:endParaRPr lang="th-TH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46088" fontAlgn="base"/>
            <a:endParaRPr lang="th-TH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th-TH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835968" y="116632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+mj-ea"/>
                <a:cs typeface="TH Mali Grade 6" panose="02000506000000020004" pitchFamily="2" charset="-34"/>
              </a:defRPr>
            </a:lvl1pPr>
          </a:lstStyle>
          <a:p>
            <a:r>
              <a:rPr lang="th-TH" sz="4800" dirty="0" smtClean="0">
                <a:ln w="17780" cmpd="sng">
                  <a:solidFill>
                    <a:schemeClr val="tx2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กิจกรรม</a:t>
            </a:r>
            <a:endParaRPr lang="th-TH" sz="4800" dirty="0">
              <a:ln w="17780" cmpd="sng">
                <a:solidFill>
                  <a:schemeClr val="tx2"/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978551246"/>
              </p:ext>
            </p:extLst>
          </p:nvPr>
        </p:nvGraphicFramePr>
        <p:xfrm>
          <a:off x="2051720" y="2215468"/>
          <a:ext cx="4608512" cy="37338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719404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91680" y="1476804"/>
            <a:ext cx="5610831" cy="38472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th-TH" dirty="0"/>
          </a:p>
          <a:p>
            <a:pPr marL="457200" lvl="2" indent="-457200" fontAlgn="base">
              <a:buFont typeface="Wingdings" panose="05000000000000000000" pitchFamily="2" charset="2"/>
              <a:buChar char="v"/>
            </a:pPr>
            <a:r>
              <a:rPr lang="th-TH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ผู้เรียน</a:t>
            </a:r>
            <a:r>
              <a:rPr lang="th-TH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ทำกิจกรรมท้ายบทจากหนังสือ</a:t>
            </a:r>
            <a:r>
              <a:rPr lang="th-TH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เรียน</a:t>
            </a:r>
          </a:p>
          <a:p>
            <a:pPr marL="457200" lvl="2" indent="-457200" fontAlgn="base">
              <a:buFont typeface="Wingdings" panose="05000000000000000000" pitchFamily="2" charset="2"/>
              <a:buChar char="v"/>
            </a:pPr>
            <a:endParaRPr lang="th-TH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lvl="2" indent="-457200" fontAlgn="base">
              <a:buFont typeface="Wingdings" panose="05000000000000000000" pitchFamily="2" charset="2"/>
              <a:buChar char="v"/>
            </a:pPr>
            <a:r>
              <a:rPr lang="th-TH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ร่วมกันสรุป</a:t>
            </a:r>
            <a:r>
              <a:rPr lang="th-TH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แนวคิดเกี่ยวการ</a:t>
            </a:r>
            <a:r>
              <a:rPr lang="th-TH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แก้ปัญหา</a:t>
            </a:r>
          </a:p>
          <a:p>
            <a:pPr marL="0" lvl="2" fontAlgn="base"/>
            <a:r>
              <a:rPr lang="th-TH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นำไปสู่</a:t>
            </a:r>
            <a:r>
              <a:rPr lang="th-TH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การแก้ปัญหาใน</a:t>
            </a:r>
            <a:r>
              <a:rPr lang="th-TH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ชีวิตประจำวัน</a:t>
            </a:r>
          </a:p>
          <a:p>
            <a:pPr marL="0" lvl="2" fontAlgn="base"/>
            <a:endParaRPr lang="th-TH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th-TH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835968" y="116632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+mj-ea"/>
                <a:cs typeface="TH Mali Grade 6" panose="02000506000000020004" pitchFamily="2" charset="-34"/>
              </a:defRPr>
            </a:lvl1pPr>
          </a:lstStyle>
          <a:p>
            <a:endParaRPr lang="th-TH" sz="4800" dirty="0">
              <a:ln w="17780" cmpd="sng">
                <a:solidFill>
                  <a:schemeClr val="tx2"/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4" name="Picture 2" descr="C:\Users\tkron\Downloads\pic-actPowerCSM1\Books-3-300px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231" y="1594364"/>
            <a:ext cx="1428750" cy="100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2595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03648" y="1988840"/>
            <a:ext cx="6713697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ทำความเข้าใจรายละเอียด เงื่อนไข ข้อกำหนดของปัญหา</a:t>
            </a:r>
          </a:p>
          <a:p>
            <a:r>
              <a:rPr lang="th-TH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โดยระบุ</a:t>
            </a:r>
          </a:p>
          <a:p>
            <a:r>
              <a:rPr lang="th-TH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ข้อมูลเข้า ......................................</a:t>
            </a:r>
          </a:p>
          <a:p>
            <a:r>
              <a:rPr lang="th-TH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ข้อมูลออกหรือสิ่งที่ต้องการ .................................</a:t>
            </a:r>
          </a:p>
          <a:p>
            <a:r>
              <a:rPr lang="th-TH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วิธีตรวจสอบความถูกต้องของผลลัพธ์ .........................</a:t>
            </a:r>
            <a:endParaRPr lang="th-TH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835968" y="413048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+mj-ea"/>
                <a:cs typeface="TH Mali Grade 6" panose="02000506000000020004" pitchFamily="2" charset="-34"/>
              </a:defRPr>
            </a:lvl1pPr>
          </a:lstStyle>
          <a:p>
            <a:r>
              <a:rPr lang="th-TH" sz="4800" dirty="0" smtClean="0">
                <a:ln w="17780" cmpd="sng">
                  <a:solidFill>
                    <a:schemeClr val="tx2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การวิเคราะห์และกำหนดรายละเอียดของปัญหา</a:t>
            </a:r>
            <a:endParaRPr lang="th-TH" sz="4800" dirty="0">
              <a:ln w="17780" cmpd="sng">
                <a:solidFill>
                  <a:schemeClr val="tx2"/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31708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753520" y="1087844"/>
            <a:ext cx="3937296" cy="27392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th-TH" dirty="0"/>
          </a:p>
          <a:p>
            <a:pPr marL="0" lvl="2" fontAlgn="base"/>
            <a:endParaRPr lang="th-TH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2" fontAlgn="base"/>
            <a:r>
              <a:rPr lang="th-TH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ผู้เรียนแต่ละคนทำ</a:t>
            </a:r>
            <a:r>
              <a:rPr lang="th-TH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แบบทดสอบ</a:t>
            </a:r>
          </a:p>
          <a:p>
            <a:pPr marL="0" lvl="2" fontAlgn="base"/>
            <a:r>
              <a:rPr lang="th-TH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h-TH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กิจกรรม</a:t>
            </a:r>
            <a:r>
              <a:rPr lang="th-TH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ที่ </a:t>
            </a:r>
            <a:r>
              <a:rPr lang="th-TH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ปัญหาของฉัน</a:t>
            </a:r>
            <a:endParaRPr lang="th-TH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th-TH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835968" y="116632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+mj-ea"/>
                <a:cs typeface="TH Mali Grade 6" panose="02000506000000020004" pitchFamily="2" charset="-34"/>
              </a:defRPr>
            </a:lvl1pPr>
          </a:lstStyle>
          <a:p>
            <a:endParaRPr lang="th-TH" sz="4800" dirty="0">
              <a:ln w="17780" cmpd="sng">
                <a:solidFill>
                  <a:schemeClr val="tx2"/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2621" y="2457450"/>
            <a:ext cx="2343150" cy="440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7036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552" y="4221088"/>
            <a:ext cx="37753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ถ่ายทอดความคิดโดยอธิบายเป็นขั้นตอน</a:t>
            </a:r>
            <a:endParaRPr lang="th-TH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135163" y="441190"/>
            <a:ext cx="7772400" cy="12961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+mj-ea"/>
                <a:cs typeface="TH Mali Grade 6" panose="02000506000000020004" pitchFamily="2" charset="-34"/>
              </a:defRPr>
            </a:lvl1pPr>
          </a:lstStyle>
          <a:p>
            <a:r>
              <a:rPr lang="th-TH" sz="4800" dirty="0" smtClean="0">
                <a:ln w="17780" cmpd="sng">
                  <a:solidFill>
                    <a:schemeClr val="tx2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การวางแผนการแก้ปัญหา</a:t>
            </a:r>
            <a:endParaRPr lang="th-TH" sz="4800" dirty="0">
              <a:ln w="17780" cmpd="sng">
                <a:solidFill>
                  <a:schemeClr val="tx2"/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1027" name="Picture 3" descr="C:\Users\npain\AppData\Local\Microsoft\Windows\Temporary Internet Files\Content.IE5\C2SAPOLJ\Brain_training-1[1]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749321"/>
            <a:ext cx="2580333" cy="2580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424773" y="2851608"/>
            <a:ext cx="12362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รหัสลำลอง</a:t>
            </a:r>
            <a:endParaRPr lang="th-TH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33054" y="4744308"/>
            <a:ext cx="8098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ผังงาน</a:t>
            </a:r>
            <a:endParaRPr lang="th-TH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pic>
        <p:nvPicPr>
          <p:cNvPr id="1028" name="Picture 4" descr="C:\Users\Public\Documents\flow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9531" y="4010819"/>
            <a:ext cx="1308100" cy="177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Public\Documents\messageImage_1508396895817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752904">
            <a:off x="5751957" y="978314"/>
            <a:ext cx="2146318" cy="154201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npain\AppData\Local\Microsoft\Windows\Temporary Internet Files\Content.IE5\0PIW9SPC\1328101972_Arrow-Down[1]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861138">
            <a:off x="4772363" y="2155628"/>
            <a:ext cx="1025483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npain\AppData\Local\Microsoft\Windows\Temporary Internet Files\Content.IE5\0PIW9SPC\1328101972_Arrow-Down[1]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646855">
            <a:off x="4629669" y="3263497"/>
            <a:ext cx="1144964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918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7772400" cy="1470025"/>
          </a:xfrm>
        </p:spPr>
        <p:txBody>
          <a:bodyPr>
            <a:normAutofit/>
          </a:bodyPr>
          <a:lstStyle/>
          <a:p>
            <a:r>
              <a:rPr lang="th-TH" sz="4800" dirty="0" smtClean="0">
                <a:ln w="17780" cmpd="sng">
                  <a:solidFill>
                    <a:schemeClr val="tx2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การดำเนินการแก้ปัญหา</a:t>
            </a:r>
            <a:endParaRPr lang="th-TH" sz="4800" dirty="0">
              <a:ln w="17780" cmpd="sng">
                <a:solidFill>
                  <a:schemeClr val="tx2"/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03648" y="1988840"/>
            <a:ext cx="722024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ดำเนินการตามที่วางแผนไว้ </a:t>
            </a:r>
          </a:p>
          <a:p>
            <a:r>
              <a:rPr lang="th-TH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หรืออาจพัฒนาโปรแกรมคอมพิวเตอร์ เพื่อแก้ปัญหา</a:t>
            </a:r>
          </a:p>
          <a:p>
            <a:r>
              <a:rPr lang="th-TH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โดยใช้โปรแกรมภาษา เช่น </a:t>
            </a:r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C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 Java  Python  Scratch</a:t>
            </a:r>
          </a:p>
          <a:p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Logo  Alice</a:t>
            </a:r>
            <a:endParaRPr lang="th-TH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pic>
        <p:nvPicPr>
          <p:cNvPr id="2050" name="Picture 2" descr="C:\Program Files (x86)\Microsoft Office\MEDIA\CAGCAT10\j0293240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9886" y="3717032"/>
            <a:ext cx="2734869" cy="2017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2037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npain\AppData\Local\Microsoft\Windows\Temporary Internet Files\Content.IE5\0PIW9SPC\loupe[1]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10527">
            <a:off x="3122076" y="2916781"/>
            <a:ext cx="5032038" cy="3282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7772400" cy="1470025"/>
          </a:xfrm>
        </p:spPr>
        <p:txBody>
          <a:bodyPr>
            <a:normAutofit/>
          </a:bodyPr>
          <a:lstStyle/>
          <a:p>
            <a:r>
              <a:rPr lang="th-TH" sz="4800" dirty="0" smtClean="0">
                <a:ln w="17780" cmpd="sng">
                  <a:solidFill>
                    <a:schemeClr val="tx2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การตรวจสอบและประเมินผล</a:t>
            </a:r>
            <a:endParaRPr lang="th-TH" sz="4800" dirty="0">
              <a:ln w="17780" cmpd="sng">
                <a:solidFill>
                  <a:schemeClr val="tx2"/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03648" y="1946815"/>
            <a:ext cx="653897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เป็นขั้นตอนที่ทำพร้อมกันกับการดำเนินการแก้ปัญหา </a:t>
            </a:r>
          </a:p>
          <a:p>
            <a:r>
              <a:rPr lang="th-TH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เพื่อตรวจสอบผลลัพธ์ หากไม่ถูกต้องให้ย้อนไปแก้ไข</a:t>
            </a:r>
          </a:p>
          <a:p>
            <a:r>
              <a:rPr lang="th-TH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ตั้งแต่ขั้นตอนแรก</a:t>
            </a:r>
            <a:endParaRPr lang="th-TH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036007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46228" y="1881518"/>
            <a:ext cx="7830227" cy="3724096"/>
          </a:xfrm>
          <a:prstGeom prst="rect">
            <a:avLst/>
          </a:prstGeom>
          <a:noFill/>
          <a:ln>
            <a:solidFill>
              <a:schemeClr val="accent5">
                <a:lumMod val="20000"/>
                <a:lumOff val="80000"/>
              </a:schemeClr>
            </a:solidFill>
          </a:ln>
        </p:spPr>
        <p:txBody>
          <a:bodyPr wrap="square" rtlCol="0">
            <a:spAutoFit/>
          </a:bodyPr>
          <a:lstStyle/>
          <a:p>
            <a:pPr marL="987425" indent="-571500"/>
            <a:r>
              <a:rPr lang="th-TH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ข้อมูลเข้าคือ</a:t>
            </a:r>
            <a: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</a:t>
            </a:r>
            <a:endParaRPr lang="th-TH" sz="36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  <a:p>
            <a:pPr marL="987425" indent="-571500"/>
            <a:r>
              <a:rPr lang="th-TH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ข้อมูลออกคือ </a:t>
            </a:r>
            <a:endParaRPr lang="en-US" sz="36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  <a:p>
            <a:pPr marL="987425" indent="-571500"/>
            <a:r>
              <a:rPr lang="th-TH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วิธีตรวจสอบความถูกต้อง เช่น </a:t>
            </a:r>
            <a:endParaRPr lang="en-US" sz="36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  <a:p>
            <a:pPr marL="1165225" indent="-571500">
              <a:buFont typeface="Arial" panose="020B0604020202020204" pitchFamily="34" charset="0"/>
              <a:buChar char="•"/>
            </a:pPr>
            <a:r>
              <a:rPr lang="th-TH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ความสูง 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4</a:t>
            </a:r>
            <a:r>
              <a:rPr lang="th-TH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ความยาวฐาน 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5 ,</a:t>
            </a:r>
            <a:r>
              <a:rPr lang="th-TH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พื้นที่สามเหลี่ยม 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= 10</a:t>
            </a:r>
          </a:p>
          <a:p>
            <a:pPr marL="1165225" indent="-571500">
              <a:buFont typeface="Arial" panose="020B0604020202020204" pitchFamily="34" charset="0"/>
              <a:buChar char="•"/>
            </a:pPr>
            <a:r>
              <a:rPr lang="th-TH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ความสูง 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5</a:t>
            </a:r>
            <a:r>
              <a:rPr lang="th-TH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</a:t>
            </a:r>
            <a:r>
              <a:rPr lang="th-TH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ความ</a:t>
            </a:r>
            <a:r>
              <a:rPr lang="th-TH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ยาวฐาน 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10 </a:t>
            </a:r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,</a:t>
            </a:r>
            <a:r>
              <a:rPr lang="th-TH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พื้นที่สามเหลี่ยม </a:t>
            </a:r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= 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25</a:t>
            </a:r>
          </a:p>
          <a:p>
            <a:pPr marL="1165225" indent="-571500">
              <a:buFont typeface="Arial" panose="020B0604020202020204" pitchFamily="34" charset="0"/>
              <a:buChar char="•"/>
            </a:pPr>
            <a:r>
              <a:rPr lang="th-TH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ความสูง 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3</a:t>
            </a:r>
            <a:r>
              <a:rPr lang="th-TH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</a:t>
            </a:r>
            <a:r>
              <a:rPr lang="th-TH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ความยาวฐาน 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4 </a:t>
            </a:r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,</a:t>
            </a:r>
            <a:r>
              <a:rPr lang="th-TH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พื้นที่สามเหลี่ยม </a:t>
            </a:r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= 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6</a:t>
            </a: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  <a:p>
            <a:pPr marL="361950" indent="-361950">
              <a:buAutoNum type="arabicPeriod"/>
            </a:pPr>
            <a:endParaRPr lang="en-US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944595" y="1881518"/>
            <a:ext cx="22846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ความสูง </a:t>
            </a:r>
            <a:r>
              <a:rPr lang="th-TH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ความยาวฐาน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45382" y="2450491"/>
            <a:ext cx="16225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พื้นที่</a:t>
            </a:r>
            <a:r>
              <a:rPr lang="th-TH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สามเหลี่ยม</a:t>
            </a:r>
            <a:endParaRPr lang="th-TH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711" y="548238"/>
            <a:ext cx="3273146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ตัวอย่าง</a:t>
            </a:r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</a:t>
            </a:r>
            <a:r>
              <a:rPr lang="th-TH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การหาพื้นที่</a:t>
            </a:r>
            <a:r>
              <a:rPr lang="th-TH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สามเหลี่ยม</a:t>
            </a:r>
            <a:endParaRPr lang="th-TH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8671" cy="57606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838232" y="1377462"/>
            <a:ext cx="5846217" cy="50405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การวิเคราะห์และกำหนดรายละเอียดของ</a:t>
            </a:r>
            <a:r>
              <a:rPr lang="th-TH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ปัญหา</a:t>
            </a:r>
            <a:endParaRPr lang="th-TH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4020160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27584" y="2257482"/>
            <a:ext cx="7526419" cy="2616101"/>
          </a:xfrm>
          <a:prstGeom prst="rect">
            <a:avLst/>
          </a:prstGeom>
          <a:noFill/>
          <a:ln>
            <a:solidFill>
              <a:schemeClr val="accent5">
                <a:lumMod val="20000"/>
                <a:lumOff val="80000"/>
              </a:schemeClr>
            </a:solidFill>
          </a:ln>
        </p:spPr>
        <p:txBody>
          <a:bodyPr wrap="none" rtlCol="0">
            <a:spAutoFit/>
          </a:bodyPr>
          <a:lstStyle/>
          <a:p>
            <a:pPr marL="339725"/>
            <a:endParaRPr lang="th-TH" sz="20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39725"/>
            <a:r>
              <a:rPr lang="th-TH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th-TH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รับค่าความยาวฐาน</a:t>
            </a:r>
          </a:p>
          <a:p>
            <a:pPr marL="339725"/>
            <a:r>
              <a:rPr lang="th-TH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รับค่าความสูง</a:t>
            </a:r>
          </a:p>
          <a:p>
            <a:pPr marL="339725"/>
            <a:r>
              <a:rPr lang="th-TH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คำนวณพื้นที่สามเหลี่ยม จากสูตร พื้นที่ </a:t>
            </a:r>
            <a:r>
              <a:rPr lang="el-GR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Δ </a:t>
            </a:r>
            <a:r>
              <a:rPr lang="th-TH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คือ ½  </a:t>
            </a:r>
            <a:r>
              <a:rPr 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 </a:t>
            </a:r>
            <a:r>
              <a:rPr lang="th-TH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ความยาวฐาน </a:t>
            </a:r>
            <a:r>
              <a:rPr 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 </a:t>
            </a:r>
            <a:r>
              <a:rPr lang="th-TH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ความสูง</a:t>
            </a:r>
          </a:p>
          <a:p>
            <a:pPr marL="339725"/>
            <a:r>
              <a:rPr lang="th-TH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แสดงผลลัพธ์พื้นที่ </a:t>
            </a:r>
            <a:r>
              <a:rPr lang="el-GR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Δ </a:t>
            </a:r>
          </a:p>
          <a:p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pic>
        <p:nvPicPr>
          <p:cNvPr id="4" name="Picture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8671" cy="57606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-1" y="583975"/>
            <a:ext cx="3273146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h-TH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ตัวอย่าง</a:t>
            </a:r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</a:t>
            </a:r>
            <a:r>
              <a:rPr lang="th-TH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การหาพื้นที่</a:t>
            </a:r>
            <a:r>
              <a:rPr lang="th-TH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สามเหลี่ยม</a:t>
            </a:r>
            <a:endParaRPr lang="th-TH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811699" y="1758128"/>
            <a:ext cx="5846217" cy="50405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2. การ</a:t>
            </a:r>
            <a:r>
              <a:rPr lang="th-TH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วางแผนการแก้ปัญหา</a:t>
            </a:r>
          </a:p>
        </p:txBody>
      </p:sp>
      <p:pic>
        <p:nvPicPr>
          <p:cNvPr id="9" name="Picture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518671" cy="57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6052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MANAGE_ASSETS" val="FALSE"/>
  <p:tag name="MMPROD_IS_H264" val="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2">
      <a:majorFont>
        <a:latin typeface="TH Mali Grade 6"/>
        <a:ea typeface=""/>
        <a:cs typeface="TH Mali Grade 6"/>
      </a:majorFont>
      <a:minorFont>
        <a:latin typeface="TH Mali Grade 6"/>
        <a:ea typeface=""/>
        <a:cs typeface="TH Mali Grade 6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2357</TotalTime>
  <Words>1452</Words>
  <Application>Microsoft Office PowerPoint</Application>
  <PresentationFormat>On-screen Show (4:3)</PresentationFormat>
  <Paragraphs>327</Paragraphs>
  <Slides>40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Office Theme</vt:lpstr>
      <vt:lpstr>การแก้ปัญหา</vt:lpstr>
      <vt:lpstr>ปัญหาในชีวิตประจำวัน</vt:lpstr>
      <vt:lpstr> ขั้นตอนการแก้ปัญหา</vt:lpstr>
      <vt:lpstr>PowerPoint Presentation</vt:lpstr>
      <vt:lpstr>PowerPoint Presentation</vt:lpstr>
      <vt:lpstr>การดำเนินการแก้ปัญหา</vt:lpstr>
      <vt:lpstr>การตรวจสอบและประเมินผล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สถานการณ์ที่ 1  ปีหน้านักเรียนต้องการไปแข่งตอบปัญหาวันเด็ก ซึ่งผู้ที่จะมีสิทธิ์เข้าแข่งขันต้องมีคะแนนเฉลี่ยวิชาคณิตศาสตร์ ปีที่ผ่านมา และปีนี้รวมกันไม่น้อยกว่า 3 ซึ่งปีที่ผ่านมานักเรียนได้คะแนน 3.5 นักเรียนจะตรวจสอบอย่างไรว่า สามารถเข้าร่วมแข่งขันได้</vt:lpstr>
      <vt:lpstr>สถานการณ์ที่ 1 (ต่อ)  ปีหน้านักเรียนต้องการไปแข่งตอบปัญหาวันเด็ก ซึ่งผู้ที่จะมีสิทธิ์เข้าแข่งขันต้องมีคะแนนเฉลี่ยวิชาคณิตศาสตร์ ปีที่ผ่านมา และปีนี้รวมกันไม่น้อยกว่า 3 ซึ่งปีที่ผ่านมานักเรียนได้คะแนน 3.5 นักเรียนจะตรวจสอบอย่างไรว่า สามารถเข้าร่วมแข่งขันได้</vt:lpstr>
      <vt:lpstr>สถานการณ์ที่ 2  พ่อค้าขายขนมที่ตลาด โดยราคาของขนมตาล 2 บาท ขนมสอดไส้ 3 บาท และขนมกล้วย 4 บาท ช่วยพ่อค้าคิดราคาขนม เมื่อมีผู้ซื้อสั่งซื้อแต่ละครั้ง</vt:lpstr>
      <vt:lpstr>สถานการณ์ที่ 2 (ต่อ)  พ่อค้าขายขนมที่ตลาด โดยราคาของขนมตาล 2 บาท ขนมสอดไส้ 3 บาท และขนมกล้วย 4 บาท ช่วยพ่อค้าคิดราคาขนม เมื่อมีผู้ซื้อสั่งซื้อแต่ละครั้ง</vt:lpstr>
      <vt:lpstr>สถานการณ์ที่ 3  การคำนวณปริมาณยาพาราเซตามอล</vt:lpstr>
      <vt:lpstr>PowerPoint Presentation</vt:lpstr>
      <vt:lpstr>PowerPoint Presentation</vt:lpstr>
      <vt:lpstr>สถานการณ์ที่ 4  หาผลรวมน้ำหนักเพื่อนในห้อง </vt:lpstr>
      <vt:lpstr>PowerPoint Presentation</vt:lpstr>
      <vt:lpstr> สถานการณ์ที่ 5  พาของสามสิ่งข้ามฝั่ง</vt:lpstr>
      <vt:lpstr>PowerPoint Presentation</vt:lpstr>
      <vt:lpstr> การดำเนินการแก้ปัญหา และตรวจสอบและปรับปรุง</vt:lpstr>
      <vt:lpstr>PowerPoint Presentation</vt:lpstr>
      <vt:lpstr>ร่วมกันสรุป</vt:lpstr>
      <vt:lpstr>PowerPoint Presentation</vt:lpstr>
      <vt:lpstr>ผังงาน</vt:lpstr>
      <vt:lpstr>PowerPoint Presentation</vt:lpstr>
      <vt:lpstr>ตัวอย่าง รหัสลำลองและผังงานทีมีการทำงานแบบวนซ้ำ</vt:lpstr>
      <vt:lpstr>PowerPoint Presentation</vt:lpstr>
      <vt:lpstr>การกำหนดค่าให้ตัวแปร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การแก้ปัญหา</dc:title>
  <dc:creator>Niramis Painprasert</dc:creator>
  <cp:lastModifiedBy>Tassanee Krongtong</cp:lastModifiedBy>
  <cp:revision>90</cp:revision>
  <dcterms:created xsi:type="dcterms:W3CDTF">2017-10-17T08:00:44Z</dcterms:created>
  <dcterms:modified xsi:type="dcterms:W3CDTF">2019-09-22T02:43:14Z</dcterms:modified>
</cp:coreProperties>
</file>