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6"/>
  </p:notesMasterIdLst>
  <p:sldIdLst>
    <p:sldId id="256" r:id="rId2"/>
    <p:sldId id="348" r:id="rId3"/>
    <p:sldId id="294" r:id="rId4"/>
    <p:sldId id="295" r:id="rId5"/>
    <p:sldId id="349" r:id="rId6"/>
    <p:sldId id="350" r:id="rId7"/>
    <p:sldId id="296" r:id="rId8"/>
    <p:sldId id="298" r:id="rId9"/>
    <p:sldId id="299" r:id="rId10"/>
    <p:sldId id="300" r:id="rId11"/>
    <p:sldId id="351" r:id="rId12"/>
    <p:sldId id="305" r:id="rId13"/>
    <p:sldId id="306" r:id="rId14"/>
    <p:sldId id="302" r:id="rId1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A19C172A-53CD-491F-B163-3C8AB1F4C034}">
  <a:tblStyle styleId="{A19C172A-53CD-491F-B163-3C8AB1F4C03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58" autoAdjust="0"/>
    <p:restoredTop sz="94660"/>
  </p:normalViewPr>
  <p:slideViewPr>
    <p:cSldViewPr snapToGrid="0">
      <p:cViewPr>
        <p:scale>
          <a:sx n="81" d="100"/>
          <a:sy n="81" d="100"/>
        </p:scale>
        <p:origin x="-102" y="-456"/>
      </p:cViewPr>
      <p:guideLst>
        <p:guide orient="horz" pos="162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753486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TH Mali Grade 6" panose="02000506000000020004" pitchFamily="2" charset="-34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>
            <a:lvl1pPr>
              <a:defRPr/>
            </a:lvl1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 dpi="0" rotWithShape="1">
          <a:blip r:embed="rId13">
            <a:lum/>
          </a:blip>
          <a:srcRect/>
          <a:stretch>
            <a:fillRect l="6000" t="-2000" r="1000" b="-72000"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Char char="●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●"/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○"/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lvl1pPr>
              <a:defRPr>
                <a:latin typeface="TH Mali Grade 6" panose="02000506000000020004" pitchFamily="2" charset="-34"/>
                <a:cs typeface="TH Mali Grade 6" panose="02000506000000020004" pitchFamily="2" charset="-34"/>
              </a:defRPr>
            </a:lvl1pPr>
          </a:lstStyle>
          <a:p>
            <a:pPr algn="r"/>
            <a:fld id="{00000000-1234-1234-1234-123412341234}" type="slidenum">
              <a:rPr lang="en-GB" sz="1000" smtClean="0">
                <a:solidFill>
                  <a:schemeClr val="dk2"/>
                </a:solidFill>
              </a:rPr>
              <a:pPr algn="r"/>
              <a:t>‹#›</a:t>
            </a:fld>
            <a:endParaRPr lang="en-GB" sz="1000" dirty="0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TH Mali Grade 6" panose="02000506000000020004" pitchFamily="2" charset="-34"/>
          <a:ea typeface="TH Mali Grade 6" panose="02000506000000020004" pitchFamily="2" charset="-34"/>
          <a:cs typeface="TH Mali Grade 6" panose="02000506000000020004" pitchFamily="2" charset="-34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gif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ctrTitle"/>
          </p:nvPr>
        </p:nvSpPr>
        <p:spPr>
          <a:xfrm>
            <a:off x="311708" y="262794"/>
            <a:ext cx="8520600" cy="20526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บทที่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 3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subTitle" idx="1"/>
          </p:nvPr>
        </p:nvSpPr>
        <p:spPr>
          <a:xfrm>
            <a:off x="311708" y="2116368"/>
            <a:ext cx="8520600" cy="2080493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4800" b="1" dirty="0" err="1"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/>
                <a:cs typeface="TH Mali Grade 6" panose="02000506000000020004" pitchFamily="2" charset="-34"/>
                <a:sym typeface="TH SarabunPSK"/>
              </a:rPr>
              <a:t>การเขียนโปรแกรมด้วยภาษาไพทอน</a:t>
            </a:r>
            <a:endParaRPr lang="th-TH" sz="4800" b="1" dirty="0"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H SarabunPSK"/>
              <a:cs typeface="TH Mali Grade 6" panose="02000506000000020004" pitchFamily="2" charset="-34"/>
              <a:sym typeface="TH SarabunPSK"/>
            </a:endParaRPr>
          </a:p>
          <a:p>
            <a:pPr lvl="0">
              <a:buClr>
                <a:schemeClr val="dk1"/>
              </a:buClr>
              <a:buSzPct val="25000"/>
            </a:pPr>
            <a:r>
              <a:rPr lang="th-TH" sz="4800" u="sng" dirty="0">
                <a:solidFill>
                  <a:schemeClr val="tx1"/>
                </a:solidFill>
                <a:effectLst>
                  <a:glow rad="63500">
                    <a:srgbClr val="92D050"/>
                  </a:glow>
                </a:effectLst>
              </a:rPr>
              <a:t>การเขียนโปรแกรมแบบวนซ้ำ</a:t>
            </a:r>
            <a:endParaRPr lang="en-GB" sz="4800" u="sng" dirty="0">
              <a:solidFill>
                <a:schemeClr val="tx1"/>
              </a:solidFill>
              <a:effectLst>
                <a:glow rad="63500">
                  <a:srgbClr val="92D050"/>
                </a:glow>
              </a:effectLst>
              <a:ea typeface="TH SarabunPSK"/>
              <a:sym typeface="TH SarabunPS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6B922F6B-B0D3-41A2-8CB0-88F9ABEEE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514500"/>
              </p:ext>
            </p:extLst>
          </p:nvPr>
        </p:nvGraphicFramePr>
        <p:xfrm>
          <a:off x="3784600" y="760873"/>
          <a:ext cx="4159250" cy="425704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4159250">
                  <a:extLst>
                    <a:ext uri="{9D8B030D-6E8A-4147-A177-3AD203B41FA5}">
                      <a16:colId xmlns:a16="http://schemas.microsoft.com/office/drawing/2014/main" xmlns="" val="1975338901"/>
                    </a:ext>
                  </a:extLst>
                </a:gridCol>
              </a:tblGrid>
              <a:tr h="40086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Please enter your </a:t>
                      </a:r>
                      <a:r>
                        <a:rPr lang="en-US" sz="2000" dirty="0" err="1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firstname</a:t>
                      </a:r>
                      <a:r>
                        <a:rPr lang="en-US" sz="20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en-US" sz="2000" u="sng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Please enter your </a:t>
                      </a:r>
                      <a:r>
                        <a:rPr lang="en-US" sz="2000" dirty="0" err="1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lastname</a:t>
                      </a:r>
                      <a:r>
                        <a:rPr lang="en-US" sz="20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</a:t>
                      </a:r>
                      <a:r>
                        <a:rPr lang="en-US" sz="2000" u="sng" dirty="0" err="1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0 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0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 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 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 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4 Somchai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4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Santad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Bye </a:t>
                      </a:r>
                      <a:r>
                        <a:rPr lang="en-US" sz="20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bye</a:t>
                      </a:r>
                      <a:r>
                        <a:rPr lang="th-TH" sz="20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!</a:t>
                      </a:r>
                      <a:endParaRPr lang="en-US" sz="20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230166774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5C35849-1BC7-49BF-B840-1B439837B6FE}"/>
              </a:ext>
            </a:extLst>
          </p:cNvPr>
          <p:cNvSpPr txBox="1"/>
          <p:nvPr/>
        </p:nvSpPr>
        <p:spPr>
          <a:xfrm>
            <a:off x="1955800" y="908050"/>
            <a:ext cx="17315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3.11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echo</a:t>
            </a:r>
            <a:endParaRPr lang="th-TH" altLang="th-TH" sz="3600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" name="Picture 2" descr="C:\Users\tkron\Downloads\pic-actPowerCSM1\turtle-thinking-300px.png">
            <a:extLst>
              <a:ext uri="{FF2B5EF4-FFF2-40B4-BE49-F238E27FC236}">
                <a16:creationId xmlns:a16="http://schemas.microsoft.com/office/drawing/2014/main" xmlns="" id="{21AA9DC9-FC9E-40C2-8FC7-CFA12102D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445" y="885536"/>
            <a:ext cx="689355" cy="88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peech Bubble: Rectangle 2">
            <a:extLst>
              <a:ext uri="{FF2B5EF4-FFF2-40B4-BE49-F238E27FC236}">
                <a16:creationId xmlns:a16="http://schemas.microsoft.com/office/drawing/2014/main" xmlns="" id="{C073907E-EEA3-4CDF-9CB1-708352D5D74F}"/>
              </a:ext>
            </a:extLst>
          </p:cNvPr>
          <p:cNvSpPr/>
          <p:nvPr/>
        </p:nvSpPr>
        <p:spPr>
          <a:xfrm>
            <a:off x="1055498" y="2009856"/>
            <a:ext cx="2138552" cy="1323439"/>
          </a:xfrm>
          <a:prstGeom prst="wedgeRectCallout">
            <a:avLst>
              <a:gd name="adj1" fmla="val -57801"/>
              <a:gd name="adj2" fmla="val 22196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ถ้าโปรแกรมในตัวอย่างที่ </a:t>
            </a:r>
            <a:r>
              <a:rPr lang="en-US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11 </a:t>
            </a:r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ไม่มีการย่อหน้าใน</a:t>
            </a:r>
          </a:p>
          <a:p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4 </a:t>
            </a:r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และ </a:t>
            </a:r>
            <a:r>
              <a:rPr lang="en-US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5 </a:t>
            </a:r>
            <a:r>
              <a:rPr lang="th-TH" sz="2000" dirty="0">
                <a:solidFill>
                  <a:schemeClr val="tx1"/>
                </a:solidFill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จะได้ผลลัพธ์เป็นอย่างไร</a:t>
            </a:r>
            <a:endParaRPr lang="th-TH" sz="2000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1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5C778D41-19F3-46A7-9E2E-927B2328B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15" y="2545979"/>
            <a:ext cx="569565" cy="68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486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6056A35-3895-47E1-A36F-8D962251177B}"/>
              </a:ext>
            </a:extLst>
          </p:cNvPr>
          <p:cNvSpPr/>
          <p:nvPr/>
        </p:nvSpPr>
        <p:spPr>
          <a:xfrm>
            <a:off x="2714867" y="822079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2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ใบกิจกรรมที่ 5.2 </a:t>
            </a: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2190F617-BCCB-4165-A0A7-433F68A31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140" y="545940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2A3F90C-8D84-4D69-B0EA-37E6ED9E75BE}"/>
              </a:ext>
            </a:extLst>
          </p:cNvPr>
          <p:cNvSpPr/>
          <p:nvPr/>
        </p:nvSpPr>
        <p:spPr>
          <a:xfrm>
            <a:off x="2050307" y="1884462"/>
            <a:ext cx="44470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36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2. ให้เขียนโปรแกรมจากรหัสลำลอง</a:t>
            </a:r>
            <a:endParaRPr lang="en-US" sz="36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73786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E5EDB4E-4DAD-4B7E-8420-E30097326226}"/>
              </a:ext>
            </a:extLst>
          </p:cNvPr>
          <p:cNvSpPr/>
          <p:nvPr/>
        </p:nvSpPr>
        <p:spPr>
          <a:xfrm>
            <a:off x="2603841" y="417884"/>
            <a:ext cx="44438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4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ตัวอย่างที่ </a:t>
            </a:r>
            <a:r>
              <a:rPr lang="en-US" sz="4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4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4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12 </a:t>
            </a:r>
            <a:r>
              <a:rPr lang="th-TH" sz="4400" b="1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วาดวงกลม </a:t>
            </a:r>
            <a:endParaRPr lang="en-US" sz="4400" b="1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EC8F589B-289B-4AFD-8176-85603101E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73215"/>
              </p:ext>
            </p:extLst>
          </p:nvPr>
        </p:nvGraphicFramePr>
        <p:xfrm>
          <a:off x="463158" y="1398111"/>
          <a:ext cx="2621492" cy="3586480"/>
        </p:xfrm>
        <a:graphic>
          <a:graphicData uri="http://schemas.openxmlformats.org/drawingml/2006/table">
            <a:tbl>
              <a:tblPr>
                <a:tableStyleId>{A19C172A-53CD-491F-B163-3C8AB1F4C034}</a:tableStyleId>
              </a:tblPr>
              <a:tblGrid>
                <a:gridCol w="2621492">
                  <a:extLst>
                    <a:ext uri="{9D8B030D-6E8A-4147-A177-3AD203B41FA5}">
                      <a16:colId xmlns:a16="http://schemas.microsoft.com/office/drawing/2014/main" xmlns="" val="33535441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from turtle import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*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shape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("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turtle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")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pensize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2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speed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for </a:t>
                      </a:r>
                      <a:r>
                        <a:rPr lang="en-US" sz="2400" dirty="0" err="1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i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in range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360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):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forward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  left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</a:t>
                      </a: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1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done</a:t>
                      </a:r>
                      <a:r>
                        <a:rPr lang="th-TH" sz="2400" dirty="0">
                          <a:effectLst/>
                          <a:highlight>
                            <a:srgbClr val="FFFFFF"/>
                          </a:highlight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()</a:t>
                      </a:r>
                      <a:endParaRPr lang="en-US" sz="2400" dirty="0">
                        <a:effectLst/>
                        <a:latin typeface="TH Mali Grade 6" panose="02000506000000020004" pitchFamily="2" charset="-34"/>
                        <a:cs typeface="TH Mali Grade 6" panose="02000506000000020004" pitchFamily="2" charset="-34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TH Mali Grade 6" panose="02000506000000020004" pitchFamily="2" charset="-34"/>
                          <a:cs typeface="TH Mali Grade 6" panose="02000506000000020004" pitchFamily="2" charset="-34"/>
                        </a:rPr>
                        <a:t> 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H Mali Grade 6" panose="02000506000000020004" pitchFamily="2" charset="-34"/>
                        <a:ea typeface="Arial" panose="020B0604020202020204" pitchFamily="34" charset="0"/>
                        <a:cs typeface="TH Mali Grade 6" panose="02000506000000020004" pitchFamily="2" charset="-34"/>
                      </a:endParaRPr>
                    </a:p>
                  </a:txBody>
                  <a:tcPr marL="63500" marR="63500" marT="63500" marB="63500"/>
                </a:tc>
                <a:extLst>
                  <a:ext uri="{0D108BD9-81ED-4DB2-BD59-A6C34878D82A}">
                    <a16:rowId xmlns:a16="http://schemas.microsoft.com/office/drawing/2014/main" xmlns="" val="1745119354"/>
                  </a:ext>
                </a:extLst>
              </a:tr>
            </a:tbl>
          </a:graphicData>
        </a:graphic>
      </p:graphicFrame>
      <p:pic>
        <p:nvPicPr>
          <p:cNvPr id="8" name="image39.png">
            <a:extLst>
              <a:ext uri="{FF2B5EF4-FFF2-40B4-BE49-F238E27FC236}">
                <a16:creationId xmlns:a16="http://schemas.microsoft.com/office/drawing/2014/main" xmlns="" id="{F3F064E5-BB03-4330-99F1-8CA848623089}"/>
              </a:ext>
            </a:extLst>
          </p:cNvPr>
          <p:cNvPicPr/>
          <p:nvPr/>
        </p:nvPicPr>
        <p:blipFill>
          <a:blip r:embed="rId2"/>
          <a:srcRect l="11044" t="6783" r="10912" b="17286"/>
          <a:stretch>
            <a:fillRect/>
          </a:stretch>
        </p:blipFill>
        <p:spPr>
          <a:xfrm>
            <a:off x="3249637" y="1187325"/>
            <a:ext cx="2393632" cy="2113544"/>
          </a:xfrm>
          <a:prstGeom prst="rect">
            <a:avLst/>
          </a:prstGeom>
          <a:ln/>
        </p:spPr>
      </p:pic>
      <p:sp>
        <p:nvSpPr>
          <p:cNvPr id="9" name="Speech Bubble: Rectangle 8">
            <a:extLst>
              <a:ext uri="{FF2B5EF4-FFF2-40B4-BE49-F238E27FC236}">
                <a16:creationId xmlns:a16="http://schemas.microsoft.com/office/drawing/2014/main" xmlns="" id="{803197E3-DBA9-48E0-A410-F604BC9DEE61}"/>
              </a:ext>
            </a:extLst>
          </p:cNvPr>
          <p:cNvSpPr/>
          <p:nvPr/>
        </p:nvSpPr>
        <p:spPr>
          <a:xfrm>
            <a:off x="3484281" y="3484177"/>
            <a:ext cx="3563405" cy="1508105"/>
          </a:xfrm>
          <a:prstGeom prst="wedgeRectCallout">
            <a:avLst>
              <a:gd name="adj1" fmla="val 55348"/>
              <a:gd name="adj2" fmla="val 2144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th-TH" sz="32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ชวนคิด </a:t>
            </a:r>
            <a:endParaRPr lang="en-US" sz="32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lvl="0"/>
            <a:r>
              <a:rPr lang="th-TH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ปรับตัวอย่างที่ </a:t>
            </a:r>
            <a:r>
              <a:rPr lang="en-US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  <a:r>
              <a:rPr lang="th-TH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.</a:t>
            </a:r>
            <a:r>
              <a:rPr lang="en-US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12 </a:t>
            </a:r>
            <a:r>
              <a:rPr lang="th-TH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ให้วาดรูปวงกลมสองวงติดกัน  </a:t>
            </a:r>
            <a:endParaRPr lang="en-US" sz="20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lvl="0"/>
            <a:r>
              <a:rPr lang="th-TH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ถ้าต้องการวาดรูปวงกลมโดยไม่ใช้คำสั่ง </a:t>
            </a:r>
            <a:r>
              <a:rPr lang="en-US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for  </a:t>
            </a:r>
            <a:r>
              <a:rPr lang="th-TH" sz="2000" b="1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ทำได้หรือไม่ อย่างไร</a:t>
            </a:r>
            <a:endParaRPr lang="en-US" sz="2000" b="1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" name="image37.png">
            <a:extLst>
              <a:ext uri="{FF2B5EF4-FFF2-40B4-BE49-F238E27FC236}">
                <a16:creationId xmlns:a16="http://schemas.microsoft.com/office/drawing/2014/main" xmlns="" id="{B696519B-071C-4572-AA81-F289EF6A4E13}"/>
              </a:ext>
            </a:extLst>
          </p:cNvPr>
          <p:cNvPicPr/>
          <p:nvPr/>
        </p:nvPicPr>
        <p:blipFill>
          <a:blip r:embed="rId3"/>
          <a:srcRect l="10817" t="6358" r="10825" b="15874"/>
          <a:stretch>
            <a:fillRect/>
          </a:stretch>
        </p:blipFill>
        <p:spPr>
          <a:xfrm>
            <a:off x="5808256" y="1170444"/>
            <a:ext cx="2152015" cy="2130425"/>
          </a:xfrm>
          <a:prstGeom prst="rect">
            <a:avLst/>
          </a:prstGeom>
          <a:ln/>
        </p:spPr>
      </p:pic>
      <p:pic>
        <p:nvPicPr>
          <p:cNvPr id="11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FE31663C-A691-4F1D-A939-B400D0693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950" y="596900"/>
            <a:ext cx="1133789" cy="801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6E39E84B-8B4C-4D31-AF19-2703D72ED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706" y="4155704"/>
            <a:ext cx="569565" cy="686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280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045408A-34DB-4DD2-A6D6-112CF8FCD038}"/>
              </a:ext>
            </a:extLst>
          </p:cNvPr>
          <p:cNvSpPr/>
          <p:nvPr/>
        </p:nvSpPr>
        <p:spPr>
          <a:xfrm>
            <a:off x="1700334" y="731248"/>
            <a:ext cx="614623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ตัวอย่างที่ 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13 </a:t>
            </a:r>
            <a:endParaRPr lang="th-TH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 Unicode MS"/>
              <a:cs typeface="TH Mali Grade 6" panose="02000506000000020004" pitchFamily="2" charset="-34"/>
            </a:endParaRPr>
          </a:p>
          <a:p>
            <a:pPr algn="ctr"/>
            <a:r>
              <a:rPr lang="th-TH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ร่วมด้วยช่วยแชร์ แบบคำนวณซ้ำตามจำนวนรอบที่ผู้ใช้ระบุ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  <p:pic>
        <p:nvPicPr>
          <p:cNvPr id="8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133159BA-8FAA-4656-8895-0004640C2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841" y="578848"/>
            <a:ext cx="1187193" cy="83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89513C9-01D4-4596-899D-C5D46C23C370}"/>
              </a:ext>
            </a:extLst>
          </p:cNvPr>
          <p:cNvSpPr/>
          <p:nvPr/>
        </p:nvSpPr>
        <p:spPr>
          <a:xfrm>
            <a:off x="892515" y="1960866"/>
            <a:ext cx="7245009" cy="286232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/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input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คุณต้องการคำนวณกี่รอบคะ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‘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</a:t>
            </a:r>
          </a:p>
          <a:p>
            <a:pPr marL="457200"/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for count in range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):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2</a:t>
            </a:r>
          </a:p>
          <a:p>
            <a:pPr marL="457200"/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การคำนวณรอบที่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', count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+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1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3</a:t>
            </a:r>
          </a:p>
          <a:p>
            <a:pPr marL="457200"/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totalPrice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input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ราคาอาหารทั้งหมด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‘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4</a:t>
            </a:r>
          </a:p>
          <a:p>
            <a:pPr marL="457200"/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number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input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จำนวนผู้รับประทานอาหาร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5</a:t>
            </a:r>
          </a:p>
          <a:p>
            <a:pPr marL="457200"/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avg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=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totalPrice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/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number	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6</a:t>
            </a:r>
          </a:p>
          <a:p>
            <a:pPr marL="457200"/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  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จ่ายค่าอาหารคนละ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', </a:t>
            </a:r>
            <a:r>
              <a:rPr lang="en-US" sz="2000" dirty="0" err="1">
                <a:latin typeface="TH Mali Grade 6" panose="02000506000000020004" pitchFamily="2" charset="-34"/>
                <a:cs typeface="TH Mali Grade 6" panose="02000506000000020004" pitchFamily="2" charset="-34"/>
              </a:rPr>
              <a:t>avg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, 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บาท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7</a:t>
            </a:r>
          </a:p>
          <a:p>
            <a:pPr marL="457200"/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print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(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โปรแกรมทำงานเสร็จแล้วจ้า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'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)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		#</a:t>
            </a:r>
            <a:r>
              <a:rPr lang="th-TH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บรรทัดที่ </a:t>
            </a:r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8</a:t>
            </a:r>
          </a:p>
          <a:p>
            <a:r>
              <a:rPr lang="en-US" sz="20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 </a:t>
            </a:r>
            <a:endParaRPr lang="en-US" sz="20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942773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6E92383-DE26-40C5-82AF-24AC6959A31E}"/>
              </a:ext>
            </a:extLst>
          </p:cNvPr>
          <p:cNvSpPr/>
          <p:nvPr/>
        </p:nvSpPr>
        <p:spPr>
          <a:xfrm>
            <a:off x="2209800" y="157626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แบบทดสอบกิจกรรมที่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5 </a:t>
            </a:r>
            <a:endParaRPr lang="th-TH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algn="ctr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การเขียนโปรแกรมแบบวนซ้ำ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15151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387F89E-4AC1-41B2-8A5C-CC2E8A297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การเขียนโปรแกรมแบบวนซ้ำ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7DD89B3-4594-456E-8516-C2FBCF538A92}"/>
              </a:ext>
            </a:extLst>
          </p:cNvPr>
          <p:cNvSpPr/>
          <p:nvPr/>
        </p:nvSpPr>
        <p:spPr>
          <a:xfrm>
            <a:off x="2735600" y="1044850"/>
            <a:ext cx="3672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b="1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“ทบทวนความรู้เดิม/สำรวจความรู้ก่อน</a:t>
            </a:r>
            <a:endParaRPr lang="th-TH" sz="2800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7F19B74-33DD-437E-B801-CFFA007BFD53}"/>
              </a:ext>
            </a:extLst>
          </p:cNvPr>
          <p:cNvSpPr/>
          <p:nvPr/>
        </p:nvSpPr>
        <p:spPr>
          <a:xfrm>
            <a:off x="1104900" y="1595195"/>
            <a:ext cx="7727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4690" indent="-514350">
              <a:buFont typeface="Wingdings" panose="05000000000000000000" pitchFamily="2" charset="2"/>
              <a:buChar char="q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ขั้นตอนการแก้ปัญหามีอะไรบ้าง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694690" indent="-514350">
              <a:buFont typeface="Wingdings" panose="05000000000000000000" pitchFamily="2" charset="2"/>
              <a:buChar char="q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การเขียนรหัสลำลองและผังงานมีวิธีการอย่างไร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694690" indent="-514350">
              <a:buFont typeface="Wingdings" panose="05000000000000000000" pitchFamily="2" charset="2"/>
              <a:buChar char="q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การเขียนคำสั่งไพทอนและรันโปรแกรมมีวิธีการอย่างไร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694690" indent="-514350">
              <a:buFont typeface="Wingdings" panose="05000000000000000000" pitchFamily="2" charset="2"/>
              <a:buChar char="q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คำสั่งรับข้อมูลเข้าและแสดงผลในภาษาไพทอนมีวิธีการใช้งาน อย่างไร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  <a:p>
            <a:pPr marL="694690" indent="-514350">
              <a:buFont typeface="Wingdings" panose="05000000000000000000" pitchFamily="2" charset="2"/>
              <a:buChar char="q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ทำไมต้องใช้ตัวแปรในการเขียนโปรแกรม และการใช้งานตัวแปรแต่ละชนิดมีวิธีการอย่างไร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92683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68C9E51-B99E-4AE9-8DBF-DFF4AD9F42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9924785"/>
              </p:ext>
            </p:extLst>
          </p:nvPr>
        </p:nvGraphicFramePr>
        <p:xfrm>
          <a:off x="962708" y="1781175"/>
          <a:ext cx="3579972" cy="2443480"/>
        </p:xfrm>
        <a:graphic>
          <a:graphicData uri="http://schemas.openxmlformats.org/drawingml/2006/table">
            <a:tbl>
              <a:tblPr/>
              <a:tblGrid>
                <a:gridCol w="3579972">
                  <a:extLst>
                    <a:ext uri="{9D8B030D-6E8A-4147-A177-3AD203B41FA5}">
                      <a16:colId xmlns:a16="http://schemas.microsoft.com/office/drawing/2014/main" xmlns="" val="956546287"/>
                    </a:ext>
                  </a:extLst>
                </a:gridCol>
              </a:tblGrid>
              <a:tr h="2047240">
                <a:tc>
                  <a:txBody>
                    <a:bodyPr/>
                    <a:lstStyle/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from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turtle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import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 *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dirty="0">
                          <a:effectLst/>
                          <a:latin typeface="TH Mali Grade 6" panose="02000506000000020004" pitchFamily="2" charset="-34"/>
                        </a:rPr>
                        <a:t/>
                      </a:r>
                      <a:br>
                        <a:rPr lang="en-US" dirty="0">
                          <a:effectLst/>
                          <a:latin typeface="TH Mali Grade 6" panose="02000506000000020004" pitchFamily="2" charset="-34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shape("turtle")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speed(1)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forward(100)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left(90)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forward(100)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left(90)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forward(100)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left(90)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marL="457200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forward(100)</a:t>
                      </a: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fontAlgn="t"/>
                      <a:r>
                        <a:rPr lang="en-US" dirty="0">
                          <a:effectLst/>
                          <a:latin typeface="TH Mali Grade 6" panose="02000506000000020004" pitchFamily="2" charset="-34"/>
                        </a:rPr>
                        <a:t/>
                      </a:r>
                      <a:br>
                        <a:rPr lang="en-US" dirty="0">
                          <a:effectLst/>
                          <a:latin typeface="TH Mali Grade 6" panose="02000506000000020004" pitchFamily="2" charset="-34"/>
                        </a:rPr>
                      </a:br>
                      <a:endParaRPr lang="en-US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05621755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C02AA441-81E1-4474-A803-AC7F7C4B71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962964" y="685547"/>
            <a:ext cx="667792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ตัวอย่างที่ 3.10 วาดรูปสี่เหลี่ยมจตุรัส</a:t>
            </a:r>
            <a:endParaRPr kumimoji="0" lang="th-TH" altLang="th-TH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66DCB340-AC0C-4C72-8EAF-8DB20ED6F92C}"/>
              </a:ext>
            </a:extLst>
          </p:cNvPr>
          <p:cNvSpPr/>
          <p:nvPr/>
        </p:nvSpPr>
        <p:spPr>
          <a:xfrm>
            <a:off x="484242" y="1160285"/>
            <a:ext cx="32335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alt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เขียน บันทึก และรันโปรแกรมต่อไปนี้</a:t>
            </a:r>
            <a:endParaRPr lang="th-TH" altLang="th-TH" sz="2400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10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BF20127A-0E47-4BDF-ADF1-09E53BDAE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638" y="422995"/>
            <a:ext cx="1224113" cy="86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lh6.googleusercontent.com/h_LTP0JjlPbgO920jI2gzRY0F_Z527sIIfFHQGaZ4hwcvogLf7IxrLB5bgMhX1iyVNBf_NoCV7-vNILl22I1jjxVxD8Bw9mfaCD4L-sb0ekoRd1iROGo7norHkNA0evptAX-L_ve">
            <a:extLst>
              <a:ext uri="{FF2B5EF4-FFF2-40B4-BE49-F238E27FC236}">
                <a16:creationId xmlns:a16="http://schemas.microsoft.com/office/drawing/2014/main" xmlns="" id="{6D6DAD32-B000-41E0-84EC-212AB3EA13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603" y="1781175"/>
            <a:ext cx="2848793" cy="258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97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640687C3-A440-4FB6-9CD7-B5EDF32897B8}"/>
              </a:ext>
            </a:extLst>
          </p:cNvPr>
          <p:cNvSpPr/>
          <p:nvPr/>
        </p:nvSpPr>
        <p:spPr>
          <a:xfrm>
            <a:off x="359309" y="735798"/>
            <a:ext cx="810189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h-TH" sz="6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ชวนคิด</a:t>
            </a:r>
          </a:p>
          <a:p>
            <a:pPr algn="ctr"/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 นักเรียนคิดว่าคำสั่งแต่ละบรรทัดในตัวอย่างที่ 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3</a:t>
            </a: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.</a:t>
            </a:r>
            <a:r>
              <a:rPr lang="en-US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10 </a:t>
            </a:r>
            <a:r>
              <a:rPr lang="th-TH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หมายถึงอะไร</a:t>
            </a:r>
            <a:endParaRPr lang="th-TH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pic>
        <p:nvPicPr>
          <p:cNvPr id="7" name="Picture 2" descr="C:\Users\tkron\Downloads\pic-actPowerCSM1\ชวนคิด.gif">
            <a:extLst>
              <a:ext uri="{FF2B5EF4-FFF2-40B4-BE49-F238E27FC236}">
                <a16:creationId xmlns:a16="http://schemas.microsoft.com/office/drawing/2014/main" xmlns="" id="{6544CC53-8CAB-42E8-8DFA-BA42E61B1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3260" y="735798"/>
            <a:ext cx="731490" cy="882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630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6056A35-3895-47E1-A36F-8D962251177B}"/>
              </a:ext>
            </a:extLst>
          </p:cNvPr>
          <p:cNvSpPr/>
          <p:nvPr/>
        </p:nvSpPr>
        <p:spPr>
          <a:xfrm>
            <a:off x="2032242" y="1034945"/>
            <a:ext cx="47612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2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ใบกิจกรรมที่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5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สนุกกับเต่า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2190F617-BCCB-4165-A0A7-433F68A31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742" y="790444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6D3FF218-766B-4519-898A-B1B16D4A1CC6}"/>
              </a:ext>
            </a:extLst>
          </p:cNvPr>
          <p:cNvSpPr/>
          <p:nvPr/>
        </p:nvSpPr>
        <p:spPr>
          <a:xfrm>
            <a:off x="1092200" y="2138694"/>
            <a:ext cx="6716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ศึกษาและเขียนโปรแกรมตามตัวอย่างที่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10 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แล้วทำกิจกรรมที่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3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.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4  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จากหนังสือเรียน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เก็บไฟล์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turtlelab1n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.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py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และ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turtlelab2n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.</a:t>
            </a:r>
            <a:r>
              <a:rPr lang="en-US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Courier New" panose="02070309020205020404" pitchFamily="49" charset="0"/>
                <a:cs typeface="TH Mali Grade 6" panose="02000506000000020004" pitchFamily="2" charset="-34"/>
              </a:rPr>
              <a:t>py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 ไว้ในโฟลเดอร์เดียวกั</a:t>
            </a:r>
          </a:p>
          <a:p>
            <a:pPr marL="342900" lvl="0" indent="-342900">
              <a:buFont typeface="+mj-lt"/>
              <a:buAutoNum type="arabicPeriod"/>
            </a:pP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โปรแกรมให้แก้ปัญหาสถานการณ์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 </a:t>
            </a:r>
            <a:endParaRPr lang="th-TH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87607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76056A35-3895-47E1-A36F-8D962251177B}"/>
              </a:ext>
            </a:extLst>
          </p:cNvPr>
          <p:cNvSpPr/>
          <p:nvPr/>
        </p:nvSpPr>
        <p:spPr>
          <a:xfrm>
            <a:off x="2651367" y="911775"/>
            <a:ext cx="34227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lvl="2"/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ใบกิจกรรมที่ 5.2 </a:t>
            </a:r>
          </a:p>
        </p:txBody>
      </p:sp>
      <p:pic>
        <p:nvPicPr>
          <p:cNvPr id="5" name="Picture 2" descr="C:\Users\tkron\Downloads\pic-actPowerCSM1\bee-forestgreen-300px.png">
            <a:extLst>
              <a:ext uri="{FF2B5EF4-FFF2-40B4-BE49-F238E27FC236}">
                <a16:creationId xmlns:a16="http://schemas.microsoft.com/office/drawing/2014/main" xmlns="" id="{2190F617-BCCB-4165-A0A7-433F68A314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840" y="667274"/>
            <a:ext cx="1135335" cy="113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F2A3F90C-8D84-4D69-B0EA-37E6ED9E75BE}"/>
              </a:ext>
            </a:extLst>
          </p:cNvPr>
          <p:cNvSpPr/>
          <p:nvPr/>
        </p:nvSpPr>
        <p:spPr>
          <a:xfrm>
            <a:off x="1714742" y="1893987"/>
            <a:ext cx="55851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1. </a:t>
            </a:r>
            <a:r>
              <a:rPr lang="th-TH" sz="3600" dirty="0">
                <a:latin typeface="TH Mali Grade 6" panose="02000506000000020004" pitchFamily="2" charset="-34"/>
                <a:ea typeface="TH SarabunPSK" panose="020B0500040200020003" pitchFamily="34" charset="-34"/>
                <a:cs typeface="TH Mali Grade 6" panose="02000506000000020004" pitchFamily="2" charset="-34"/>
              </a:rPr>
              <a:t>ให้เขียนโปรแกรม แล้วบันทึกผลลัพธ์ที่ได้</a:t>
            </a:r>
            <a:endParaRPr lang="en-US" sz="3600" dirty="0">
              <a:latin typeface="TH Mali Grade 6" panose="02000506000000020004" pitchFamily="2" charset="-34"/>
              <a:ea typeface="Times New Roman" panose="02020603050405020304" pitchFamily="18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17045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1B0770-486E-4647-82F9-F413CE105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400" y="760477"/>
            <a:ext cx="8520600" cy="572700"/>
          </a:xfrm>
        </p:spPr>
        <p:txBody>
          <a:bodyPr/>
          <a:lstStyle/>
          <a:p>
            <a:r>
              <a:rPr lang="th-TH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การทำงานแบบวนซ้ำ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D3DE0D9-2BF3-42C9-AA33-0B7A862D9F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th-TH" sz="2800" dirty="0"/>
              <a:t>	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การเขียนโปรแกรมไพทอนมีหลายกรณีที่ต้องมีการทำงานซ้ำ ๆ กัน ซึ่งทำให้ต้องเขียนคำสั่งชุดเดียวกันซ้ำกันหลายครั้ง เพื่อให้การทำงานมีประสิทธิภาพ ไพทอนจึงมีคำสั่งวนซ้ำ (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loop statement) </a:t>
            </a:r>
            <a:r>
              <a:rPr lang="th-TH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เพื่อช่วยให้การเขียนคำสั่งสั้นลง คำสั่งวนซ้ำมีรูปแบบและผังงาน ดังนี้</a:t>
            </a:r>
          </a:p>
          <a:p>
            <a:endParaRPr lang="th-TH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9D1DD6F4-6698-4865-8EFF-8F487EC473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795218"/>
              </p:ext>
            </p:extLst>
          </p:nvPr>
        </p:nvGraphicFramePr>
        <p:xfrm>
          <a:off x="1808003" y="2871922"/>
          <a:ext cx="6383497" cy="1566727"/>
        </p:xfrm>
        <a:graphic>
          <a:graphicData uri="http://schemas.openxmlformats.org/drawingml/2006/table">
            <a:tbl>
              <a:tblPr/>
              <a:tblGrid>
                <a:gridCol w="6383497">
                  <a:extLst>
                    <a:ext uri="{9D8B030D-6E8A-4147-A177-3AD203B41FA5}">
                      <a16:colId xmlns:a16="http://schemas.microsoft.com/office/drawing/2014/main" xmlns="" val="1755444298"/>
                    </a:ext>
                  </a:extLst>
                </a:gridCol>
              </a:tblGrid>
              <a:tr h="156672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for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 </a:t>
                      </a:r>
                      <a:r>
                        <a:rPr lang="th-TH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ตัวแปร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 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in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 </a:t>
                      </a:r>
                      <a:r>
                        <a:rPr lang="th-TH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ลิสต์ </a:t>
                      </a:r>
                      <a:r>
                        <a:rPr lang="th-TH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Courier New" panose="02070309020205020404" pitchFamily="49" charset="0"/>
                        </a:rPr>
                        <a:t>:</a:t>
                      </a:r>
                      <a:endParaRPr lang="th-TH" sz="2400" dirty="0"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ชุดคำสั่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ง    # คำสั่งที่ต้องการให้ทำซ้ำ</a:t>
                      </a:r>
                      <a:endParaRPr lang="th-TH" sz="2400" b="0" i="0" u="none" strike="noStrike" dirty="0">
                        <a:solidFill>
                          <a:schemeClr val="tx1"/>
                        </a:solidFill>
                        <a:effectLst/>
                        <a:latin typeface="TH Mali Grade 6" panose="02000506000000020004" pitchFamily="2" charset="-34"/>
                      </a:endParaRPr>
                    </a:p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TH Mali Grade 6" panose="02000506000000020004" pitchFamily="2" charset="-34"/>
                        </a:rPr>
                        <a:t>                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# ค่าใน</a:t>
                      </a:r>
                      <a:r>
                        <a:rPr lang="th-TH" sz="2400" b="0" i="1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 ตัวแปร</a:t>
                      </a:r>
                      <a:r>
                        <a:rPr lang="th-TH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H Mali Grade 6" panose="02000506000000020004" pitchFamily="2" charset="-34"/>
                        </a:rPr>
                        <a:t> จะเปลี่ยนไปเรื่อย ๆ ตามลำดับใน ลิสต์</a:t>
                      </a:r>
                      <a:endParaRPr lang="th-TH" sz="2400" dirty="0">
                        <a:effectLst/>
                        <a:latin typeface="TH Mali Grade 6" panose="02000506000000020004" pitchFamily="2" charset="-34"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4980058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7BBED5DD-9FCD-487F-B731-80C2B46601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8163" y="2192900"/>
            <a:ext cx="646331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  <a:t/>
            </a:r>
            <a:br>
              <a:rPr kumimoji="0" lang="th-TH" altLang="th-TH" sz="2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H Mali Grade 6" panose="02000506000000020004" pitchFamily="2" charset="-34"/>
                <a:cs typeface="TH Mali Grade 6" panose="02000506000000020004" pitchFamily="2" charset="-34"/>
              </a:rPr>
            </a:b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0514389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xmlns="" id="{77E3EEBA-7D81-4E8A-B500-889F738EB0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11700" y="2729870"/>
            <a:ext cx="247184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h-TH" altLang="th-TH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</a:rPr>
              <a:t> </a:t>
            </a:r>
            <a:endParaRPr kumimoji="0" lang="th-TH" altLang="th-TH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DD59188-FA7C-4B7A-8334-5A68D18EFFCB}"/>
              </a:ext>
            </a:extLst>
          </p:cNvPr>
          <p:cNvSpPr txBox="1"/>
          <p:nvPr/>
        </p:nvSpPr>
        <p:spPr>
          <a:xfrm>
            <a:off x="3308350" y="711200"/>
            <a:ext cx="333136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ตัวอย่างที่ 3.11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echo </a:t>
            </a:r>
            <a:r>
              <a:rPr lang="th-TH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Mali Grade 6" panose="02000506000000020004" pitchFamily="2" charset="-34"/>
                <a:cs typeface="TH Mali Grade 6" panose="02000506000000020004" pitchFamily="2" charset="-34"/>
              </a:rPr>
              <a:t> </a:t>
            </a:r>
            <a:r>
              <a:rPr lang="th-TH" sz="28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 </a:t>
            </a:r>
            <a:endParaRPr lang="th-TH" altLang="th-TH" sz="3600" dirty="0">
              <a:solidFill>
                <a:schemeClr val="tx1"/>
              </a:solidFill>
              <a:latin typeface="TH Mali Grade 6" panose="02000506000000020004" pitchFamily="2" charset="-34"/>
              <a:cs typeface="TH Mali Grade 6" panose="02000506000000020004" pitchFamily="2" charset="-34"/>
            </a:endParaRPr>
          </a:p>
          <a:p>
            <a:endParaRPr lang="th-TH" dirty="0">
              <a:latin typeface="TH Mali Grade 6" panose="02000506000000020004" pitchFamily="2" charset="-34"/>
              <a:cs typeface="TH Mali Grade 6" panose="02000506000000020004" pitchFamily="2" charset="-3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2677824E-6777-4724-99E7-16BCE59EFF0F}"/>
              </a:ext>
            </a:extLst>
          </p:cNvPr>
          <p:cNvSpPr/>
          <p:nvPr/>
        </p:nvSpPr>
        <p:spPr>
          <a:xfrm>
            <a:off x="1338179" y="1372949"/>
            <a:ext cx="67120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altLang="th-TH" sz="2400" dirty="0">
                <a:latin typeface="TH Mali Grade 6" panose="02000506000000020004" pitchFamily="2" charset="-34"/>
                <a:cs typeface="TH Mali Grade 6" panose="02000506000000020004" pitchFamily="2" charset="-34"/>
              </a:rPr>
              <a:t>โปรแกรมต่อไปนี้ รับชื่อ และนามสกุล แล้วพิมพ์ซ้ำออกทางจอภาพจำนวน 5 ครั้ง</a:t>
            </a:r>
            <a:endParaRPr lang="th-TH" sz="2400" dirty="0"/>
          </a:p>
        </p:txBody>
      </p:sp>
      <p:pic>
        <p:nvPicPr>
          <p:cNvPr id="7" name="Picture 2" descr="C:\Users\tkron\Downloads\pic-actPowerCSM1\Books-3-300px.png">
            <a:extLst>
              <a:ext uri="{FF2B5EF4-FFF2-40B4-BE49-F238E27FC236}">
                <a16:creationId xmlns:a16="http://schemas.microsoft.com/office/drawing/2014/main" xmlns="" id="{32451BF2-B176-404D-9567-B648CC8718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808" y="511175"/>
            <a:ext cx="14287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245D682-794D-4141-92AB-2472ECF74580}"/>
              </a:ext>
            </a:extLst>
          </p:cNvPr>
          <p:cNvSpPr/>
          <p:nvPr/>
        </p:nvSpPr>
        <p:spPr>
          <a:xfrm>
            <a:off x="871453" y="1952734"/>
            <a:ext cx="7501021" cy="20005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fontAlgn="t"/>
            <a:r>
              <a:rPr lang="en-US" sz="1600" dirty="0">
                <a:latin typeface="Courier New" panose="02070309020205020404" pitchFamily="49" charset="0"/>
              </a:rPr>
              <a:t>name = input('Please enter your </a:t>
            </a:r>
            <a:r>
              <a:rPr lang="en-US" sz="1600" dirty="0" err="1">
                <a:latin typeface="Courier New" panose="02070309020205020404" pitchFamily="49" charset="0"/>
              </a:rPr>
              <a:t>firstname</a:t>
            </a:r>
            <a:r>
              <a:rPr lang="en-US" sz="1600" dirty="0">
                <a:latin typeface="Courier New" panose="02070309020205020404" pitchFamily="49" charset="0"/>
              </a:rPr>
              <a:t> ')   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1</a:t>
            </a:r>
            <a:endParaRPr lang="th-TH" sz="1600" dirty="0">
              <a:latin typeface="TH Mali Grade 6" panose="02000506000000020004" pitchFamily="2" charset="-34"/>
            </a:endParaRPr>
          </a:p>
          <a:p>
            <a:pPr marL="457200" fontAlgn="t"/>
            <a:r>
              <a:rPr lang="en-US" sz="1600" dirty="0">
                <a:latin typeface="Courier New" panose="02070309020205020404" pitchFamily="49" charset="0"/>
              </a:rPr>
              <a:t>surname = input('Please enter your </a:t>
            </a:r>
            <a:r>
              <a:rPr lang="en-US" sz="1600" dirty="0" err="1">
                <a:latin typeface="Courier New" panose="02070309020205020404" pitchFamily="49" charset="0"/>
              </a:rPr>
              <a:t>lastname</a:t>
            </a:r>
            <a:r>
              <a:rPr lang="en-US" sz="1600" dirty="0">
                <a:latin typeface="Courier New" panose="02070309020205020404" pitchFamily="49" charset="0"/>
              </a:rPr>
              <a:t> ‘) </a:t>
            </a:r>
            <a:r>
              <a:rPr lang="th-TH" sz="1600" dirty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2</a:t>
            </a:r>
            <a:endParaRPr lang="th-TH" sz="1600" dirty="0">
              <a:latin typeface="TH Mali Grade 6" panose="02000506000000020004" pitchFamily="2" charset="-34"/>
            </a:endParaRPr>
          </a:p>
          <a:p>
            <a:pPr marL="457200" fontAlgn="t"/>
            <a:r>
              <a:rPr lang="en-US" sz="1600" b="1" dirty="0">
                <a:latin typeface="Courier New" panose="02070309020205020404" pitchFamily="49" charset="0"/>
              </a:rPr>
              <a:t>for</a:t>
            </a:r>
            <a:r>
              <a:rPr lang="en-US" sz="1600" dirty="0">
                <a:latin typeface="Courier New" panose="02070309020205020404" pitchFamily="49" charset="0"/>
              </a:rPr>
              <a:t> x </a:t>
            </a:r>
            <a:r>
              <a:rPr lang="en-US" sz="1600" b="1" dirty="0">
                <a:latin typeface="Courier New" panose="02070309020205020404" pitchFamily="49" charset="0"/>
              </a:rPr>
              <a:t>in</a:t>
            </a:r>
            <a:r>
              <a:rPr lang="en-US" sz="1600" dirty="0">
                <a:latin typeface="Courier New" panose="02070309020205020404" pitchFamily="49" charset="0"/>
              </a:rPr>
              <a:t> range(5): 			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3</a:t>
            </a:r>
            <a:endParaRPr lang="th-TH" sz="1600" dirty="0">
              <a:latin typeface="TH Mali Grade 6" panose="02000506000000020004" pitchFamily="2" charset="-34"/>
            </a:endParaRPr>
          </a:p>
          <a:p>
            <a:pPr marL="457200" fontAlgn="t"/>
            <a:r>
              <a:rPr lang="en-US" sz="1600" b="1" dirty="0">
                <a:latin typeface="Courier New" panose="02070309020205020404" pitchFamily="49" charset="0"/>
              </a:rPr>
              <a:t>	print</a:t>
            </a:r>
            <a:r>
              <a:rPr lang="en-US" sz="1600" dirty="0">
                <a:latin typeface="Courier New" panose="02070309020205020404" pitchFamily="49" charset="0"/>
              </a:rPr>
              <a:t>(x, name) 			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4</a:t>
            </a:r>
            <a:endParaRPr lang="th-TH" sz="1600" dirty="0">
              <a:latin typeface="TH Mali Grade 6" panose="02000506000000020004" pitchFamily="2" charset="-34"/>
            </a:endParaRPr>
          </a:p>
          <a:p>
            <a:pPr marL="457200" fontAlgn="t"/>
            <a:r>
              <a:rPr lang="th-TH" sz="1600" dirty="0">
                <a:latin typeface="Courier New" panose="02070309020205020404" pitchFamily="49" charset="0"/>
              </a:rPr>
              <a:t>	 </a:t>
            </a:r>
            <a:r>
              <a:rPr lang="en-US" sz="1600" b="1" dirty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(x, surname) 			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5</a:t>
            </a:r>
            <a:endParaRPr lang="th-TH" sz="1600" dirty="0">
              <a:latin typeface="TH Mali Grade 6" panose="02000506000000020004" pitchFamily="2" charset="-34"/>
            </a:endParaRPr>
          </a:p>
          <a:p>
            <a:pPr marL="457200" fontAlgn="t"/>
            <a:r>
              <a:rPr lang="en-US" sz="1600" b="1" dirty="0">
                <a:latin typeface="Courier New" panose="02070309020205020404" pitchFamily="49" charset="0"/>
              </a:rPr>
              <a:t>print</a:t>
            </a:r>
            <a:r>
              <a:rPr lang="en-US" sz="1600" dirty="0">
                <a:latin typeface="Courier New" panose="02070309020205020404" pitchFamily="49" charset="0"/>
              </a:rPr>
              <a:t>('Bye bye!')                              	#</a:t>
            </a:r>
            <a:r>
              <a:rPr lang="th-TH" sz="1600" dirty="0">
                <a:latin typeface="Courier New" panose="02070309020205020404" pitchFamily="49" charset="0"/>
              </a:rPr>
              <a:t>บรรทัดที่ 6</a:t>
            </a:r>
            <a:endParaRPr lang="th-TH" sz="1600" dirty="0">
              <a:latin typeface="TH Mali Grade 6" panose="02000506000000020004" pitchFamily="2" charset="-34"/>
            </a:endParaRPr>
          </a:p>
          <a:p>
            <a:pPr fontAlgn="t"/>
            <a:r>
              <a:rPr lang="th-TH" dirty="0">
                <a:latin typeface="TH Mali Grade 6" panose="02000506000000020004" pitchFamily="2" charset="-34"/>
              </a:rPr>
              <a:t/>
            </a:r>
            <a:br>
              <a:rPr lang="th-TH" dirty="0">
                <a:latin typeface="TH Mali Grade 6" panose="02000506000000020004" pitchFamily="2" charset="-34"/>
              </a:rPr>
            </a:br>
            <a:endParaRPr lang="th-TH" dirty="0">
              <a:latin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96795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30.png">
            <a:extLst>
              <a:ext uri="{FF2B5EF4-FFF2-40B4-BE49-F238E27FC236}">
                <a16:creationId xmlns:a16="http://schemas.microsoft.com/office/drawing/2014/main" xmlns="" id="{A3A3DC1A-BB7B-424A-90A8-5A6648AE5A5C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4224004" y="805889"/>
            <a:ext cx="3189935" cy="4098925"/>
          </a:xfrm>
          <a:prstGeom prst="rect">
            <a:avLst/>
          </a:prstGeom>
          <a:ln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EDEDAD37-BCFE-4ABF-A1D5-95B8F4010BE3}"/>
              </a:ext>
            </a:extLst>
          </p:cNvPr>
          <p:cNvSpPr/>
          <p:nvPr/>
        </p:nvSpPr>
        <p:spPr>
          <a:xfrm>
            <a:off x="665494" y="1036737"/>
            <a:ext cx="4208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2800" dirty="0">
                <a:latin typeface="TH Mali Grade 6" panose="02000506000000020004" pitchFamily="2" charset="-34"/>
                <a:ea typeface="Arial Unicode MS"/>
                <a:cs typeface="TH Mali Grade 6" panose="02000506000000020004" pitchFamily="2" charset="-34"/>
              </a:rPr>
              <a:t>โปรแกรมนี้มีการทำงานดังผังงานต่อไปนี้  </a:t>
            </a:r>
            <a:endParaRPr lang="en-US" sz="2800" dirty="0">
              <a:latin typeface="TH Mali Grade 6" panose="02000506000000020004" pitchFamily="2" charset="-34"/>
              <a:ea typeface="Arial" panose="020B0604020202020204" pitchFamily="34" charset="0"/>
              <a:cs typeface="TH Mali Grade 6" panose="02000506000000020004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576350260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398</Words>
  <Application>Microsoft Office PowerPoint</Application>
  <PresentationFormat>On-screen Show (16:9)</PresentationFormat>
  <Paragraphs>95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Simple Light</vt:lpstr>
      <vt:lpstr>บทที่ 3</vt:lpstr>
      <vt:lpstr>การเขียนโปรแกรมแบบวนซ้ำ</vt:lpstr>
      <vt:lpstr>PowerPoint Presentation</vt:lpstr>
      <vt:lpstr>PowerPoint Presentation</vt:lpstr>
      <vt:lpstr>PowerPoint Presentation</vt:lpstr>
      <vt:lpstr>PowerPoint Presentation</vt:lpstr>
      <vt:lpstr>การทำงานแบบวนซ้ำ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บทที่ 3</dc:title>
  <dc:creator>Nongsua</dc:creator>
  <cp:lastModifiedBy>Tassanee Krongtong</cp:lastModifiedBy>
  <cp:revision>135</cp:revision>
  <dcterms:modified xsi:type="dcterms:W3CDTF">2018-05-01T03:07:27Z</dcterms:modified>
</cp:coreProperties>
</file>