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8" r:id="rId3"/>
    <p:sldId id="280" r:id="rId4"/>
    <p:sldId id="257" r:id="rId5"/>
    <p:sldId id="282" r:id="rId6"/>
    <p:sldId id="283" r:id="rId7"/>
    <p:sldId id="284" r:id="rId8"/>
    <p:sldId id="289" r:id="rId9"/>
    <p:sldId id="296" r:id="rId10"/>
    <p:sldId id="285" r:id="rId11"/>
    <p:sldId id="293" r:id="rId12"/>
    <p:sldId id="286" r:id="rId13"/>
    <p:sldId id="287" r:id="rId14"/>
    <p:sldId id="288" r:id="rId15"/>
    <p:sldId id="292" r:id="rId16"/>
    <p:sldId id="294" r:id="rId17"/>
    <p:sldId id="295" r:id="rId18"/>
    <p:sldId id="290" r:id="rId19"/>
    <p:sldId id="262" r:id="rId20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66CC"/>
    <a:srgbClr val="FF3399"/>
    <a:srgbClr val="00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92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th-TH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818B35-885D-4ACE-BF3F-204C67B782D6}" type="datetimeFigureOut">
              <a:rPr lang="th-TH" smtClean="0"/>
              <a:t>17/07/61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th-TH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708920"/>
            <a:ext cx="680316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algn="ctr">
              <a:defRPr sz="8800" b="1">
                <a:effectLst>
                  <a:glow rad="127000">
                    <a:srgbClr val="FF0066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th-TH" dirty="0" smtClean="0"/>
              <a:t>เงื่อนไขและการวนซ้ำแบบมีเงื่อนไข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39752" y="678810"/>
            <a:ext cx="5184576" cy="144655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 algn="ctr">
              <a:defRPr sz="8800" b="1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th-TH" dirty="0"/>
              <a:t>กิจกรรมที่ </a:t>
            </a:r>
            <a:r>
              <a:rPr lang="en-US" dirty="0" smtClean="0"/>
              <a:t>10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08864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8428" y="548680"/>
            <a:ext cx="8232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ตัวดำเนินการ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855" y="2014538"/>
            <a:ext cx="7369188" cy="321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1734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8428" y="548680"/>
            <a:ext cx="8232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บล็อกคำสั่งสำหรับการทำงานแบบมีทางเลือก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6" y="2780928"/>
            <a:ext cx="1633053" cy="972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878628" y="1884789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</a:t>
            </a:r>
            <a:r>
              <a:rPr lang="en-US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if</a:t>
            </a:r>
            <a:endParaRPr lang="th-TH" sz="44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2444" y="4365104"/>
            <a:ext cx="80160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จะ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ใช้ในการ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ทำงาน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แบบมีทางเลือกเพื่อควบคุมทิศทางการ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ทำงาน โดย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ถ้าเงื่อนไขเป็นจริง จะ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ทำคำสั่ง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ภายในบล็อก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if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แต่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ถ้าเงื่อนไขเป็นเท็จ จะข้ามไป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ทำคำสั่ง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ถัดจาก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if 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25523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48680"/>
            <a:ext cx="4322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ทำงาน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ของบล็อก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if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มีดังนี้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192405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957" y="1319039"/>
            <a:ext cx="367665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385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8428" y="548680"/>
            <a:ext cx="8232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บล็อกคำสั่งสำหรับการทำงานแบบมีทางเลือก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8628" y="1884789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</a:t>
            </a:r>
            <a:r>
              <a:rPr lang="en-US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if-else</a:t>
            </a:r>
            <a:endParaRPr lang="th-TH" sz="44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2444" y="4365104"/>
            <a:ext cx="80160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จะใช้ในการทำงานแบบมีทางเลือกเพื่อควบคุมทิศทางการทำงาน โดยถ้าเงื่อนไขเป็นจริงจะทำคำสั่งภายในบล็อก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if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แต่ถ้าเงื่อนไขเป็นเท็จ จะทำคำสั่งภายในบล็อก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else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31974"/>
            <a:ext cx="1796777" cy="1457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21811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48680"/>
            <a:ext cx="47965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ทำงาน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ของบล็อก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if-else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มีดังนี้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183832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56792"/>
            <a:ext cx="387746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206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548680"/>
            <a:ext cx="32752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 การใช้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if-else </a:t>
            </a:r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ซ้อนกัน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57325"/>
            <a:ext cx="2522708" cy="269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76256" y="2573114"/>
            <a:ext cx="165618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Rectangle 9"/>
          <p:cNvSpPr/>
          <p:nvPr/>
        </p:nvSpPr>
        <p:spPr>
          <a:xfrm>
            <a:off x="5761073" y="3458476"/>
            <a:ext cx="1656184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457325"/>
            <a:ext cx="51530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4838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8428" y="548680"/>
            <a:ext cx="8232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บล็อกคำสั่งวนซ้ำแบบมีเงื่อนไข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7752" y="1472010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</a:t>
            </a:r>
            <a:r>
              <a:rPr lang="en-US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repeat until</a:t>
            </a:r>
            <a:endParaRPr lang="th-TH" sz="44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04558" y="2248673"/>
            <a:ext cx="45596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เป็น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คำสั่งที่ใช้ในการทำงานวนซ้ำแบบมีเงื่อนไข  (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conditional loop)  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โดยการวนซ้ำภายในบล็อกคำสั่ง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until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จะวนซ้ำจนกว่าเงื่อนไขจะเป็นจริง แล้วจบการทำงานบล็อกคำสั่ง  ตัวอย่างเช่น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389" y="2248673"/>
            <a:ext cx="2180059" cy="107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22" y="4941168"/>
            <a:ext cx="3739916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33397" y="4110721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เช่น</a:t>
            </a:r>
            <a:endParaRPr lang="th-TH" sz="44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71150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8428" y="548680"/>
            <a:ext cx="8232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บล็อกคำสั่งวนซ้ำแบบมีเงื่อนไข (ต่อ)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67752" y="1472010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</a:t>
            </a:r>
            <a:r>
              <a:rPr lang="en-US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wait until</a:t>
            </a:r>
            <a:endParaRPr lang="th-TH" sz="44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04558" y="2248673"/>
            <a:ext cx="45596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เป็น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คำสั่งที่ใช้ในการทำงานวนซ้ำแบบมีเงื่อนไข  (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conditional loop)  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โดยการวนซ้ำภายในบล็อกคำสั่ง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until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จะวนซ้ำจนกว่าเงื่อนไขจะเป็นจริง แล้วจบการทำงานบล็อกคำสั่ง  ตัวอย่างเช่น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3397" y="3757716"/>
            <a:ext cx="5616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เช่น</a:t>
            </a:r>
            <a:endParaRPr lang="th-TH" sz="44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97" y="2316567"/>
            <a:ext cx="1747525" cy="53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00" y="4527157"/>
            <a:ext cx="3281418" cy="1568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395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123728" y="1830676"/>
            <a:ext cx="62104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ให้นักเรียนทำ</a:t>
            </a:r>
            <a:r>
              <a:rPr lang="th-TH" sz="5400" b="1" dirty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ใบกิจกรรมที่ </a:t>
            </a:r>
            <a:r>
              <a:rPr lang="th-TH" sz="5400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10.2</a:t>
            </a:r>
          </a:p>
          <a:p>
            <a:pPr algn="ctr"/>
            <a:r>
              <a:rPr lang="th-TH" sz="5400" b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วนซ้ำโดยมีเงื่อนไข</a:t>
            </a:r>
            <a:endParaRPr lang="th-TH" sz="5400" b="1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32" y="1830676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19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692696"/>
            <a:ext cx="770485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6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ผู้เรียนทำแบบทดสอบกิจกรรมที่ </a:t>
            </a:r>
            <a:r>
              <a:rPr lang="th-TH" sz="60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10</a:t>
            </a:r>
            <a:endParaRPr lang="th-TH" sz="60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เงื่อนไขและการวนซ้ำแบบเงื่อนไข</a:t>
            </a:r>
            <a:r>
              <a:rPr lang="en-US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48880"/>
            <a:ext cx="195543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4551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195736" y="498729"/>
            <a:ext cx="5383062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alt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เงื่อนไข</a:t>
            </a:r>
            <a:endParaRPr lang="en-US" alt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98835" y="1340768"/>
            <a:ext cx="7776864" cy="12557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th-TH" alt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ให้นักเรียนยกตัวอย่างเหตุการณ์ในชีวิตประจำวันที่ต้องมีการตัดสินใจ</a:t>
            </a:r>
            <a:endParaRPr lang="en-US" alt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98835" y="2132856"/>
            <a:ext cx="7776864" cy="12557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2925" indent="-542925"/>
            <a:r>
              <a:rPr lang="th-TH" alt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ถ้านักเรียนมีเงินเหลือจากการซื้ออาหารกลางวัน มากกว่า 10 บาท จะซื้อขนม</a:t>
            </a:r>
            <a:endParaRPr lang="en-US" alt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493" y="2924944"/>
            <a:ext cx="379095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05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195736" y="498729"/>
            <a:ext cx="5383062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902097" y="1196752"/>
            <a:ext cx="7776864" cy="12557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>
              <a:tabLst>
                <a:tab pos="361950" algn="l"/>
              </a:tabLst>
            </a:pPr>
            <a:r>
              <a:rPr lang="th-TH" alt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altLang="th-TH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ถ้านักเรียนมีเงินเหลือจากการซื้ออาหารกลางวัน มากกว่า 10 บาท   จะซื้อขนม มิฉะนั้น จะหยอดกระปุกออมสิน</a:t>
            </a:r>
            <a:endParaRPr lang="en-US" alt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52452"/>
            <a:ext cx="4181475" cy="288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092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93961" y="1700808"/>
            <a:ext cx="53846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ให้นักเรียนทำ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ใบกิจกรรมที่ 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10.1 รู้จักเงื่อนไข</a:t>
            </a:r>
          </a:p>
        </p:txBody>
      </p:sp>
      <p:pic>
        <p:nvPicPr>
          <p:cNvPr id="7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64" y="1700808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888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765075"/>
              </p:ext>
            </p:extLst>
          </p:nvPr>
        </p:nvGraphicFramePr>
        <p:xfrm>
          <a:off x="1331640" y="620688"/>
          <a:ext cx="6768752" cy="5810391"/>
        </p:xfrm>
        <a:graphic>
          <a:graphicData uri="http://schemas.openxmlformats.org/drawingml/2006/table">
            <a:tbl>
              <a:tblPr/>
              <a:tblGrid>
                <a:gridCol w="504055"/>
                <a:gridCol w="2464461"/>
                <a:gridCol w="1279956"/>
                <a:gridCol w="1008112"/>
                <a:gridCol w="1512168"/>
              </a:tblGrid>
              <a:tr h="350927">
                <a:tc>
                  <a:txBody>
                    <a:bodyPr/>
                    <a:lstStyle/>
                    <a:p>
                      <a:pPr indent="-6350"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ข้อ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รหัสลำลอง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สถานการณ์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พิจารณาเงื่อนไข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ผลลัพธ์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85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1.1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ถ้า  ตำแหน่ง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y  &gt;  0  </a:t>
                      </a: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แล้ว 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  กำหนดสีปากกาเป็นสีแดง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ตำแหน่ง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x, y = (-20,50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</a:t>
                      </a:r>
                      <a:endParaRPr lang="en-US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☑จริง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☐ เท็จ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สีปากกาคือ</a:t>
                      </a:r>
                      <a:b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☐ สีดำ ☑สีแดง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20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1.2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ถ้า ตัวแปร 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no </a:t>
                      </a: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 &gt; 5  แล้ว 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กำหนดสีปากกาเป็นสีน้ำเงิน        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กำหนดสีปากกาเป็นสีเขียว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ตัวแปร 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no </a:t>
                      </a: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มีค่าเป็น 3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☑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สีปากกาคือ</a:t>
                      </a:r>
                      <a:b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marL="0" algn="ct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☑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สีเขียว</a:t>
                      </a: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4203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1.3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กำหนดสีปากกาเป็นสีเขียว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ถ้า ตำแหน่ง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x = 30  </a:t>
                      </a: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แล้ว 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ปากกาเป็นสีน้ำเงิน        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ปากกาเป็นสีชมพู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ตำแหน่ง 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x, y = (-30,20)</a:t>
                      </a:r>
                      <a:endParaRPr lang="en-US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fontAlgn="ctr"/>
                      <a:r>
                        <a:rPr lang="en-US" sz="1400" b="1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en-US" sz="1400" b="1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endParaRPr lang="en-US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☑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สีปากกาคือ</a:t>
                      </a:r>
                      <a:b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☑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สีชมพู</a:t>
                      </a: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44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1.4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ถ้า ตัวแปร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count </a:t>
                      </a: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 &lt; 30 แล้ว 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พูดว่า น้อยกว่า 30        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พูดว่า มากกว่า 30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ตัวแปร 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count</a:t>
                      </a:r>
                      <a:endParaRPr lang="en-US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มีค่าเป็น 40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☑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พูดว่า มากกว่า 30</a:t>
                      </a:r>
                    </a:p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91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1.5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ถ้า ตัวแปร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age </a:t>
                      </a: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 &gt; 15  แล้ว 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พูดว่า คุณโตแล้ว        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พูดว่า คุณยังเด็ก</a:t>
                      </a: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ตัวแปร 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age </a:t>
                      </a: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มีค่าเป็น 10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☑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</a:t>
                      </a: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พูดว่า คุณยังเด็ก</a:t>
                      </a:r>
                      <a:endParaRPr kumimoji="0" lang="th-TH" sz="1800" b="1" kern="1200" dirty="0">
                        <a:solidFill>
                          <a:schemeClr val="tx1"/>
                        </a:solidFill>
                        <a:effectLst>
                          <a:glow rad="127000">
                            <a:srgbClr val="FFCCFF"/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 Mali Grade 6" panose="02000506000000020004" pitchFamily="2" charset="-34"/>
                        <a:ea typeface="+mn-ea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44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1.6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ถ้า ตัวแปร 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answer = </a:t>
                      </a: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เอก  แล้ว 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พูดว่า สวัสดีครับเอก        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พูดว่า ยินดีที่รู้จักครับ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ตัวแปร </a:t>
                      </a: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answer </a:t>
                      </a:r>
                      <a:r>
                        <a:rPr lang="th-TH" sz="14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มีค่าเป็น นุ่น</a:t>
                      </a:r>
                      <a:endParaRPr lang="th-TH" sz="1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☑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พูดว่าวินดีที่รู้จักครับ</a:t>
                      </a:r>
                    </a:p>
                    <a:p>
                      <a:pPr algn="ctr" rtl="0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44251" marR="44251" marT="27705" marB="27705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476672"/>
            <a:ext cx="668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 1</a:t>
            </a:r>
            <a:endParaRPr lang="th-TH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1887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578225" y="28178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06763" y="15240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  <a:t/>
            </a:r>
            <a:br>
              <a:rPr kumimoji="0" lang="th-TH" altLang="th-TH" sz="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ngsana New" pitchFamily="18" charset="-34"/>
              </a:rPr>
            </a:br>
            <a:endParaRPr kumimoji="0" lang="th-TH" altLang="th-T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ngsana New" pitchFamily="18" charset="-34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497532"/>
              </p:ext>
            </p:extLst>
          </p:nvPr>
        </p:nvGraphicFramePr>
        <p:xfrm>
          <a:off x="899592" y="1052736"/>
          <a:ext cx="7416824" cy="5106528"/>
        </p:xfrm>
        <a:graphic>
          <a:graphicData uri="http://schemas.openxmlformats.org/drawingml/2006/table">
            <a:tbl>
              <a:tblPr/>
              <a:tblGrid>
                <a:gridCol w="648072"/>
                <a:gridCol w="3083713"/>
                <a:gridCol w="3685039"/>
              </a:tblGrid>
              <a:tr h="154706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ข้อ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อธิบายคำสั่ง</a:t>
                      </a:r>
                      <a:endParaRPr lang="th-TH" sz="180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ผลลัพธ์</a:t>
                      </a:r>
                      <a:endParaRPr lang="th-TH" sz="180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017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2.1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fontAlgn="t"/>
                      <a: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1.กำหนดตัวแปร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เป็น 10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2.ถ้า 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น้อยกว่า 10 แล้ว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   ตัวละครพูดว่า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Hello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  <a:endParaRPr kumimoji="0" lang="th-TH" sz="1800" b="1" kern="1200" dirty="0">
                        <a:solidFill>
                          <a:schemeClr val="tx1"/>
                        </a:solidFill>
                        <a:effectLst>
                          <a:glow rad="127000">
                            <a:srgbClr val="FFCCFF"/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 Mali Grade 6" panose="02000506000000020004" pitchFamily="2" charset="-34"/>
                        <a:ea typeface="+mn-ea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59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2.2</a:t>
                      </a:r>
                      <a:endParaRPr lang="th-TH" sz="180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fontAlgn="t"/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endParaRPr lang="th-TH" sz="180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1.กำหนดตัวแปร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5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2.ถ้า 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kumimoji="0" lang="th-TH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มากกว่า 10</a:t>
                      </a:r>
                      <a:r>
                        <a:rPr lang="th-TH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แล้ว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   ตัวละครพูดว่า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bird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 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ตัวละครพูดว่า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rabbit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ตัวละคร 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rabbit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เพราะว่า 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5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ทำให้เงื่อนไขเป็น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ดังนั้นจึง พูดว่า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rabbit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759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2.3</a:t>
                      </a:r>
                      <a:endParaRPr lang="th-TH" sz="180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fontAlgn="t"/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endParaRPr lang="th-TH" sz="180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 .กำหนดตัวแปร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20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 ถ้า 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มากกว่า10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 แล้ว    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    ตัวละครพูดว่า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bird</a:t>
                      </a:r>
                      <a:b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</a:b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ตัวละครพูดว่า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rabbit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ตัวละคร พูดว่า </a:t>
                      </a:r>
                      <a:r>
                        <a:rPr lang="th-TH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bird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เพราะว่า 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มีค่าเป็น</a:t>
                      </a:r>
                      <a:r>
                        <a:rPr lang="th-TH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2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ทำให้เงื่อนไข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จริง 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ดังนั้นจึง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bird</a:t>
                      </a: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476672"/>
            <a:ext cx="6896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b="1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 2</a:t>
            </a:r>
            <a:endParaRPr lang="th-TH" b="1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2405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499638"/>
              </p:ext>
            </p:extLst>
          </p:nvPr>
        </p:nvGraphicFramePr>
        <p:xfrm>
          <a:off x="827585" y="998489"/>
          <a:ext cx="7560840" cy="4747824"/>
        </p:xfrm>
        <a:graphic>
          <a:graphicData uri="http://schemas.openxmlformats.org/drawingml/2006/table">
            <a:tbl>
              <a:tblPr/>
              <a:tblGrid>
                <a:gridCol w="720079"/>
                <a:gridCol w="3240361"/>
                <a:gridCol w="3600400"/>
              </a:tblGrid>
              <a:tr h="787594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2.4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fontAlgn="t"/>
                      <a: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กำหนดตัวแปร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guess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12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 ถ้า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ตัวแปร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น้อยกว่า 12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 แล้ว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    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ตัวละครพูดว่า  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giraffe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ตัวละครพูดว่า  พูดว่า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carrot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effectLst>
                          <a:glow rad="127000">
                            <a:srgbClr val="FFCCFF"/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 Mali Grade 6" panose="02000506000000020004" pitchFamily="2" charset="-34"/>
                        <a:ea typeface="+mn-ea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ตัวละคร 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carrot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เพราะว่า  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ตัวแปร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gue</a:t>
                      </a:r>
                      <a:r>
                        <a:rPr lang="en-US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12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ทำให้เงื่อนไขเป็น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ดังนั้นจึง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carrot</a:t>
                      </a: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0482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2.5</a:t>
                      </a:r>
                      <a:endParaRPr lang="th-TH" sz="180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fontAlgn="t"/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/>
                      </a:r>
                      <a:br>
                        <a:rPr lang="th-TH" sz="180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</a:br>
                      <a:endParaRPr lang="th-TH" sz="180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1.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กำหนดตัวแปร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guess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เป็น  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100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2. ถ้า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ตัวแปร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น้อยกว่า </a:t>
                      </a:r>
                      <a:r>
                        <a:rPr lang="th-TH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200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แล้ว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    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ตัวละครพูดว่า  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rabb</a:t>
                      </a:r>
                      <a:r>
                        <a:rPr lang="en-US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it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ตัวละครพูดว่า  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bird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3.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หยุดรอ </a:t>
                      </a:r>
                      <a:r>
                        <a:rPr lang="th-TH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วินาที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4. ถ้า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ตัวแปร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มากกว่า 100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แล้ว </a:t>
                      </a:r>
                      <a:r>
                        <a:rPr lang="th-TH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วละครพูดว่า  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giraffe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มิฉะนั้น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ตัวละครพูดว่า  พูดว่า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carr</a:t>
                      </a:r>
                      <a:r>
                        <a:rPr lang="en-US" sz="1800" b="0" i="0" u="sng" dirty="0" smtClean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ot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ตัวละคร พูดว่า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rabbit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หยุดรอ แล้วพูดว่า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carrot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เพราะว่า ตัวแปร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 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มีค่าเป็น .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100.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. ทำให้เงื่อนไขแรก เป็น</a:t>
                      </a:r>
                      <a:r>
                        <a:rPr lang="th-TH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จริง</a:t>
                      </a:r>
                    </a:p>
                    <a:p>
                      <a:pPr marL="0" algn="l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ดังนั้นจึง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rabbit.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หยุดรอ</a:t>
                      </a:r>
                      <a:r>
                        <a:rPr lang="th-TH" sz="1800" b="0" i="0" u="sng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1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วินาที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ทำให้เงื่อนไขที่สองเป็น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เท็จ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ดังนั้นจึง </a:t>
                      </a:r>
                      <a:r>
                        <a:rPr kumimoji="0" lang="th-TH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พูดว่า </a:t>
                      </a: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carrot </a:t>
                      </a:r>
                    </a:p>
                  </a:txBody>
                  <a:tcPr marL="33695" marR="33695" marT="21096" marB="21096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770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2561" y="1196752"/>
            <a:ext cx="61534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นักเรียน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ศึกษาหนังสือเรียน</a:t>
            </a: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ตัวดำเนินการ การทำงานแบบมีทางเลือก หน้า 121-126 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6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59" y="1389839"/>
            <a:ext cx="193606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29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2561" y="1196752"/>
            <a:ext cx="61534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ให้นักเรียนร่วมกันสรุป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เรื่อง ตัวดำเนินการ การทำงานแบบมีทางเลือก 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3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68219">
            <a:off x="1598262" y="1153167"/>
            <a:ext cx="653264" cy="81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884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1237</TotalTime>
  <Words>575</Words>
  <Application>Microsoft Office PowerPoint</Application>
  <PresentationFormat>On-screen Show (4:3)</PresentationFormat>
  <Paragraphs>143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Civic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IPST</dc:creator>
  <cp:lastModifiedBy>Tassanee Krongtong</cp:lastModifiedBy>
  <cp:revision>117</cp:revision>
  <dcterms:created xsi:type="dcterms:W3CDTF">2017-10-17T07:25:07Z</dcterms:created>
  <dcterms:modified xsi:type="dcterms:W3CDTF">2018-07-17T07:06:48Z</dcterms:modified>
</cp:coreProperties>
</file>