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52"/>
  </p:notesMasterIdLst>
  <p:sldIdLst>
    <p:sldId id="256" r:id="rId2"/>
    <p:sldId id="257" r:id="rId3"/>
    <p:sldId id="258" r:id="rId4"/>
    <p:sldId id="330" r:id="rId5"/>
    <p:sldId id="331" r:id="rId6"/>
    <p:sldId id="332" r:id="rId7"/>
    <p:sldId id="333" r:id="rId8"/>
    <p:sldId id="260" r:id="rId9"/>
    <p:sldId id="261" r:id="rId10"/>
    <p:sldId id="334" r:id="rId11"/>
    <p:sldId id="354" r:id="rId12"/>
    <p:sldId id="355" r:id="rId13"/>
    <p:sldId id="265" r:id="rId14"/>
    <p:sldId id="356" r:id="rId15"/>
    <p:sldId id="357" r:id="rId16"/>
    <p:sldId id="269" r:id="rId17"/>
    <p:sldId id="348" r:id="rId18"/>
    <p:sldId id="349" r:id="rId19"/>
    <p:sldId id="350" r:id="rId20"/>
    <p:sldId id="351" r:id="rId21"/>
    <p:sldId id="358" r:id="rId22"/>
    <p:sldId id="359" r:id="rId23"/>
    <p:sldId id="360" r:id="rId24"/>
    <p:sldId id="361" r:id="rId25"/>
    <p:sldId id="362" r:id="rId26"/>
    <p:sldId id="363" r:id="rId27"/>
    <p:sldId id="364" r:id="rId28"/>
    <p:sldId id="365" r:id="rId29"/>
    <p:sldId id="366" r:id="rId30"/>
    <p:sldId id="367" r:id="rId31"/>
    <p:sldId id="368" r:id="rId32"/>
    <p:sldId id="369" r:id="rId33"/>
    <p:sldId id="370" r:id="rId34"/>
    <p:sldId id="371" r:id="rId35"/>
    <p:sldId id="372" r:id="rId36"/>
    <p:sldId id="379" r:id="rId37"/>
    <p:sldId id="264" r:id="rId38"/>
    <p:sldId id="375" r:id="rId39"/>
    <p:sldId id="376" r:id="rId40"/>
    <p:sldId id="274" r:id="rId41"/>
    <p:sldId id="377" r:id="rId42"/>
    <p:sldId id="378" r:id="rId43"/>
    <p:sldId id="275" r:id="rId44"/>
    <p:sldId id="342" r:id="rId45"/>
    <p:sldId id="289" r:id="rId46"/>
    <p:sldId id="290" r:id="rId47"/>
    <p:sldId id="346" r:id="rId48"/>
    <p:sldId id="291" r:id="rId49"/>
    <p:sldId id="292" r:id="rId50"/>
    <p:sldId id="347" r:id="rId5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CC66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A19C172A-53CD-491F-B163-3C8AB1F4C034}">
  <a:tblStyle styleId="{A19C172A-53CD-491F-B163-3C8AB1F4C03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758" autoAdjust="0"/>
    <p:restoredTop sz="94660"/>
  </p:normalViewPr>
  <p:slideViewPr>
    <p:cSldViewPr snapToGrid="0">
      <p:cViewPr>
        <p:scale>
          <a:sx n="81" d="100"/>
          <a:sy n="81" d="100"/>
        </p:scale>
        <p:origin x="-102" y="-456"/>
      </p:cViewPr>
      <p:guideLst>
        <p:guide orient="horz" pos="162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5185217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TH Mali Grade 6" panose="02000506000000020004" pitchFamily="2" charset="-34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741497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6775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1221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103404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039571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076868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13">
            <a:lum/>
          </a:blip>
          <a:srcRect/>
          <a:stretch>
            <a:fillRect l="6000" t="-3000" r="5000" b="-72000"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Char char="●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>
            <a:lvl1pPr>
              <a:defRPr>
                <a:latin typeface="TH Mali Grade 6" panose="02000506000000020004" pitchFamily="2" charset="-34"/>
                <a:cs typeface="TH Mali Grade 6" panose="02000506000000020004" pitchFamily="2" charset="-34"/>
              </a:defRPr>
            </a:lvl1pPr>
          </a:lstStyle>
          <a:p>
            <a:pPr algn="r"/>
            <a:fld id="{00000000-1234-1234-1234-123412341234}" type="slidenum">
              <a:rPr lang="en-GB" sz="1000" smtClean="0">
                <a:solidFill>
                  <a:schemeClr val="dk2"/>
                </a:solidFill>
              </a:rPr>
              <a:pPr algn="r"/>
              <a:t>‹#›</a:t>
            </a:fld>
            <a:endParaRPr lang="en-GB" sz="1000" dirty="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TH Mali Grade 6" panose="02000506000000020004" pitchFamily="2" charset="-34"/>
          <a:ea typeface="TH Mali Grade 6" panose="02000506000000020004" pitchFamily="2" charset="-34"/>
          <a:cs typeface="TH Mali Grade 6" panose="02000506000000020004" pitchFamily="2" charset="-34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TH Mali Grade 6" panose="02000506000000020004" pitchFamily="2" charset="-34"/>
          <a:ea typeface="TH Mali Grade 6" panose="02000506000000020004" pitchFamily="2" charset="-34"/>
          <a:cs typeface="TH Mali Grade 6" panose="02000506000000020004" pitchFamily="2" charset="-34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epl.it/languages/python3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effectLst>
            <a:glow rad="63500">
              <a:srgbClr val="FF9900"/>
            </a:glow>
          </a:effectLst>
        </p:spPr>
        <p:txBody>
          <a:bodyPr wrap="square"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บทที่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 3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1948890"/>
          </a:xfrm>
          <a:prstGeom prst="rect">
            <a:avLst/>
          </a:prstGeom>
          <a:effectLst>
            <a:glow rad="63500">
              <a:srgbClr val="FF99FF"/>
            </a:glow>
          </a:effectLst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sz="4800" b="1" u="sng" dirty="0" err="1">
                <a:solidFill>
                  <a:schemeClr val="tx1"/>
                </a:solidFill>
                <a:effectLst>
                  <a:glow rad="127000">
                    <a:srgbClr val="FF99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TH SarabunPSK"/>
              </a:rPr>
              <a:t>การเขียนโปรแกรมด้วยภาษาไพทอน</a:t>
            </a:r>
            <a:endParaRPr lang="en-GB" sz="4800" b="1" u="sng" dirty="0">
              <a:solidFill>
                <a:schemeClr val="tx1"/>
              </a:solidFill>
              <a:effectLst>
                <a:glow rad="127000">
                  <a:srgbClr val="FF9900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TH SarabunPS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algn="ctr"/>
            <a:r>
              <a:rPr lang="en-GB" sz="3600" b="1" dirty="0" err="1">
                <a:solidFill>
                  <a:schemeClr val="tx1"/>
                </a:solidFill>
                <a:ea typeface="TH SarabunPSK"/>
                <a:sym typeface="TH SarabunPSK"/>
              </a:rPr>
              <a:t>ตัวอย่างที่</a:t>
            </a:r>
            <a:r>
              <a:rPr lang="en-GB" sz="3600" b="1" dirty="0">
                <a:solidFill>
                  <a:schemeClr val="tx1"/>
                </a:solidFill>
                <a:ea typeface="TH SarabunPSK"/>
                <a:sym typeface="TH SarabunPSK"/>
              </a:rPr>
              <a:t> 3.2</a:t>
            </a:r>
            <a:endParaRPr sz="3600" dirty="0">
              <a:solidFill>
                <a:schemeClr val="tx1"/>
              </a:solidFill>
            </a:endParaRPr>
          </a:p>
        </p:txBody>
      </p:sp>
      <p:graphicFrame>
        <p:nvGraphicFramePr>
          <p:cNvPr id="92" name="Shape 92"/>
          <p:cNvGraphicFramePr/>
          <p:nvPr>
            <p:extLst>
              <p:ext uri="{D42A27DB-BD31-4B8C-83A1-F6EECF244321}">
                <p14:modId xmlns:p14="http://schemas.microsoft.com/office/powerpoint/2010/main" val="1079754916"/>
              </p:ext>
            </p:extLst>
          </p:nvPr>
        </p:nvGraphicFramePr>
        <p:xfrm>
          <a:off x="1321705" y="2138558"/>
          <a:ext cx="5925845" cy="675640"/>
        </p:xfrm>
        <a:graphic>
          <a:graphicData uri="http://schemas.openxmlformats.org/drawingml/2006/table">
            <a:tbl>
              <a:tblPr>
                <a:noFill/>
                <a:tableStyleId>{A19C172A-53CD-491F-B163-3C8AB1F4C034}</a:tableStyleId>
              </a:tblPr>
              <a:tblGrid>
                <a:gridCol w="592584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GB" sz="1800" dirty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name = "Ying"		</a:t>
                      </a:r>
                    </a:p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GB" sz="1800" dirty="0"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print(name)</a:t>
                      </a:r>
                    </a:p>
                  </a:txBody>
                  <a:tcPr marL="63500" marR="63500" marT="63500" marB="6350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93" name="Shape 93"/>
          <p:cNvGraphicFramePr/>
          <p:nvPr>
            <p:extLst>
              <p:ext uri="{D42A27DB-BD31-4B8C-83A1-F6EECF244321}">
                <p14:modId xmlns:p14="http://schemas.microsoft.com/office/powerpoint/2010/main" val="279895718"/>
              </p:ext>
            </p:extLst>
          </p:nvPr>
        </p:nvGraphicFramePr>
        <p:xfrm>
          <a:off x="1312827" y="3488155"/>
          <a:ext cx="2096198" cy="431800"/>
        </p:xfrm>
        <a:graphic>
          <a:graphicData uri="http://schemas.openxmlformats.org/drawingml/2006/table">
            <a:tbl>
              <a:tblPr>
                <a:noFill/>
                <a:tableStyleId>{A19C172A-53CD-491F-B163-3C8AB1F4C034}</a:tableStyleId>
              </a:tblPr>
              <a:tblGrid>
                <a:gridCol w="209619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GB" sz="2000" dirty="0">
                          <a:highlight>
                            <a:srgbClr val="FFFFFF"/>
                          </a:highlight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Ying</a:t>
                      </a:r>
                    </a:p>
                  </a:txBody>
                  <a:tcPr marL="63500" marR="63500" marT="63500" marB="63500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DEC3E051-12D9-46CC-96CD-94BEFE2892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152475"/>
            <a:ext cx="8520600" cy="694080"/>
          </a:xfrm>
        </p:spPr>
        <p:txBody>
          <a:bodyPr/>
          <a:lstStyle/>
          <a:p>
            <a:pPr>
              <a:buNone/>
            </a:pPr>
            <a:r>
              <a:rPr lang="en-GB" sz="2400" b="1" dirty="0" err="1">
                <a:solidFill>
                  <a:schemeClr val="dk1"/>
                </a:solidFill>
                <a:ea typeface="TH SarabunPSK"/>
                <a:sym typeface="TH SarabunPSK"/>
              </a:rPr>
              <a:t>คำสั่งรับข้อมูลเข้า</a:t>
            </a:r>
            <a:r>
              <a:rPr lang="en-GB" sz="2400" b="1" dirty="0">
                <a:solidFill>
                  <a:schemeClr val="dk1"/>
                </a:solidFill>
                <a:ea typeface="TH SarabunPSK"/>
                <a:sym typeface="TH SarabunPSK"/>
              </a:rPr>
              <a:t> </a:t>
            </a:r>
            <a:r>
              <a:rPr lang="en-GB" sz="2400" b="1" dirty="0" err="1">
                <a:solidFill>
                  <a:schemeClr val="dk1"/>
                </a:solidFill>
                <a:ea typeface="TH SarabunPSK"/>
                <a:sym typeface="TH SarabunPSK"/>
              </a:rPr>
              <a:t>ทดลองพิมพ์คำสั่งต่อไปนี้ในคอนโซล</a:t>
            </a:r>
            <a:r>
              <a:rPr lang="en-GB" sz="2400" b="1" dirty="0">
                <a:solidFill>
                  <a:schemeClr val="dk1"/>
                </a:solidFill>
                <a:ea typeface="TH SarabunPSK"/>
                <a:sym typeface="TH SarabunPSK"/>
              </a:rPr>
              <a:t> </a:t>
            </a:r>
            <a:r>
              <a:rPr lang="en-GB" sz="2400" b="1" dirty="0" err="1">
                <a:solidFill>
                  <a:schemeClr val="dk1"/>
                </a:solidFill>
                <a:ea typeface="TH SarabunPSK"/>
                <a:sym typeface="TH SarabunPSK"/>
              </a:rPr>
              <a:t>แล้วกดแป้น</a:t>
            </a:r>
            <a:r>
              <a:rPr lang="en-GB" sz="2400" b="1" dirty="0">
                <a:solidFill>
                  <a:schemeClr val="dk1"/>
                </a:solidFill>
                <a:ea typeface="TH SarabunPSK"/>
                <a:sym typeface="TH SarabunPSK"/>
              </a:rPr>
              <a:t> Enter</a:t>
            </a:r>
          </a:p>
          <a:p>
            <a:endParaRPr lang="th-TH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EE45FE0-A85A-470E-976C-3066F9BD2AF2}"/>
              </a:ext>
            </a:extLst>
          </p:cNvPr>
          <p:cNvSpPr/>
          <p:nvPr/>
        </p:nvSpPr>
        <p:spPr>
          <a:xfrm>
            <a:off x="526123" y="2952312"/>
            <a:ext cx="13933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b="1" dirty="0"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จะได้ผลลัพธ์คือ</a:t>
            </a:r>
            <a:endParaRPr lang="en-US" sz="2400" b="1" dirty="0">
              <a:latin typeface="TH Mali Grade 6" panose="02000506000000020004" pitchFamily="2" charset="-34"/>
              <a:ea typeface="Arial" panose="020B0604020202020204" pitchFamily="34" charset="0"/>
              <a:cs typeface="TH Mali Grade 6" panose="02000506000000020004" pitchFamily="2" charset="-34"/>
            </a:endParaRPr>
          </a:p>
        </p:txBody>
      </p:sp>
      <p:sp>
        <p:nvSpPr>
          <p:cNvPr id="7" name="Callout: Line 6">
            <a:extLst>
              <a:ext uri="{FF2B5EF4-FFF2-40B4-BE49-F238E27FC236}">
                <a16:creationId xmlns:a16="http://schemas.microsoft.com/office/drawing/2014/main" xmlns="" id="{4ADE1920-6CE2-4EAB-B654-89D686B432CE}"/>
              </a:ext>
            </a:extLst>
          </p:cNvPr>
          <p:cNvSpPr/>
          <p:nvPr/>
        </p:nvSpPr>
        <p:spPr>
          <a:xfrm>
            <a:off x="4043778" y="1747288"/>
            <a:ext cx="2596719" cy="652145"/>
          </a:xfrm>
          <a:prstGeom prst="borderCallout1">
            <a:avLst>
              <a:gd name="adj1" fmla="val 42712"/>
              <a:gd name="adj2" fmla="val 584"/>
              <a:gd name="adj3" fmla="val 85719"/>
              <a:gd name="adj4" fmla="val -29703"/>
            </a:avLst>
          </a:prstGeom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800" b="1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กำหนดให้ตัวแปร </a:t>
            </a:r>
            <a:r>
              <a:rPr lang="en-US" sz="1800" b="1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name </a:t>
            </a:r>
            <a:r>
              <a:rPr lang="th-TH" sz="1800" b="1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มีค่าเป็น "</a:t>
            </a:r>
            <a:r>
              <a:rPr lang="en-US" sz="1800" b="1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Ying</a:t>
            </a:r>
            <a:endParaRPr lang="th-TH" sz="1800" b="1" dirty="0"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12" name="Callout: Line 11">
            <a:extLst>
              <a:ext uri="{FF2B5EF4-FFF2-40B4-BE49-F238E27FC236}">
                <a16:creationId xmlns:a16="http://schemas.microsoft.com/office/drawing/2014/main" xmlns="" id="{11E94A12-22CE-4CDD-8115-8E0379359E00}"/>
              </a:ext>
            </a:extLst>
          </p:cNvPr>
          <p:cNvSpPr/>
          <p:nvPr/>
        </p:nvSpPr>
        <p:spPr>
          <a:xfrm>
            <a:off x="4043778" y="2491456"/>
            <a:ext cx="2596719" cy="652145"/>
          </a:xfrm>
          <a:prstGeom prst="borderCallout1">
            <a:avLst>
              <a:gd name="adj1" fmla="val 42712"/>
              <a:gd name="adj2" fmla="val 584"/>
              <a:gd name="adj3" fmla="val 23099"/>
              <a:gd name="adj4" fmla="val -42353"/>
            </a:avLst>
          </a:prstGeom>
          <a:ln>
            <a:headEnd type="none" w="med" len="med"/>
            <a:tailEnd type="arrow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800" b="1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แสดงค่าในตัวแปร </a:t>
            </a:r>
            <a:r>
              <a:rPr lang="en-US" sz="1800" b="1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name </a:t>
            </a:r>
            <a:r>
              <a:rPr lang="th-TH" sz="1800" b="1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ออกมาทางจอภาพ ซึ่งก็คือคำว่า </a:t>
            </a:r>
            <a:r>
              <a:rPr lang="en-US" sz="1800" b="1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Ying</a:t>
            </a:r>
            <a:endParaRPr lang="th-TH" sz="1800" b="1" dirty="0"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9" name="Picture 2" descr="C:\Users\tkron\Downloads\pic-actPowerCSM1\Books-3-300px.png">
            <a:extLst>
              <a:ext uri="{FF2B5EF4-FFF2-40B4-BE49-F238E27FC236}">
                <a16:creationId xmlns:a16="http://schemas.microsoft.com/office/drawing/2014/main" xmlns="" id="{2A2BBC7C-BE5B-4114-AB0F-33874B9169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5028" y="287105"/>
            <a:ext cx="14287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706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60B18587-4ED8-4DD5-84EE-77F575368EB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294738" y="742681"/>
          <a:ext cx="6463225" cy="2595880"/>
        </p:xfrm>
        <a:graphic>
          <a:graphicData uri="http://schemas.openxmlformats.org/drawingml/2006/table">
            <a:tbl>
              <a:tblPr>
                <a:tableStyleId>{A19C172A-53CD-491F-B163-3C8AB1F4C034}</a:tableStyleId>
              </a:tblPr>
              <a:tblGrid>
                <a:gridCol w="6463225">
                  <a:extLst>
                    <a:ext uri="{9D8B030D-6E8A-4147-A177-3AD203B41FA5}">
                      <a16:colId xmlns:a16="http://schemas.microsoft.com/office/drawing/2014/main" xmlns="" val="2893629583"/>
                    </a:ext>
                  </a:extLst>
                </a:gridCol>
              </a:tblGrid>
              <a:tr h="24047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h-TH" sz="5400" b="1" dirty="0">
                          <a:solidFill>
                            <a:schemeClr val="tx1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ชวนคิด </a:t>
                      </a:r>
                      <a:endParaRPr lang="en-US" sz="5400" b="1" dirty="0">
                        <a:solidFill>
                          <a:schemeClr val="tx1"/>
                        </a:solidFill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US" sz="3600" u="none" strike="noStrike" dirty="0">
                          <a:solidFill>
                            <a:schemeClr val="tx1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Ying</a:t>
                      </a:r>
                      <a:r>
                        <a:rPr lang="th-TH" sz="3600" u="none" strike="noStrike" dirty="0">
                          <a:solidFill>
                            <a:schemeClr val="tx1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เป็นข้อมูลชนิดใด เพราะเหตุใด</a:t>
                      </a:r>
                      <a:endParaRPr lang="en-US" sz="3600" u="none" strike="noStrike" dirty="0">
                        <a:solidFill>
                          <a:schemeClr val="tx1"/>
                        </a:solidFill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th-TH" sz="3600" u="none" strike="noStrike" dirty="0">
                          <a:solidFill>
                            <a:schemeClr val="tx1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ถ้าเปลี่ยนบรรทัดแรกเป็น </a:t>
                      </a:r>
                      <a:r>
                        <a:rPr lang="en-US" sz="3600" u="none" strike="noStrike" dirty="0">
                          <a:solidFill>
                            <a:schemeClr val="tx1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name </a:t>
                      </a:r>
                      <a:r>
                        <a:rPr lang="th-TH" sz="3600" u="none" strike="noStrike" dirty="0">
                          <a:solidFill>
                            <a:schemeClr val="tx1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= </a:t>
                      </a:r>
                      <a:r>
                        <a:rPr lang="en-US" sz="3600" u="none" strike="noStrike" dirty="0">
                          <a:solidFill>
                            <a:schemeClr val="tx1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2</a:t>
                      </a:r>
                      <a:r>
                        <a:rPr lang="th-TH" sz="3600" u="none" strike="noStrike" dirty="0">
                          <a:solidFill>
                            <a:schemeClr val="tx1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ผลจากการใช้คำสั่ง </a:t>
                      </a:r>
                      <a:r>
                        <a:rPr lang="en-US" sz="3600" u="none" strike="noStrike" dirty="0">
                          <a:solidFill>
                            <a:schemeClr val="tx1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print</a:t>
                      </a:r>
                      <a:r>
                        <a:rPr lang="th-TH" sz="3600" u="none" strike="noStrike" dirty="0">
                          <a:solidFill>
                            <a:schemeClr val="tx1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(</a:t>
                      </a:r>
                      <a:r>
                        <a:rPr lang="en-US" sz="3600" u="none" strike="noStrike" dirty="0">
                          <a:solidFill>
                            <a:schemeClr val="tx1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name</a:t>
                      </a:r>
                      <a:r>
                        <a:rPr lang="th-TH" sz="3600" u="none" strike="noStrike" dirty="0">
                          <a:solidFill>
                            <a:schemeClr val="tx1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) เป็นอย่างไร</a:t>
                      </a:r>
                      <a:endParaRPr lang="en-US" sz="3600" u="none" strike="noStrike" dirty="0">
                        <a:solidFill>
                          <a:schemeClr val="tx1"/>
                        </a:solidFill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636061475"/>
                  </a:ext>
                </a:extLst>
              </a:tr>
            </a:tbl>
          </a:graphicData>
        </a:graphic>
      </p:graphicFrame>
      <p:pic>
        <p:nvPicPr>
          <p:cNvPr id="5" name="Picture 2" descr="C:\Users\tkron\Downloads\pic-actPowerCSM1\ชวนคิด.gif">
            <a:extLst>
              <a:ext uri="{FF2B5EF4-FFF2-40B4-BE49-F238E27FC236}">
                <a16:creationId xmlns:a16="http://schemas.microsoft.com/office/drawing/2014/main" xmlns="" id="{1863A926-7928-405B-AA71-7FC2CECC14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777" y="742681"/>
            <a:ext cx="706405" cy="851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65644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6E33BF44-0E91-44EF-97B2-7B2210404D33}"/>
              </a:ext>
            </a:extLst>
          </p:cNvPr>
          <p:cNvSpPr/>
          <p:nvPr/>
        </p:nvSpPr>
        <p:spPr>
          <a:xfrm>
            <a:off x="3854706" y="568214"/>
            <a:ext cx="225895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3600" b="1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ใบกิจกรรมที่ 4.1</a:t>
            </a:r>
          </a:p>
          <a:p>
            <a:r>
              <a:rPr lang="th-TH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เครื่องมือพัฒนาโปรแกรม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endParaRPr lang="th-TH" sz="3600" b="1" dirty="0"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CA9C1E60-F6BD-4D66-9EF1-A8E4410B2596}"/>
              </a:ext>
            </a:extLst>
          </p:cNvPr>
          <p:cNvSpPr/>
          <p:nvPr/>
        </p:nvSpPr>
        <p:spPr>
          <a:xfrm>
            <a:off x="870012" y="1757887"/>
            <a:ext cx="79543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ให้เปิดโปรแกรม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PyCharm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 Edu </a:t>
            </a: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แล้วสร้างโปรเจคและไฟล์เพื่อใช้เขียนโปรแกรมภาษาไพทอน</a:t>
            </a:r>
          </a:p>
          <a:p>
            <a:pPr marL="342900" indent="-342900">
              <a:buFont typeface="+mj-lt"/>
              <a:buAutoNum type="arabicPeriod"/>
            </a:pP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ทดสอบการเขียนโปรแกรมด้วยคำสั่งต่อไปนี้ทั้งในโหมดอิมมิเดียทและโหมดสคริปต์ แล้วรันโปรแกรม สังเกตผลลัพธ์ที่ได้</a:t>
            </a:r>
          </a:p>
          <a:p>
            <a:pPr marL="342900" indent="-342900">
              <a:buAutoNum type="arabicPeriod" startAt="3"/>
            </a:pP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ใช้โหมดอิมมิเดียทหาผลลัพธ์ของคำสั่งต่อไปนี้ แล้วคำถาม</a:t>
            </a:r>
          </a:p>
          <a:p>
            <a:pPr marL="342900" indent="-342900">
              <a:buAutoNum type="arabicPeriod" startAt="3"/>
            </a:pP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สร้างไฟล์ไพทอนใหม่แล้วเขียนคำสั่งแสดงชื่อตนเอง และอายุที่คำนวณจากปีเกิด</a:t>
            </a:r>
          </a:p>
        </p:txBody>
      </p:sp>
      <p:pic>
        <p:nvPicPr>
          <p:cNvPr id="9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xmlns="" id="{31F292B7-2467-429A-B723-CAED64C3C9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673" y="426127"/>
            <a:ext cx="1130033" cy="1130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22594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C263B0A-FE74-40C7-BD78-444CF80AD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ตัวแปร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053B690-E8C7-40FE-A3D7-EC33CC87FFBF}"/>
              </a:ext>
            </a:extLst>
          </p:cNvPr>
          <p:cNvSpPr/>
          <p:nvPr/>
        </p:nvSpPr>
        <p:spPr>
          <a:xfrm>
            <a:off x="353168" y="1247819"/>
            <a:ext cx="84376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th-TH" sz="2800" b="1" dirty="0"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ถ้าต้องการนำชื่อ-นามสกุลมาแสดงผลหลายครั้ง และบางครั้งรูปแบบเหมือนกันควรทำอย่างไร ตัวอย่างการแสดงผล</a:t>
            </a:r>
            <a:r>
              <a:rPr lang="th-TH" sz="2800" dirty="0"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 เช่น</a:t>
            </a:r>
            <a:endParaRPr lang="en-US" sz="2800" dirty="0">
              <a:latin typeface="TH Mali Grade 6" panose="02000506000000020004" pitchFamily="2" charset="-34"/>
              <a:ea typeface="Times New Roman" panose="02020603050405020304" pitchFamily="18" charset="0"/>
              <a:cs typeface="TH Mali Grade 6" panose="02000506000000020004" pitchFamily="2" charset="-34"/>
            </a:endParaRPr>
          </a:p>
          <a:p>
            <a:pPr marL="1828800" indent="-457200">
              <a:buFont typeface="Wingdings" panose="05000000000000000000" pitchFamily="2" charset="2"/>
              <a:buChar char="Ø"/>
            </a:pPr>
            <a:r>
              <a:rPr lang="th-TH" sz="2800" dirty="0"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ชื่อ </a:t>
            </a:r>
            <a:r>
              <a:rPr lang="th-TH" sz="2800" b="1" dirty="0"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อรุณ สามารถ</a:t>
            </a:r>
            <a:endParaRPr lang="en-US" sz="2800" dirty="0">
              <a:latin typeface="TH Mali Grade 6" panose="02000506000000020004" pitchFamily="2" charset="-34"/>
              <a:ea typeface="Times New Roman" panose="02020603050405020304" pitchFamily="18" charset="0"/>
              <a:cs typeface="TH Mali Grade 6" panose="02000506000000020004" pitchFamily="2" charset="-34"/>
            </a:endParaRPr>
          </a:p>
          <a:p>
            <a:pPr marL="1828800" indent="-457200">
              <a:buFont typeface="Wingdings" panose="05000000000000000000" pitchFamily="2" charset="2"/>
              <a:buChar char="Ø"/>
            </a:pPr>
            <a:r>
              <a:rPr lang="th-TH" sz="2800" dirty="0"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ชื่อ </a:t>
            </a:r>
            <a:r>
              <a:rPr lang="th-TH" sz="2800" b="1" dirty="0"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อรุณ</a:t>
            </a:r>
            <a:r>
              <a:rPr lang="th-TH" sz="2800" dirty="0"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  นามสกุล </a:t>
            </a:r>
            <a:r>
              <a:rPr lang="th-TH" sz="2800" b="1" dirty="0"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สามารถ</a:t>
            </a:r>
            <a:endParaRPr lang="en-US" sz="2800" dirty="0">
              <a:latin typeface="TH Mali Grade 6" panose="02000506000000020004" pitchFamily="2" charset="-34"/>
              <a:ea typeface="Times New Roman" panose="02020603050405020304" pitchFamily="18" charset="0"/>
              <a:cs typeface="TH Mali Grade 6" panose="02000506000000020004" pitchFamily="2" charset="-34"/>
            </a:endParaRPr>
          </a:p>
          <a:p>
            <a:pPr marL="1828800" indent="-457200">
              <a:buFont typeface="Wingdings" panose="05000000000000000000" pitchFamily="2" charset="2"/>
              <a:buChar char="Ø"/>
            </a:pPr>
            <a:r>
              <a:rPr lang="th-TH" sz="2800" dirty="0"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คุณ </a:t>
            </a:r>
            <a:r>
              <a:rPr lang="th-TH" sz="2800" b="1" dirty="0"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อรุณ สามารถ</a:t>
            </a:r>
            <a:endParaRPr lang="en-US" sz="2800" dirty="0">
              <a:latin typeface="TH Mali Grade 6" panose="02000506000000020004" pitchFamily="2" charset="-34"/>
              <a:ea typeface="Times New Roman" panose="02020603050405020304" pitchFamily="18" charset="0"/>
              <a:cs typeface="TH Mali Grade 6" panose="02000506000000020004" pitchFamily="2" charset="-34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F04C1DDA-630D-4426-8981-3F4E9C00FE07}"/>
              </a:ext>
            </a:extLst>
          </p:cNvPr>
          <p:cNvSpPr/>
          <p:nvPr/>
        </p:nvSpPr>
        <p:spPr>
          <a:xfrm>
            <a:off x="311700" y="3724682"/>
            <a:ext cx="56223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00430"/>
            <a:r>
              <a:rPr lang="th-TH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และถ้ามีการแก้ไขหรือเปลี่ยนชื่อจะมีปัญหาอะไรบ้าง</a:t>
            </a:r>
            <a:endParaRPr 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ea typeface="Times New Roman" panose="02020603050405020304" pitchFamily="18" charset="0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047160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C88CEA8-115F-41DF-AC74-ED7006FC9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ตัวแปร (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variable)</a:t>
            </a:r>
            <a:endParaRPr lang="th-T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7766BFC-9634-4835-B476-4FE530C3DF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152475"/>
            <a:ext cx="8520600" cy="2168241"/>
          </a:xfrm>
        </p:spPr>
        <p:txBody>
          <a:bodyPr/>
          <a:lstStyle/>
          <a:p>
            <a:pPr>
              <a:buNone/>
            </a:pPr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ตัวแปร (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variable) </a:t>
            </a:r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ใช้ในการอ้างอิงค่าข้อมูล โดยตัวแปรจะถูกกำหนดค่าด้วยเครื่องหมาย = เช่น </a:t>
            </a:r>
          </a:p>
          <a:p>
            <a:pPr>
              <a:buNone/>
            </a:pP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	</a:t>
            </a: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c = 16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/>
            </a:r>
            <a:b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</a:b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	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th-T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29471EAD-5EE8-49B5-A77D-7423AEEAB889}"/>
              </a:ext>
            </a:extLst>
          </p:cNvPr>
          <p:cNvSpPr/>
          <p:nvPr/>
        </p:nvSpPr>
        <p:spPr>
          <a:xfrm>
            <a:off x="4115921" y="3326886"/>
            <a:ext cx="4572000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r>
              <a:rPr lang="th-TH" sz="2800" dirty="0"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ตัวแปรชื่อ </a:t>
            </a:r>
            <a:r>
              <a:rPr lang="en-US" sz="2800" dirty="0"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name</a:t>
            </a:r>
            <a:r>
              <a:rPr lang="th-TH" sz="2800" dirty="0"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 ชี้ไปยังสตริง </a:t>
            </a:r>
            <a:r>
              <a:rPr lang="en-US" sz="2800" dirty="0" err="1"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somchai</a:t>
            </a:r>
            <a:r>
              <a:rPr lang="en-US" sz="2800" dirty="0">
                <a:latin typeface="TH Mali Grade 6" panose="02000506000000020004" pitchFamily="2" charset="-34"/>
                <a:ea typeface="Arial" panose="020B0604020202020204" pitchFamily="34" charset="0"/>
                <a:cs typeface="TH Mali Grade 6" panose="02000506000000020004" pitchFamily="2" charset="-34"/>
              </a:rPr>
              <a:t> </a:t>
            </a:r>
            <a:endParaRPr lang="th-TH" sz="2800" dirty="0"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6" name="Arrow: Curved Down 5">
            <a:extLst>
              <a:ext uri="{FF2B5EF4-FFF2-40B4-BE49-F238E27FC236}">
                <a16:creationId xmlns:a16="http://schemas.microsoft.com/office/drawing/2014/main" xmlns="" id="{0D5485CC-3C3B-479E-9DDE-4A63E36D6DE2}"/>
              </a:ext>
            </a:extLst>
          </p:cNvPr>
          <p:cNvSpPr/>
          <p:nvPr/>
        </p:nvSpPr>
        <p:spPr>
          <a:xfrm>
            <a:off x="1395663" y="2299159"/>
            <a:ext cx="1232034" cy="492167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4AA468B-2BEA-47AC-BEAA-5EA8205EA88A}"/>
              </a:ext>
            </a:extLst>
          </p:cNvPr>
          <p:cNvSpPr txBox="1"/>
          <p:nvPr/>
        </p:nvSpPr>
        <p:spPr>
          <a:xfrm>
            <a:off x="311701" y="3299813"/>
            <a:ext cx="3563588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th-TH" sz="2800" dirty="0"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ตัวแปร ชื่อ </a:t>
            </a:r>
            <a:r>
              <a:rPr lang="en-US" sz="2800" dirty="0"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c</a:t>
            </a:r>
            <a:r>
              <a:rPr lang="th-TH" sz="2800" dirty="0"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 ชี้ไปยังจำนวนเต็ม </a:t>
            </a:r>
            <a:r>
              <a:rPr lang="en-US" sz="2800" dirty="0"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16</a:t>
            </a:r>
            <a:endParaRPr lang="th-TH" sz="2800" dirty="0"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3442889-996A-43B7-89B2-CE09F04DB7CF}"/>
              </a:ext>
            </a:extLst>
          </p:cNvPr>
          <p:cNvSpPr txBox="1"/>
          <p:nvPr/>
        </p:nvSpPr>
        <p:spPr>
          <a:xfrm>
            <a:off x="4115921" y="2449723"/>
            <a:ext cx="3936733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name = "</a:t>
            </a:r>
            <a:r>
              <a:rPr lang="en-US" sz="5400" b="1" dirty="0" err="1">
                <a:latin typeface="TH Mali Grade 6" panose="02000506000000020004" pitchFamily="2" charset="-34"/>
                <a:cs typeface="TH Mali Grade 6" panose="02000506000000020004" pitchFamily="2" charset="-34"/>
              </a:rPr>
              <a:t>somchai</a:t>
            </a:r>
            <a:r>
              <a:rPr lang="en-US" sz="5400" b="1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"</a:t>
            </a:r>
          </a:p>
          <a:p>
            <a:endParaRPr lang="th-TH" dirty="0"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9" name="Arrow: Curved Down 8">
            <a:extLst>
              <a:ext uri="{FF2B5EF4-FFF2-40B4-BE49-F238E27FC236}">
                <a16:creationId xmlns:a16="http://schemas.microsoft.com/office/drawing/2014/main" xmlns="" id="{D4CEB03B-9572-4FA4-B27D-C35C724AA8A6}"/>
              </a:ext>
            </a:extLst>
          </p:cNvPr>
          <p:cNvSpPr/>
          <p:nvPr/>
        </p:nvSpPr>
        <p:spPr>
          <a:xfrm>
            <a:off x="4572000" y="1944303"/>
            <a:ext cx="1982804" cy="73395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404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BAA19ACF-3A95-416B-9165-AA907A1FFC07}"/>
              </a:ext>
            </a:extLst>
          </p:cNvPr>
          <p:cNvSpPr/>
          <p:nvPr/>
        </p:nvSpPr>
        <p:spPr>
          <a:xfrm>
            <a:off x="875899" y="2204320"/>
            <a:ext cx="767133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th-TH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ถ้าต้องการใช้คำสั่งเพื่อแสดงค่า </a:t>
            </a:r>
            <a:r>
              <a:rPr 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c</a:t>
            </a:r>
            <a:r>
              <a:rPr lang="th-TH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 และ </a:t>
            </a:r>
            <a:r>
              <a:rPr 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name</a:t>
            </a:r>
            <a:r>
              <a:rPr lang="th-TH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 ที่หน้าจอภาพ จะพิมพ์คำสั่งอย่างไร</a:t>
            </a:r>
            <a:endParaRPr lang="en-US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th-TH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ถ้าต้องการกำหนดให้ตัวแปร </a:t>
            </a:r>
            <a:r>
              <a:rPr 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price</a:t>
            </a:r>
            <a:r>
              <a:rPr lang="th-TH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 มีค่าเท่ากับ </a:t>
            </a:r>
            <a:r>
              <a:rPr 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10</a:t>
            </a:r>
            <a:r>
              <a:rPr lang="th-TH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 จะพิมพ์คำสั่งอย่างไร</a:t>
            </a:r>
            <a:r>
              <a:rPr lang="th-TH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endParaRPr lang="en-US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75E42AEE-043D-4894-9891-EC6F4155976F}"/>
              </a:ext>
            </a:extLst>
          </p:cNvPr>
          <p:cNvSpPr/>
          <p:nvPr/>
        </p:nvSpPr>
        <p:spPr>
          <a:xfrm>
            <a:off x="3681371" y="860205"/>
            <a:ext cx="178125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5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ชวนคิด </a:t>
            </a:r>
            <a:endParaRPr lang="en-US" sz="5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ea typeface="Arial" panose="020B0604020202020204" pitchFamily="34" charset="0"/>
              <a:cs typeface="TH Mali Grade 6" panose="02000506000000020004" pitchFamily="2" charset="-34"/>
            </a:endParaRPr>
          </a:p>
        </p:txBody>
      </p:sp>
      <p:pic>
        <p:nvPicPr>
          <p:cNvPr id="13" name="Picture 2" descr="C:\Users\tkron\Downloads\pic-actPowerCSM1\ชวนคิด.gif">
            <a:extLst>
              <a:ext uri="{FF2B5EF4-FFF2-40B4-BE49-F238E27FC236}">
                <a16:creationId xmlns:a16="http://schemas.microsoft.com/office/drawing/2014/main" xmlns="" id="{A8118295-98DE-4B1F-A5F7-BA1EB2CB34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899" y="918234"/>
            <a:ext cx="706405" cy="851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xmlns="" id="{84F20263-E8B8-48B8-A84A-6335EDC6D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14190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1AAC92B-94C9-41B9-93D3-FCE9AF9D6C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4698" y="488332"/>
            <a:ext cx="8520600" cy="1513723"/>
          </a:xfrm>
        </p:spPr>
        <p:txBody>
          <a:bodyPr/>
          <a:lstStyle/>
          <a:p>
            <a:pPr algn="ctr">
              <a:buNone/>
            </a:pPr>
            <a:r>
              <a:rPr lang="th-TH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กิจกรรมที่ 3.2 </a:t>
            </a:r>
            <a:endParaRPr lang="th-TH" sz="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th-TH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ให้นักเรียนพิมพ์คำสั่งต่อไปนี้ แล้วสังเกตผลลัพธ์ที่ได้ และอธิบายว่าเพราะเหตุใดจึงเป็นเช่นนั้น</a:t>
            </a:r>
            <a:r>
              <a:rPr lang="th-TH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th-TH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b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th-TH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C:\Users\tkron\Downloads\pic-actPowerCSM1\icon-act.gif">
            <a:extLst>
              <a:ext uri="{FF2B5EF4-FFF2-40B4-BE49-F238E27FC236}">
                <a16:creationId xmlns:a16="http://schemas.microsoft.com/office/drawing/2014/main" xmlns="" id="{A7FDAF41-9E5F-4610-890F-CE69F9EDF0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7966" y="488332"/>
            <a:ext cx="782376" cy="817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CBCA9ADB-07DD-4BBA-BB0D-00FA0F924ACB}"/>
              </a:ext>
            </a:extLst>
          </p:cNvPr>
          <p:cNvSpPr/>
          <p:nvPr/>
        </p:nvSpPr>
        <p:spPr>
          <a:xfrm>
            <a:off x="2622884" y="2254638"/>
            <a:ext cx="4572000" cy="138499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ourier New" panose="02070309020205020404" pitchFamily="49" charset="0"/>
                <a:ea typeface="Courier New" panose="02070309020205020404" pitchFamily="49" charset="0"/>
              </a:rPr>
              <a:t>year </a:t>
            </a:r>
            <a:r>
              <a:rPr lang="th-TH" dirty="0">
                <a:solidFill>
                  <a:srgbClr val="0000FF"/>
                </a:solidFill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= </a:t>
            </a:r>
            <a:r>
              <a:rPr lang="en-US" dirty="0">
                <a:solidFill>
                  <a:srgbClr val="0000FF"/>
                </a:solidFill>
                <a:latin typeface="Courier New" panose="02070309020205020404" pitchFamily="49" charset="0"/>
                <a:ea typeface="Courier New" panose="02070309020205020404" pitchFamily="49" charset="0"/>
              </a:rPr>
              <a:t>Age</a:t>
            </a:r>
            <a:endParaRPr lang="en-US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Courier New" panose="02070309020205020404" pitchFamily="49" charset="0"/>
                <a:ea typeface="Courier New" panose="02070309020205020404" pitchFamily="49" charset="0"/>
              </a:rPr>
              <a:t>_name </a:t>
            </a:r>
            <a:r>
              <a:rPr lang="th-TH" dirty="0">
                <a:solidFill>
                  <a:srgbClr val="0000FF"/>
                </a:solidFill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= </a:t>
            </a:r>
            <a:r>
              <a:rPr lang="en-US" dirty="0">
                <a:solidFill>
                  <a:srgbClr val="0000FF"/>
                </a:solidFill>
                <a:latin typeface="Courier New" panose="02070309020205020404" pitchFamily="49" charset="0"/>
                <a:ea typeface="Courier New" panose="02070309020205020404" pitchFamily="49" charset="0"/>
              </a:rPr>
              <a:t>123</a:t>
            </a:r>
            <a:endParaRPr lang="en-US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en-US" dirty="0" err="1">
                <a:solidFill>
                  <a:srgbClr val="0000FF"/>
                </a:solidFill>
                <a:latin typeface="Courier New" panose="02070309020205020404" pitchFamily="49" charset="0"/>
                <a:ea typeface="Courier New" panose="02070309020205020404" pitchFamily="49" charset="0"/>
              </a:rPr>
              <a:t>totalPrice</a:t>
            </a:r>
            <a:r>
              <a:rPr lang="en-US" dirty="0">
                <a:solidFill>
                  <a:srgbClr val="0000FF"/>
                </a:solidFill>
                <a:latin typeface="Courier New" panose="02070309020205020404" pitchFamily="49" charset="0"/>
                <a:ea typeface="Courier New" panose="02070309020205020404" pitchFamily="49" charset="0"/>
              </a:rPr>
              <a:t> </a:t>
            </a:r>
            <a:r>
              <a:rPr lang="th-TH" dirty="0">
                <a:solidFill>
                  <a:srgbClr val="0000FF"/>
                </a:solidFill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=</a:t>
            </a:r>
            <a:r>
              <a:rPr lang="en-US" dirty="0">
                <a:solidFill>
                  <a:srgbClr val="0000FF"/>
                </a:solidFill>
                <a:latin typeface="Courier New" panose="02070309020205020404" pitchFamily="49" charset="0"/>
                <a:ea typeface="Courier New" panose="02070309020205020404" pitchFamily="49" charset="0"/>
              </a:rPr>
              <a:t>_name</a:t>
            </a:r>
            <a:endParaRPr lang="en-US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Courier New" panose="02070309020205020404" pitchFamily="49" charset="0"/>
                <a:ea typeface="Courier New" panose="02070309020205020404" pitchFamily="49" charset="0"/>
              </a:rPr>
              <a:t>1stname </a:t>
            </a:r>
            <a:r>
              <a:rPr lang="th-TH" dirty="0">
                <a:solidFill>
                  <a:srgbClr val="0000FF"/>
                </a:solidFill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= </a:t>
            </a:r>
            <a:r>
              <a:rPr lang="en-US" dirty="0">
                <a:solidFill>
                  <a:srgbClr val="0000FF"/>
                </a:solidFill>
                <a:latin typeface="Courier New" panose="02070309020205020404" pitchFamily="49" charset="0"/>
                <a:ea typeface="Courier New" panose="02070309020205020404" pitchFamily="49" charset="0"/>
              </a:rPr>
              <a:t>10</a:t>
            </a:r>
            <a:endParaRPr lang="en-US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en-US" dirty="0" err="1">
                <a:solidFill>
                  <a:srgbClr val="0000FF"/>
                </a:solidFill>
                <a:latin typeface="Courier New" panose="02070309020205020404" pitchFamily="49" charset="0"/>
                <a:ea typeface="Courier New" panose="02070309020205020404" pitchFamily="49" charset="0"/>
              </a:rPr>
              <a:t>nickName</a:t>
            </a:r>
            <a:r>
              <a:rPr lang="en-US" dirty="0">
                <a:solidFill>
                  <a:srgbClr val="0000FF"/>
                </a:solidFill>
                <a:latin typeface="Courier New" panose="02070309020205020404" pitchFamily="49" charset="0"/>
                <a:ea typeface="Courier New" panose="02070309020205020404" pitchFamily="49" charset="0"/>
              </a:rPr>
              <a:t> </a:t>
            </a:r>
            <a:r>
              <a:rPr lang="th-TH" dirty="0">
                <a:solidFill>
                  <a:srgbClr val="0000FF"/>
                </a:solidFill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= "</a:t>
            </a:r>
            <a:r>
              <a:rPr lang="en-US" dirty="0" err="1">
                <a:solidFill>
                  <a:srgbClr val="0000FF"/>
                </a:solidFill>
                <a:latin typeface="Courier New" panose="02070309020205020404" pitchFamily="49" charset="0"/>
                <a:ea typeface="Courier New" panose="02070309020205020404" pitchFamily="49" charset="0"/>
              </a:rPr>
              <a:t>Aor</a:t>
            </a:r>
            <a:r>
              <a:rPr lang="th-TH" dirty="0">
                <a:solidFill>
                  <a:srgbClr val="0000FF"/>
                </a:solidFill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"</a:t>
            </a:r>
            <a:endParaRPr lang="en-US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en-US" dirty="0">
                <a:solidFill>
                  <a:srgbClr val="0000FF"/>
                </a:solidFill>
                <a:latin typeface="Courier New" panose="02070309020205020404" pitchFamily="49" charset="0"/>
                <a:ea typeface="Courier New" panose="02070309020205020404" pitchFamily="49" charset="0"/>
              </a:rPr>
              <a:t>age </a:t>
            </a:r>
            <a:r>
              <a:rPr lang="th-TH" dirty="0">
                <a:solidFill>
                  <a:srgbClr val="0000FF"/>
                </a:solidFill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= </a:t>
            </a:r>
            <a:r>
              <a:rPr lang="en-US" dirty="0">
                <a:solidFill>
                  <a:srgbClr val="0000FF"/>
                </a:solidFill>
                <a:latin typeface="Courier New" panose="02070309020205020404" pitchFamily="49" charset="0"/>
                <a:ea typeface="Courier New" panose="02070309020205020404" pitchFamily="49" charset="0"/>
              </a:rPr>
              <a:t>13</a:t>
            </a:r>
            <a:endParaRPr lang="en-US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7385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A925123F-C492-42C6-A7B0-F27893B621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46379" y="539835"/>
            <a:ext cx="6474110" cy="993958"/>
          </a:xfrm>
        </p:spPr>
        <p:txBody>
          <a:bodyPr/>
          <a:lstStyle/>
          <a:p>
            <a:pPr>
              <a:buNone/>
            </a:pPr>
            <a:r>
              <a:rPr lang="th-TH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ใบกิจกรรมที่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th-TH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th-TH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เรื่องตัวแปร</a:t>
            </a:r>
          </a:p>
        </p:txBody>
      </p:sp>
      <p:pic>
        <p:nvPicPr>
          <p:cNvPr id="6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xmlns="" id="{90EA820E-724C-4433-828D-EC42576148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546" y="516182"/>
            <a:ext cx="958833" cy="958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9E29C8D-855B-4E13-B6CD-7A831DE2D147}"/>
              </a:ext>
            </a:extLst>
          </p:cNvPr>
          <p:cNvSpPr/>
          <p:nvPr/>
        </p:nvSpPr>
        <p:spPr>
          <a:xfrm>
            <a:off x="827773" y="1605332"/>
            <a:ext cx="77002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SzPts val="1500"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1. </a:t>
            </a: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สร้างโปรเจคและไฟล์ไพทอนขึ้นมาใหม่พิมพ์คำสั่งต่อไปนี้แล้วสั่งรันโปรแกรม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ea typeface="Times New Roman" panose="02020603050405020304" pitchFamily="18" charset="0"/>
              <a:cs typeface="TH Mali Grade 6" panose="02000506000000020004" pitchFamily="2" charset="-34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A573F7E7-D33C-4931-81AF-3CAE1130B061}"/>
              </a:ext>
            </a:extLst>
          </p:cNvPr>
          <p:cNvSpPr/>
          <p:nvPr/>
        </p:nvSpPr>
        <p:spPr>
          <a:xfrm>
            <a:off x="2467992" y="2197314"/>
            <a:ext cx="3355759" cy="20313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800" b="1" dirty="0">
                <a:latin typeface="Cordia New" panose="020B0304020202020204" pitchFamily="34" charset="-34"/>
                <a:ea typeface="Arial Unicode MS"/>
                <a:cs typeface="+mj-cs"/>
              </a:rPr>
              <a:t>name </a:t>
            </a:r>
            <a:r>
              <a:rPr lang="th-TH" sz="1800" b="1" dirty="0">
                <a:latin typeface="Cordia New" panose="020B0304020202020204" pitchFamily="34" charset="-34"/>
                <a:ea typeface="Arial Unicode MS"/>
                <a:cs typeface="+mj-cs"/>
              </a:rPr>
              <a:t>= "อรุณ สามารถ"</a:t>
            </a:r>
            <a:r>
              <a:rPr lang="en-US" sz="1800" b="1" dirty="0">
                <a:latin typeface="Cordia New" panose="020B0304020202020204" pitchFamily="34" charset="-34"/>
                <a:ea typeface="Arial Unicode MS"/>
                <a:cs typeface="+mj-cs"/>
              </a:rPr>
              <a:t>		# 1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  <a:cs typeface="+mj-cs"/>
            </a:endParaRPr>
          </a:p>
          <a:p>
            <a:r>
              <a:rPr lang="en-US" sz="1800" b="1" dirty="0">
                <a:latin typeface="Cordia New" panose="020B0304020202020204" pitchFamily="34" charset="-34"/>
                <a:ea typeface="Arial Unicode MS"/>
                <a:cs typeface="+mj-cs"/>
              </a:rPr>
              <a:t>#print</a:t>
            </a:r>
            <a:r>
              <a:rPr lang="th-TH" sz="1800" b="1" dirty="0">
                <a:latin typeface="Cordia New" panose="020B0304020202020204" pitchFamily="34" charset="-34"/>
                <a:ea typeface="Arial Unicode MS"/>
                <a:cs typeface="+mj-cs"/>
              </a:rPr>
              <a:t>(</a:t>
            </a:r>
            <a:r>
              <a:rPr lang="en-US" sz="1800" b="1" dirty="0">
                <a:latin typeface="Cordia New" panose="020B0304020202020204" pitchFamily="34" charset="-34"/>
                <a:ea typeface="Arial Unicode MS"/>
                <a:cs typeface="+mj-cs"/>
              </a:rPr>
              <a:t>name</a:t>
            </a:r>
            <a:r>
              <a:rPr lang="th-TH" sz="1800" b="1" dirty="0">
                <a:latin typeface="Cordia New" panose="020B0304020202020204" pitchFamily="34" charset="-34"/>
                <a:ea typeface="Arial Unicode MS"/>
                <a:cs typeface="+mj-cs"/>
              </a:rPr>
              <a:t>)</a:t>
            </a:r>
            <a:r>
              <a:rPr lang="en-US" sz="1800" b="1" dirty="0">
                <a:latin typeface="Cordia New" panose="020B0304020202020204" pitchFamily="34" charset="-34"/>
                <a:ea typeface="Arial Unicode MS"/>
                <a:cs typeface="+mj-cs"/>
              </a:rPr>
              <a:t>			# 2</a:t>
            </a:r>
            <a:br>
              <a:rPr lang="en-US" sz="1800" b="1" dirty="0">
                <a:latin typeface="Cordia New" panose="020B0304020202020204" pitchFamily="34" charset="-34"/>
                <a:ea typeface="Arial Unicode MS"/>
                <a:cs typeface="+mj-cs"/>
              </a:rPr>
            </a:br>
            <a:r>
              <a:rPr lang="en-US" sz="1800" b="1" dirty="0">
                <a:latin typeface="Cordia New" panose="020B0304020202020204" pitchFamily="34" charset="-34"/>
                <a:ea typeface="Arial Unicode MS"/>
                <a:cs typeface="+mj-cs"/>
              </a:rPr>
              <a:t>print</a:t>
            </a:r>
            <a:r>
              <a:rPr lang="th-TH" sz="1800" b="1" dirty="0">
                <a:latin typeface="Cordia New" panose="020B0304020202020204" pitchFamily="34" charset="-34"/>
                <a:ea typeface="Arial Unicode MS"/>
                <a:cs typeface="+mj-cs"/>
              </a:rPr>
              <a:t>("คุณ"</a:t>
            </a:r>
            <a:r>
              <a:rPr lang="en-US" sz="1800" b="1" dirty="0">
                <a:latin typeface="Cordia New" panose="020B0304020202020204" pitchFamily="34" charset="-34"/>
                <a:ea typeface="Arial Unicode MS"/>
                <a:cs typeface="+mj-cs"/>
              </a:rPr>
              <a:t>,name</a:t>
            </a:r>
            <a:r>
              <a:rPr lang="th-TH" sz="1800" b="1" dirty="0">
                <a:latin typeface="Cordia New" panose="020B0304020202020204" pitchFamily="34" charset="-34"/>
                <a:ea typeface="Arial Unicode MS"/>
                <a:cs typeface="+mj-cs"/>
              </a:rPr>
              <a:t>)</a:t>
            </a:r>
            <a:r>
              <a:rPr lang="en-US" sz="1800" b="1" dirty="0">
                <a:latin typeface="Cordia New" panose="020B0304020202020204" pitchFamily="34" charset="-34"/>
                <a:ea typeface="Arial Unicode MS"/>
                <a:cs typeface="+mj-cs"/>
              </a:rPr>
              <a:t>		# 3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  <a:cs typeface="+mj-cs"/>
            </a:endParaRPr>
          </a:p>
          <a:p>
            <a:r>
              <a:rPr lang="en-US" sz="1800" b="1" dirty="0">
                <a:latin typeface="Cordia New" panose="020B0304020202020204" pitchFamily="34" charset="-34"/>
                <a:ea typeface="Arial Unicode MS"/>
                <a:cs typeface="+mj-cs"/>
              </a:rPr>
              <a:t>#</a:t>
            </a:r>
            <a:r>
              <a:rPr lang="th-TH" sz="1800" b="1" dirty="0">
                <a:latin typeface="Cordia New" panose="020B0304020202020204" pitchFamily="34" charset="-34"/>
                <a:ea typeface="Arial Unicode MS"/>
                <a:cs typeface="+mj-cs"/>
              </a:rPr>
              <a:t>-----------------------------</a:t>
            </a:r>
            <a:r>
              <a:rPr lang="en-US" sz="1800" b="1" dirty="0">
                <a:latin typeface="Cordia New" panose="020B0304020202020204" pitchFamily="34" charset="-34"/>
                <a:ea typeface="Arial Unicode MS"/>
                <a:cs typeface="+mj-cs"/>
              </a:rPr>
              <a:t>		# 4</a:t>
            </a:r>
            <a:br>
              <a:rPr lang="en-US" sz="1800" b="1" dirty="0">
                <a:latin typeface="Cordia New" panose="020B0304020202020204" pitchFamily="34" charset="-34"/>
                <a:ea typeface="Arial Unicode MS"/>
                <a:cs typeface="+mj-cs"/>
              </a:rPr>
            </a:br>
            <a:r>
              <a:rPr lang="en-US" sz="1800" b="1" dirty="0">
                <a:latin typeface="Cordia New" panose="020B0304020202020204" pitchFamily="34" charset="-34"/>
                <a:ea typeface="Arial Unicode MS"/>
                <a:cs typeface="+mj-cs"/>
              </a:rPr>
              <a:t>name </a:t>
            </a:r>
            <a:r>
              <a:rPr lang="th-TH" sz="1800" b="1" dirty="0">
                <a:latin typeface="Cordia New" panose="020B0304020202020204" pitchFamily="34" charset="-34"/>
                <a:ea typeface="Arial Unicode MS"/>
                <a:cs typeface="+mj-cs"/>
              </a:rPr>
              <a:t>= "อริสา"</a:t>
            </a:r>
            <a:r>
              <a:rPr lang="en-US" sz="1800" b="1" dirty="0">
                <a:latin typeface="Cordia New" panose="020B0304020202020204" pitchFamily="34" charset="-34"/>
                <a:ea typeface="Arial Unicode MS"/>
                <a:cs typeface="+mj-cs"/>
              </a:rPr>
              <a:t>		# 5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  <a:cs typeface="+mj-cs"/>
            </a:endParaRPr>
          </a:p>
          <a:p>
            <a:r>
              <a:rPr lang="en-US" sz="1800" b="1" dirty="0">
                <a:latin typeface="Cordia New" panose="020B0304020202020204" pitchFamily="34" charset="-34"/>
                <a:ea typeface="Arial Unicode MS"/>
                <a:cs typeface="+mj-cs"/>
              </a:rPr>
              <a:t>name </a:t>
            </a:r>
            <a:r>
              <a:rPr lang="th-TH" sz="1800" b="1" dirty="0">
                <a:latin typeface="Cordia New" panose="020B0304020202020204" pitchFamily="34" charset="-34"/>
                <a:ea typeface="Arial Unicode MS"/>
                <a:cs typeface="+mj-cs"/>
              </a:rPr>
              <a:t>= </a:t>
            </a:r>
            <a:r>
              <a:rPr lang="en-US" sz="1800" b="1" dirty="0">
                <a:latin typeface="Cordia New" panose="020B0304020202020204" pitchFamily="34" charset="-34"/>
                <a:ea typeface="Arial Unicode MS"/>
                <a:cs typeface="+mj-cs"/>
              </a:rPr>
              <a:t>name</a:t>
            </a:r>
            <a:r>
              <a:rPr lang="th-TH" sz="1800" b="1" dirty="0">
                <a:latin typeface="Cordia New" panose="020B0304020202020204" pitchFamily="34" charset="-34"/>
                <a:ea typeface="Arial Unicode MS"/>
                <a:cs typeface="+mj-cs"/>
              </a:rPr>
              <a:t>+" "+"มันตรา"</a:t>
            </a:r>
            <a:r>
              <a:rPr lang="en-US" sz="1800" b="1" dirty="0">
                <a:latin typeface="Cordia New" panose="020B0304020202020204" pitchFamily="34" charset="-34"/>
                <a:ea typeface="Arial Unicode MS"/>
                <a:cs typeface="+mj-cs"/>
              </a:rPr>
              <a:t>	# 6</a:t>
            </a:r>
            <a:br>
              <a:rPr lang="en-US" sz="1800" b="1" dirty="0">
                <a:latin typeface="Cordia New" panose="020B0304020202020204" pitchFamily="34" charset="-34"/>
                <a:ea typeface="Arial Unicode MS"/>
                <a:cs typeface="+mj-cs"/>
              </a:rPr>
            </a:br>
            <a:r>
              <a:rPr lang="en-US" sz="1800" b="1" dirty="0">
                <a:latin typeface="Cordia New" panose="020B0304020202020204" pitchFamily="34" charset="-34"/>
                <a:ea typeface="Arial Unicode MS"/>
                <a:cs typeface="+mj-cs"/>
              </a:rPr>
              <a:t>print</a:t>
            </a:r>
            <a:r>
              <a:rPr lang="th-TH" sz="1800" b="1" dirty="0">
                <a:latin typeface="Cordia New" panose="020B0304020202020204" pitchFamily="34" charset="-34"/>
                <a:ea typeface="Arial Unicode MS"/>
                <a:cs typeface="+mj-cs"/>
              </a:rPr>
              <a:t>("คุณ"</a:t>
            </a:r>
            <a:r>
              <a:rPr lang="en-US" sz="1800" b="1" dirty="0">
                <a:latin typeface="Cordia New" panose="020B0304020202020204" pitchFamily="34" charset="-34"/>
                <a:ea typeface="Arial Unicode MS"/>
                <a:cs typeface="+mj-cs"/>
              </a:rPr>
              <a:t>,name</a:t>
            </a:r>
            <a:r>
              <a:rPr lang="th-TH" sz="1800" b="1" dirty="0">
                <a:latin typeface="Cordia New" panose="020B0304020202020204" pitchFamily="34" charset="-34"/>
                <a:ea typeface="Arial Unicode MS"/>
                <a:cs typeface="+mj-cs"/>
              </a:rPr>
              <a:t>)</a:t>
            </a:r>
            <a:r>
              <a:rPr lang="en-US" sz="1800" b="1" dirty="0">
                <a:latin typeface="Cordia New" panose="020B0304020202020204" pitchFamily="34" charset="-34"/>
                <a:ea typeface="Arial Unicode MS"/>
                <a:cs typeface="+mj-cs"/>
              </a:rPr>
              <a:t>		# 7</a:t>
            </a: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7142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xmlns="" id="{81C88C78-EABE-4669-985F-CA0B532EBA8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706402" y="1570338"/>
          <a:ext cx="5731193" cy="1132840"/>
        </p:xfrm>
        <a:graphic>
          <a:graphicData uri="http://schemas.openxmlformats.org/drawingml/2006/table">
            <a:tbl>
              <a:tblPr/>
              <a:tblGrid>
                <a:gridCol w="5731193">
                  <a:extLst>
                    <a:ext uri="{9D8B030D-6E8A-4147-A177-3AD203B41FA5}">
                      <a16:colId xmlns:a16="http://schemas.microsoft.com/office/drawing/2014/main" xmlns="" val="31566571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c = 16</a:t>
                      </a:r>
                      <a:endParaRPr lang="en-US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print(c)</a:t>
                      </a:r>
                      <a:endParaRPr lang="en-US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d = c</a:t>
                      </a:r>
                      <a:endParaRPr lang="en-US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print(d)</a:t>
                      </a:r>
                      <a:endParaRPr lang="en-US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d = 15</a:t>
                      </a:r>
                      <a:endParaRPr lang="en-US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print(d)</a:t>
                      </a:r>
                      <a:endParaRPr lang="en-US" dirty="0">
                        <a:effectLst/>
                        <a:latin typeface="TH Mali Grade 6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95226491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xmlns="" id="{FADB2812-5B10-41C6-929D-6F521A4244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345364" y="583332"/>
            <a:ext cx="445326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b="1" i="0" u="none" strike="noStrike" cap="none" normalizeH="0" baseline="0" dirty="0">
                <a:ln>
                  <a:noFill/>
                </a:ln>
                <a:solidFill>
                  <a:srgbClr val="741B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</a:rPr>
              <a:t>ตัวอย่างที่ 3.3</a:t>
            </a:r>
            <a:r>
              <a:rPr kumimoji="0" lang="th-TH" altLang="th-TH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</a:rPr>
              <a:t> การเปลี่ยนค่าของตัวแปร</a:t>
            </a:r>
            <a:r>
              <a:rPr lang="th-TH" alt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</a:rPr>
              <a:t> </a:t>
            </a: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</a:rPr>
              <a:t>พิมพ์คำสั่งต่อไปนี้ในคอนโซล </a:t>
            </a:r>
            <a:r>
              <a:rPr kumimoji="0" lang="th-TH" altLang="th-TH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</a:rPr>
              <a:t/>
            </a:r>
            <a:br>
              <a:rPr kumimoji="0" lang="th-TH" altLang="th-TH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</a:rPr>
            </a:br>
            <a:endParaRPr kumimoji="0" lang="th-TH" altLang="th-TH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</a:endParaRP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xmlns="" id="{8DCB132B-A71A-44D9-B888-49A8DDFFBD1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706401" y="3085627"/>
          <a:ext cx="5731193" cy="1727200"/>
        </p:xfrm>
        <a:graphic>
          <a:graphicData uri="http://schemas.openxmlformats.org/drawingml/2006/table">
            <a:tbl>
              <a:tblPr/>
              <a:tblGrid>
                <a:gridCol w="5731193">
                  <a:extLst>
                    <a:ext uri="{9D8B030D-6E8A-4147-A177-3AD203B41FA5}">
                      <a16:colId xmlns:a16="http://schemas.microsoft.com/office/drawing/2014/main" xmlns="" val="15378313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&gt;&gt;&gt; </a:t>
                      </a:r>
                      <a:r>
                        <a:rPr lang="en-US" sz="1100" b="1" i="0" u="sng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c = 16</a:t>
                      </a:r>
                      <a:endParaRPr lang="en-US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&gt;&gt;&gt; </a:t>
                      </a:r>
                      <a:r>
                        <a:rPr lang="en-US" sz="1100" b="1" i="0" u="sng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print(c)</a:t>
                      </a: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&gt;&gt;&gt; </a:t>
                      </a:r>
                      <a:r>
                        <a:rPr lang="en-US" sz="1100" b="1" i="0" u="sng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d = c</a:t>
                      </a:r>
                      <a:endParaRPr lang="en-US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&gt;&gt;&gt; </a:t>
                      </a:r>
                      <a:r>
                        <a:rPr lang="en-US" sz="1100" b="1" i="0" u="sng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print(d)</a:t>
                      </a:r>
                      <a:endParaRPr lang="en-US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ourier New" panose="02070309020205020404" pitchFamily="49" charset="0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&gt;&gt;&gt; </a:t>
                      </a:r>
                      <a:r>
                        <a:rPr lang="en-US" sz="1100" b="1" i="0" u="sng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d = 15</a:t>
                      </a:r>
                      <a:endParaRPr lang="en-US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&gt;&gt;&gt; </a:t>
                      </a:r>
                      <a:r>
                        <a:rPr lang="en-US" sz="1100" b="1" i="0" u="sng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print(d)</a:t>
                      </a:r>
                      <a:endParaRPr lang="en-US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dirty="0">
                        <a:effectLst/>
                        <a:latin typeface="TH Mali Grade 6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41403921"/>
                  </a:ext>
                </a:extLst>
              </a:tr>
            </a:tbl>
          </a:graphicData>
        </a:graphic>
      </p:graphicFrame>
      <p:sp>
        <p:nvSpPr>
          <p:cNvPr id="15" name="Rectangle 5">
            <a:extLst>
              <a:ext uri="{FF2B5EF4-FFF2-40B4-BE49-F238E27FC236}">
                <a16:creationId xmlns:a16="http://schemas.microsoft.com/office/drawing/2014/main" xmlns="" id="{FC39CC87-B2B3-4458-B01F-A331061DFC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6563" y="1363772"/>
            <a:ext cx="184731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Mali Grade 6" panose="02000506000000020004" pitchFamily="2" charset="-34"/>
                <a:cs typeface="TH Mali Grade 6" panose="02000506000000020004" pitchFamily="2" charset="-34"/>
              </a:rPr>
              <a:t/>
            </a:r>
            <a:br>
              <a:rPr kumimoji="0" lang="th-TH" altLang="th-TH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Mali Grade 6" panose="02000506000000020004" pitchFamily="2" charset="-34"/>
                <a:cs typeface="TH Mali Grade 6" panose="02000506000000020004" pitchFamily="2" charset="-34"/>
              </a:rPr>
            </a:br>
            <a:r>
              <a:rPr kumimoji="0" lang="th-TH" altLang="th-TH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Mali Grade 6" panose="02000506000000020004" pitchFamily="2" charset="-34"/>
                <a:cs typeface="TH Mali Grade 6" panose="02000506000000020004" pitchFamily="2" charset="-34"/>
              </a:rPr>
              <a:t/>
            </a:r>
            <a:br>
              <a:rPr kumimoji="0" lang="th-TH" altLang="th-TH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Mali Grade 6" panose="02000506000000020004" pitchFamily="2" charset="-34"/>
                <a:cs typeface="TH Mali Grade 6" panose="02000506000000020004" pitchFamily="2" charset="-34"/>
              </a:rPr>
            </a:br>
            <a:endParaRPr kumimoji="0" lang="th-TH" altLang="th-TH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altLang="th-TH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7" name="Picture 2" descr="C:\Users\tkron\Downloads\pic-actPowerCSM1\Books-3-300px.png">
            <a:extLst>
              <a:ext uri="{FF2B5EF4-FFF2-40B4-BE49-F238E27FC236}">
                <a16:creationId xmlns:a16="http://schemas.microsoft.com/office/drawing/2014/main" xmlns="" id="{1E8FC7F3-0E8B-4E77-99DF-2893D26BD6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519" y="572010"/>
            <a:ext cx="14287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rrow: Curved Down 2">
            <a:extLst>
              <a:ext uri="{FF2B5EF4-FFF2-40B4-BE49-F238E27FC236}">
                <a16:creationId xmlns:a16="http://schemas.microsoft.com/office/drawing/2014/main" xmlns="" id="{2FCFD76F-C6DA-444B-9487-9985B31B5C08}"/>
              </a:ext>
            </a:extLst>
          </p:cNvPr>
          <p:cNvSpPr/>
          <p:nvPr/>
        </p:nvSpPr>
        <p:spPr>
          <a:xfrm>
            <a:off x="2086253" y="2876929"/>
            <a:ext cx="523782" cy="227017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9" name="Arrow: Curved Down 8">
            <a:extLst>
              <a:ext uri="{FF2B5EF4-FFF2-40B4-BE49-F238E27FC236}">
                <a16:creationId xmlns:a16="http://schemas.microsoft.com/office/drawing/2014/main" xmlns="" id="{3978158C-0A8B-4A5F-B1C1-2209A958E9B0}"/>
              </a:ext>
            </a:extLst>
          </p:cNvPr>
          <p:cNvSpPr/>
          <p:nvPr/>
        </p:nvSpPr>
        <p:spPr>
          <a:xfrm>
            <a:off x="2086253" y="3405136"/>
            <a:ext cx="523782" cy="227017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12" name="Arrow: Curved Down 11">
            <a:extLst>
              <a:ext uri="{FF2B5EF4-FFF2-40B4-BE49-F238E27FC236}">
                <a16:creationId xmlns:a16="http://schemas.microsoft.com/office/drawing/2014/main" xmlns="" id="{EE848FB8-99F3-41FC-B85D-4159519FC20C}"/>
              </a:ext>
            </a:extLst>
          </p:cNvPr>
          <p:cNvSpPr/>
          <p:nvPr/>
        </p:nvSpPr>
        <p:spPr>
          <a:xfrm>
            <a:off x="2086253" y="3872985"/>
            <a:ext cx="523782" cy="227017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C37488E6-43B0-49AF-9A17-E616F583C678}"/>
              </a:ext>
            </a:extLst>
          </p:cNvPr>
          <p:cNvSpPr/>
          <p:nvPr/>
        </p:nvSpPr>
        <p:spPr>
          <a:xfrm>
            <a:off x="1686785" y="3444792"/>
            <a:ext cx="3994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dirty="0">
                <a:solidFill>
                  <a:srgbClr val="FF0000"/>
                </a:solidFill>
                <a:latin typeface="Courier New" panose="02070309020205020404" pitchFamily="49" charset="0"/>
              </a:rPr>
              <a:t>16</a:t>
            </a:r>
            <a:endParaRPr lang="en-US" dirty="0">
              <a:solidFill>
                <a:srgbClr val="FF0000"/>
              </a:solidFill>
              <a:latin typeface="TH Mali Grade 6" panose="02000506000000020004" pitchFamily="2" charset="-34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E72404C6-A4A6-462E-99BB-2C3053A70024}"/>
              </a:ext>
            </a:extLst>
          </p:cNvPr>
          <p:cNvSpPr/>
          <p:nvPr/>
        </p:nvSpPr>
        <p:spPr>
          <a:xfrm>
            <a:off x="1686785" y="3946113"/>
            <a:ext cx="3994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dirty="0">
                <a:solidFill>
                  <a:srgbClr val="FF0000"/>
                </a:solidFill>
                <a:latin typeface="Courier New" panose="02070309020205020404" pitchFamily="49" charset="0"/>
              </a:rPr>
              <a:t>16</a:t>
            </a:r>
            <a:endParaRPr lang="en-US" dirty="0">
              <a:solidFill>
                <a:srgbClr val="FF0000"/>
              </a:solidFill>
              <a:latin typeface="TH Mali Grade 6" panose="02000506000000020004" pitchFamily="2" charset="-34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CF649CA6-B3CD-4CC8-84F7-668A03612970}"/>
              </a:ext>
            </a:extLst>
          </p:cNvPr>
          <p:cNvSpPr/>
          <p:nvPr/>
        </p:nvSpPr>
        <p:spPr>
          <a:xfrm>
            <a:off x="1706401" y="4486843"/>
            <a:ext cx="3994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en-US" dirty="0">
                <a:solidFill>
                  <a:srgbClr val="FF0000"/>
                </a:solidFill>
                <a:latin typeface="Courier New" panose="02070309020205020404" pitchFamily="49" charset="0"/>
              </a:rPr>
              <a:t>15</a:t>
            </a:r>
            <a:endParaRPr lang="en-US" dirty="0">
              <a:solidFill>
                <a:srgbClr val="FF0000"/>
              </a:solidFill>
              <a:latin typeface="TH Mali Grade 6" panose="02000506000000020004" pitchFamily="2" charset="-34"/>
            </a:endParaRPr>
          </a:p>
        </p:txBody>
      </p:sp>
      <p:sp>
        <p:nvSpPr>
          <p:cNvPr id="5" name="Callout: Line 4">
            <a:extLst>
              <a:ext uri="{FF2B5EF4-FFF2-40B4-BE49-F238E27FC236}">
                <a16:creationId xmlns:a16="http://schemas.microsoft.com/office/drawing/2014/main" xmlns="" id="{96B39AE8-ECB8-436A-A4FB-E988E24E540A}"/>
              </a:ext>
            </a:extLst>
          </p:cNvPr>
          <p:cNvSpPr/>
          <p:nvPr/>
        </p:nvSpPr>
        <p:spPr>
          <a:xfrm>
            <a:off x="3551722" y="2354486"/>
            <a:ext cx="4841507" cy="726416"/>
          </a:xfrm>
          <a:prstGeom prst="borderCallout1">
            <a:avLst>
              <a:gd name="adj1" fmla="val 48176"/>
              <a:gd name="adj2" fmla="val 467"/>
              <a:gd name="adj3" fmla="val 120258"/>
              <a:gd name="adj4" fmla="val -18711"/>
            </a:avLst>
          </a:prstGeom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คำสั่งกำหนดให้ตัวแปร </a:t>
            </a:r>
            <a:r>
              <a:rPr lang="en-U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c</a:t>
            </a:r>
            <a:r>
              <a:rPr lang="th-TH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ชี้ไปที่จำนวนเต็ม </a:t>
            </a:r>
            <a:r>
              <a:rPr lang="en-U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16</a:t>
            </a:r>
            <a:r>
              <a:rPr lang="th-TH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เมื่อแสดงผลด้วยคำสั่ง </a:t>
            </a:r>
            <a:r>
              <a:rPr lang="en-U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print</a:t>
            </a:r>
            <a:r>
              <a:rPr lang="th-TH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(</a:t>
            </a:r>
            <a:r>
              <a:rPr lang="en-U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c</a:t>
            </a:r>
            <a:r>
              <a:rPr lang="th-TH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) </a:t>
            </a:r>
          </a:p>
          <a:p>
            <a:pPr algn="ctr"/>
            <a:r>
              <a:rPr lang="th-TH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จึงเห็นผลลัพธ์เป็น </a:t>
            </a:r>
            <a:r>
              <a:rPr lang="en-U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16</a:t>
            </a:r>
            <a:endParaRPr lang="th-TH" sz="1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17" name="Callout: Line 16">
            <a:extLst>
              <a:ext uri="{FF2B5EF4-FFF2-40B4-BE49-F238E27FC236}">
                <a16:creationId xmlns:a16="http://schemas.microsoft.com/office/drawing/2014/main" xmlns="" id="{AC9E749E-7988-4DAF-89E3-5CAEEBFC3058}"/>
              </a:ext>
            </a:extLst>
          </p:cNvPr>
          <p:cNvSpPr/>
          <p:nvPr/>
        </p:nvSpPr>
        <p:spPr>
          <a:xfrm>
            <a:off x="3551722" y="3179655"/>
            <a:ext cx="4841507" cy="877724"/>
          </a:xfrm>
          <a:prstGeom prst="borderCallout1">
            <a:avLst>
              <a:gd name="adj1" fmla="val 48176"/>
              <a:gd name="adj2" fmla="val 467"/>
              <a:gd name="adj3" fmla="val 68361"/>
              <a:gd name="adj4" fmla="val -20044"/>
            </a:avLst>
          </a:prstGeom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คำสั่งสร้างตัวแปร </a:t>
            </a:r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d</a:t>
            </a:r>
            <a:r>
              <a:rPr lang="th-TH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แล้วชี้ไปที่เดียวกับที่ตัวแปร </a:t>
            </a:r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c </a:t>
            </a:r>
            <a:r>
              <a:rPr lang="th-TH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ชี้อยู่ จึงทำให้ตัวแปร </a:t>
            </a:r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d </a:t>
            </a:r>
            <a:r>
              <a:rPr lang="th-TH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ชี้ไปยังจำนวนเต็ม </a:t>
            </a:r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16 </a:t>
            </a:r>
            <a:r>
              <a:rPr lang="th-TH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เมื่อพิมพ์ด้วยคำสั่ง </a:t>
            </a:r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print</a:t>
            </a:r>
            <a:r>
              <a:rPr lang="th-TH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(</a:t>
            </a:r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d</a:t>
            </a:r>
            <a:r>
              <a:rPr lang="th-TH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) จึงได้ผลลัพธ์เป็น </a:t>
            </a:r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16</a:t>
            </a:r>
          </a:p>
        </p:txBody>
      </p:sp>
      <p:sp>
        <p:nvSpPr>
          <p:cNvPr id="18" name="Callout: Line 17">
            <a:extLst>
              <a:ext uri="{FF2B5EF4-FFF2-40B4-BE49-F238E27FC236}">
                <a16:creationId xmlns:a16="http://schemas.microsoft.com/office/drawing/2014/main" xmlns="" id="{42E644D1-EA32-4826-8ED4-8FFBD74D9077}"/>
              </a:ext>
            </a:extLst>
          </p:cNvPr>
          <p:cNvSpPr/>
          <p:nvPr/>
        </p:nvSpPr>
        <p:spPr>
          <a:xfrm>
            <a:off x="3551722" y="4167018"/>
            <a:ext cx="4841507" cy="877724"/>
          </a:xfrm>
          <a:prstGeom prst="borderCallout1">
            <a:avLst>
              <a:gd name="adj1" fmla="val 48176"/>
              <a:gd name="adj2" fmla="val 467"/>
              <a:gd name="adj3" fmla="val 12434"/>
              <a:gd name="adj4" fmla="val -19050"/>
            </a:avLst>
          </a:prstGeom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คำสั่งกำหนดให้ตัวแปร </a:t>
            </a:r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d </a:t>
            </a:r>
            <a:r>
              <a:rPr lang="th-TH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ชี้ไปที่จำนวนเต็ม 15 เมื่อแสดงผลด้วยคำสั่ง </a:t>
            </a:r>
            <a:r>
              <a:rPr lang="en-U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print(d) </a:t>
            </a:r>
            <a:r>
              <a:rPr lang="th-TH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จึงเห็นผลลัพธ์เป็นค่า 15 </a:t>
            </a:r>
            <a:endParaRPr lang="en-US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232710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2" grpId="0" animBg="1"/>
      <p:bldP spid="4" grpId="0"/>
      <p:bldP spid="13" grpId="0"/>
      <p:bldP spid="16" grpId="0"/>
      <p:bldP spid="5" grpId="0" animBg="1"/>
      <p:bldP spid="17" grpId="0" animBg="1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CC21555-A41F-43EA-95D7-56956934B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8092" y="3206670"/>
            <a:ext cx="7388510" cy="572700"/>
          </a:xfrm>
        </p:spPr>
        <p:txBody>
          <a:bodyPr/>
          <a:lstStyle/>
          <a:p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การเปลี่ยนแปลงค่าของตัวแปร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 </a:t>
            </a: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และ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 </a:t>
            </a: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ที่เกิดขึ้นตามคำสั่งในตัวอย่างที่ 3.3</a:t>
            </a:r>
            <a:b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th-T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8E819298-71C8-4D47-93F6-BAE935604E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533" y="1146712"/>
            <a:ext cx="7992533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H Mali Grade 6" panose="02000506000000020004" pitchFamily="2" charset="-34"/>
                <a:cs typeface="+mj-cs"/>
              </a:rPr>
              <a:t>  </a:t>
            </a:r>
            <a:endParaRPr kumimoji="0" lang="th-TH" altLang="th-TH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H Mali Grade 6" panose="02000506000000020004" pitchFamily="2" charset="-34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altLang="th-TH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H Mali Grade 6" panose="02000506000000020004" pitchFamily="2" charset="-34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h-TH" altLang="th-TH" sz="1600" dirty="0">
              <a:latin typeface="TH Mali Grade 6" panose="02000506000000020004" pitchFamily="2" charset="-34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altLang="th-TH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H Mali Grade 6" panose="02000506000000020004" pitchFamily="2" charset="-34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h-TH" altLang="th-TH" sz="1600" dirty="0">
              <a:latin typeface="TH Mali Grade 6" panose="02000506000000020004" pitchFamily="2" charset="-34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altLang="th-TH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H Mali Grade 6" panose="02000506000000020004" pitchFamily="2" charset="-34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altLang="th-TH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H Mali Grade 6" panose="02000506000000020004" pitchFamily="2" charset="-34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h-TH" altLang="th-TH" sz="1600" dirty="0">
              <a:latin typeface="TH Mali Grade 6" panose="02000506000000020004" pitchFamily="2" charset="-34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altLang="th-TH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H Mali Grade 6" panose="02000506000000020004" pitchFamily="2" charset="-34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h-TH" altLang="th-TH" sz="1600" dirty="0">
              <a:latin typeface="TH Mali Grade 6" panose="02000506000000020004" pitchFamily="2" charset="-34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altLang="th-TH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H Mali Grade 6" panose="02000506000000020004" pitchFamily="2" charset="-34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h-TH" altLang="th-TH" sz="1600" dirty="0">
              <a:latin typeface="TH Mali Grade 6" panose="02000506000000020004" pitchFamily="2" charset="-34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altLang="th-TH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H Mali Grade 6" panose="02000506000000020004" pitchFamily="2" charset="-34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H Mali Grade 6" panose="02000506000000020004" pitchFamily="2" charset="-34"/>
                <a:cs typeface="+mj-cs"/>
              </a:rPr>
              <a:t/>
            </a:r>
            <a:br>
              <a:rPr kumimoji="0" lang="th-TH" altLang="th-TH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H Mali Grade 6" panose="02000506000000020004" pitchFamily="2" charset="-34"/>
                <a:cs typeface="+mj-cs"/>
              </a:rPr>
            </a:br>
            <a:endParaRPr kumimoji="0" lang="th-TH" altLang="th-TH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H Mali Grade 6" panose="02000506000000020004" pitchFamily="2" charset="-34"/>
              <a:cs typeface="+mj-cs"/>
            </a:endParaRPr>
          </a:p>
        </p:txBody>
      </p:sp>
      <p:pic>
        <p:nvPicPr>
          <p:cNvPr id="4102" name="Picture 6" descr="https://lh3.googleusercontent.com/4rwoCwG9wxIlqVidlW5ouKGhjiGPpvrqmgCVCoW3KCrE25pakxwuAqwL2dN4ATvK969YuDRSQhO2tzGNnr7_3D9nrBwoTl4a-Fiqrof_Jv7JF2yidRgl9DT10vtJ-ZDsu4dnEBP0">
            <a:extLst>
              <a:ext uri="{FF2B5EF4-FFF2-40B4-BE49-F238E27FC236}">
                <a16:creationId xmlns:a16="http://schemas.microsoft.com/office/drawing/2014/main" xmlns="" id="{36701BA1-5F98-40C5-9471-C2D7D5F039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774" y="1657477"/>
            <a:ext cx="5734050" cy="124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407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311700" y="7244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H SarabunPSK"/>
                <a:sym typeface="TH SarabunPSK"/>
              </a:rPr>
              <a:t>การเขียนโปรแกรมด้วยภาษาไพทอน</a:t>
            </a:r>
            <a:r>
              <a:rPr lang="en-GB" dirty="0">
                <a:ea typeface="TH SarabunPSK"/>
                <a:sym typeface="TH SarabunPSK"/>
              </a:rPr>
              <a:t/>
            </a:r>
            <a:br>
              <a:rPr lang="en-GB" dirty="0">
                <a:ea typeface="TH SarabunPSK"/>
                <a:sym typeface="TH SarabunPSK"/>
              </a:rPr>
            </a:br>
            <a:endParaRPr dirty="0"/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300" b="1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ทบทวนความรู้ก่อนเรียน</a:t>
            </a:r>
            <a:r>
              <a:rPr lang="en-GB" sz="2300" b="1" dirty="0">
                <a:solidFill>
                  <a:srgbClr val="9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 </a:t>
            </a:r>
          </a:p>
          <a:p>
            <a:pPr marL="914400" lvl="0" indent="-3619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TH SarabunPSK"/>
              <a:buChar char="❏"/>
            </a:pPr>
            <a:r>
              <a:rPr lang="en-GB" sz="23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การวิเคราะห์และกำหนดรายละเอียดของปัญหาต้องดำเนินการก่อนวางแผนการแก้ปัญหา</a:t>
            </a:r>
          </a:p>
          <a:p>
            <a:pPr marL="914400" lvl="0" indent="-3619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TH SarabunPSK"/>
              <a:buChar char="❏"/>
            </a:pPr>
            <a:r>
              <a:rPr lang="en-GB" sz="23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การออกแบบวิธีการแก้ปัญหาโดยใช้รหัสลำลองหรือผังงานเพื่อทำให้เข้าใจได้ง่ายในการนำไปปฏิบัติ</a:t>
            </a:r>
          </a:p>
          <a:p>
            <a:pPr marL="914400" lvl="0" indent="-3619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TH SarabunPSK"/>
              <a:buChar char="❏"/>
            </a:pPr>
            <a:r>
              <a:rPr lang="en-GB" sz="2300" b="1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การดำเนินการแก้ปัญหา</a:t>
            </a:r>
            <a:r>
              <a:rPr lang="en-GB" sz="23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 </a:t>
            </a:r>
            <a:r>
              <a:rPr lang="en-GB" sz="2300" b="1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เป็นการนำวิธีแก้ปัญหาที่ได้ออกแบบไว้มาดำเนินการ</a:t>
            </a:r>
            <a:r>
              <a:rPr lang="en-GB" sz="23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 </a:t>
            </a:r>
            <a:r>
              <a:rPr lang="en-GB" sz="2300" b="1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โดยอาจพัฒนาเป็นโปรแกรมเพื่อแก้ปัญหา</a:t>
            </a:r>
            <a:endParaRPr lang="en-GB" sz="23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ea typeface="TH SarabunPSK"/>
              <a:cs typeface="TH Mali Grade 6" panose="02000506000000020004" pitchFamily="2" charset="-34"/>
              <a:sym typeface="TH SarabunPSK"/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8750"/>
              <a:buFont typeface="Arial"/>
              <a:buNone/>
            </a:pPr>
            <a:endParaRPr sz="1600" dirty="0">
              <a:solidFill>
                <a:srgbClr val="980000"/>
              </a:solidFill>
              <a:latin typeface="TH Mali Grade 6" panose="02000506000000020004" pitchFamily="2" charset="-34"/>
              <a:ea typeface="TH SarabunPSK"/>
              <a:cs typeface="TH Mali Grade 6" panose="02000506000000020004" pitchFamily="2" charset="-34"/>
              <a:sym typeface="TH SarabunPS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8E819298-71C8-4D47-93F6-BAE935604E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533" y="1146712"/>
            <a:ext cx="7992533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H Mali Grade 6" panose="02000506000000020004" pitchFamily="2" charset="-34"/>
                <a:cs typeface="+mj-cs"/>
              </a:rPr>
              <a:t>  </a:t>
            </a:r>
            <a:endParaRPr kumimoji="0" lang="th-TH" altLang="th-TH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H Mali Grade 6" panose="02000506000000020004" pitchFamily="2" charset="-34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altLang="th-TH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H Mali Grade 6" panose="02000506000000020004" pitchFamily="2" charset="-34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h-TH" altLang="th-TH" sz="1600" dirty="0">
              <a:latin typeface="TH Mali Grade 6" panose="02000506000000020004" pitchFamily="2" charset="-34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altLang="th-TH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H Mali Grade 6" panose="02000506000000020004" pitchFamily="2" charset="-34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h-TH" altLang="th-TH" sz="1600" dirty="0">
              <a:latin typeface="TH Mali Grade 6" panose="02000506000000020004" pitchFamily="2" charset="-34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altLang="th-TH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H Mali Grade 6" panose="02000506000000020004" pitchFamily="2" charset="-34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altLang="th-TH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H Mali Grade 6" panose="02000506000000020004" pitchFamily="2" charset="-34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h-TH" altLang="th-TH" sz="1600" dirty="0">
              <a:latin typeface="TH Mali Grade 6" panose="02000506000000020004" pitchFamily="2" charset="-34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altLang="th-TH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H Mali Grade 6" panose="02000506000000020004" pitchFamily="2" charset="-34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h-TH" altLang="th-TH" sz="1600" dirty="0">
              <a:latin typeface="TH Mali Grade 6" panose="02000506000000020004" pitchFamily="2" charset="-34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altLang="th-TH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H Mali Grade 6" panose="02000506000000020004" pitchFamily="2" charset="-34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th-TH" altLang="th-TH" sz="1600" dirty="0">
              <a:latin typeface="TH Mali Grade 6" panose="02000506000000020004" pitchFamily="2" charset="-34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altLang="th-TH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H Mali Grade 6" panose="02000506000000020004" pitchFamily="2" charset="-34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H Mali Grade 6" panose="02000506000000020004" pitchFamily="2" charset="-34"/>
                <a:cs typeface="+mj-cs"/>
              </a:rPr>
              <a:t/>
            </a:r>
            <a:br>
              <a:rPr kumimoji="0" lang="th-TH" altLang="th-TH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H Mali Grade 6" panose="02000506000000020004" pitchFamily="2" charset="-34"/>
                <a:cs typeface="+mj-cs"/>
              </a:rPr>
            </a:br>
            <a:endParaRPr kumimoji="0" lang="th-TH" altLang="th-TH" sz="16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H Mali Grade 6" panose="02000506000000020004" pitchFamily="2" charset="-34"/>
              <a:cs typeface="+mj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DE7EB594-DE36-494F-B033-F4A3110DD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F7AC700E-D05E-42B7-ADF3-13CF525412D8}"/>
              </a:ext>
            </a:extLst>
          </p:cNvPr>
          <p:cNvSpPr/>
          <p:nvPr/>
        </p:nvSpPr>
        <p:spPr>
          <a:xfrm>
            <a:off x="1573730" y="556499"/>
            <a:ext cx="62060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6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ชวนคิด</a:t>
            </a:r>
            <a:endParaRPr lang="en-US" sz="6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ea typeface="Arial" panose="020B0604020202020204" pitchFamily="34" charset="0"/>
              <a:cs typeface="TH Mali Grade 6" panose="02000506000000020004" pitchFamily="2" charset="-34"/>
            </a:endParaRPr>
          </a:p>
          <a:p>
            <a:r>
              <a:rPr lang="th-TH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จากตัวอย่างที่ </a:t>
            </a:r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3</a:t>
            </a:r>
            <a:r>
              <a:rPr lang="th-TH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.</a:t>
            </a:r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3 </a:t>
            </a:r>
            <a:r>
              <a:rPr lang="th-TH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นักเรียนสามารถใช้คำสั่ง </a:t>
            </a:r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d </a:t>
            </a:r>
            <a:r>
              <a:rPr lang="th-TH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= "</a:t>
            </a:r>
            <a:r>
              <a:rPr lang="en-US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Ying</a:t>
            </a:r>
            <a:r>
              <a:rPr lang="th-TH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" ต่อจากคำสั่งสุดท้ายได้หรือไม่ เพราะเหตุใด</a:t>
            </a:r>
            <a:endParaRPr lang="en-US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ea typeface="Arial" panose="020B0604020202020204" pitchFamily="34" charset="0"/>
              <a:cs typeface="TH Mali Grade 6" panose="02000506000000020004" pitchFamily="2" charset="-34"/>
            </a:endParaRPr>
          </a:p>
        </p:txBody>
      </p:sp>
      <p:pic>
        <p:nvPicPr>
          <p:cNvPr id="9" name="Picture 2" descr="C:\Users\tkron\Downloads\pic-actPowerCSM1\ชวนคิด.gif">
            <a:extLst>
              <a:ext uri="{FF2B5EF4-FFF2-40B4-BE49-F238E27FC236}">
                <a16:creationId xmlns:a16="http://schemas.microsoft.com/office/drawing/2014/main" xmlns="" id="{95EE2A97-EC4B-4FD6-822D-1ACB7E2C9D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777" y="570636"/>
            <a:ext cx="741513" cy="89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811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7FF8EE0-EE4B-4948-973D-798710CD6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749825"/>
            <a:ext cx="8520600" cy="572700"/>
          </a:xfrm>
        </p:spPr>
        <p:txBody>
          <a:bodyPr/>
          <a:lstStyle/>
          <a:p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ชนิดข้อมูลพื้นฐาน</a:t>
            </a:r>
            <a:r>
              <a:rPr lang="th-TH" dirty="0"/>
              <a:t/>
            </a:r>
            <a:br>
              <a:rPr lang="th-TH" dirty="0"/>
            </a:br>
            <a:r>
              <a:rPr lang="th-TH" dirty="0"/>
              <a:t/>
            </a:r>
            <a:br>
              <a:rPr lang="th-TH" dirty="0"/>
            </a:br>
            <a:endParaRPr lang="th-T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D0AE377-9D1A-4385-94F7-1282F96753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th-TH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โปรแกรมภาษาไพทอนมีการแบ่งประเภทของข้อมูลออกเป็นหลายประเภท โดยมีประเภทข้อมูลพื้นฐาน คือ </a:t>
            </a:r>
          </a:p>
          <a:p>
            <a:pPr marL="625475" lvl="6"/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ข้อมูลประเภทข้อความ (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string data type) </a:t>
            </a:r>
            <a:endParaRPr lang="th-TH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marL="625475" lvl="6"/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ข้อมูลประเภทจำนวน (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numerical data type)</a:t>
            </a:r>
          </a:p>
          <a:p>
            <a:pPr>
              <a:buNone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th-T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527130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AC5F8BA-5926-4855-8908-DE738EBCE3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3721" y="960061"/>
            <a:ext cx="8520600" cy="1799699"/>
          </a:xfrm>
        </p:spPr>
        <p:txBody>
          <a:bodyPr/>
          <a:lstStyle/>
          <a:p>
            <a:pPr fontAlgn="base">
              <a:buNone/>
            </a:pPr>
            <a:r>
              <a:rPr lang="th-TH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ข้อมูลประเภทข้อความ หรือสตริง </a:t>
            </a:r>
          </a:p>
          <a:p>
            <a:pPr>
              <a:buNone/>
            </a:pP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th-TH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การกำหนดข้อมูลที่เป็นข้อความหรือสตริงให้ใช้เครื่องหมายอัญประกาศครอบข้อความที่ต้องการกำหนด โดยเลือกใช้ได้ทั้งอัญประกาศเดี่ยว (') หรือคู่ (") ตามความเหมาะสม หรือ กรณีที่่มีข้อความยาวหลายบรรทัด ต้องใช้เครื่องหมาย " หรือ ' ติดต่อกัน 3 ตัว ครอบหน้าและหลังข้อความ ดังตัวอย่างต่อไปนี้ </a:t>
            </a:r>
          </a:p>
          <a:p>
            <a:pPr>
              <a:buNone/>
            </a:pP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th-T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93713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CF10E310-75C0-4310-AB0C-D3D783DA973C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46949" y="1530417"/>
          <a:ext cx="8152598" cy="2870200"/>
        </p:xfrm>
        <a:graphic>
          <a:graphicData uri="http://schemas.openxmlformats.org/drawingml/2006/table">
            <a:tbl>
              <a:tblPr/>
              <a:tblGrid>
                <a:gridCol w="8152598">
                  <a:extLst>
                    <a:ext uri="{9D8B030D-6E8A-4147-A177-3AD203B41FA5}">
                      <a16:colId xmlns:a16="http://schemas.microsoft.com/office/drawing/2014/main" xmlns="" val="4176101081"/>
                    </a:ext>
                  </a:extLst>
                </a:gridCol>
              </a:tblGrid>
              <a:tr h="2857811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&gt;&gt;&gt; organization = '"</a:t>
                      </a:r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สสวท"'                                              #บรรทัดที่ 1</a:t>
                      </a:r>
                      <a:endParaRPr lang="th-TH" sz="2000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&gt;&gt;&gt;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address = "924 </a:t>
                      </a:r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ถนนสุขุมวิท เขตคลองเตย กรุงเทพฯ 10110"    #บรรทัดที่ 2</a:t>
                      </a:r>
                      <a:endParaRPr lang="th-TH" sz="2000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&gt;&gt;&gt;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print(organization)                 #</a:t>
                      </a:r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บรรทัดที่ 3</a:t>
                      </a:r>
                      <a:endParaRPr lang="th-TH" sz="2000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&gt;&gt;&gt;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print(address)                      #</a:t>
                      </a:r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บรรทัดที่ 4</a:t>
                      </a:r>
                      <a:endParaRPr lang="th-TH" sz="2000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&gt;&gt;&gt;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address = '''"</a:t>
                      </a:r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สสวท."                                                              #บรรทัดที่ 5</a:t>
                      </a:r>
                      <a:endParaRPr lang="th-TH" sz="2000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 ...: 921 ถนนสุขุมวิท</a:t>
                      </a:r>
                      <a:endParaRPr lang="th-TH" sz="2000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 ...: เขตคลองเตย กรุงเทพฯ</a:t>
                      </a:r>
                      <a:endParaRPr lang="th-TH" sz="2000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 ...: 10110'''</a:t>
                      </a:r>
                      <a:endParaRPr lang="th-TH" sz="2000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&gt;&gt;&gt;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print(address)                      #</a:t>
                      </a:r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บรรทัดที่ 6</a:t>
                      </a:r>
                      <a:endParaRPr lang="th-TH" sz="2000" dirty="0">
                        <a:effectLst/>
                        <a:latin typeface="TH Mali Grade 6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68845009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8BE62ED4-C7AD-4B85-8DCA-DE3B072402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949" y="548802"/>
            <a:ext cx="7634526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kumimoji="0" lang="th-TH" altLang="th-TH" sz="3200" b="1" i="0" u="none" strike="noStrike" cap="none" normalizeH="0" baseline="0" dirty="0">
                <a:ln>
                  <a:noFill/>
                </a:ln>
                <a:solidFill>
                  <a:srgbClr val="A64D7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ตัวอย่างที่ 3.4</a:t>
            </a:r>
            <a:r>
              <a:rPr kumimoji="0" lang="th-TH" altLang="th-TH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</a:p>
          <a:p>
            <a:pPr algn="ctr"/>
            <a:r>
              <a:rPr kumimoji="0" lang="th-TH" altLang="th-TH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การกำหนดข้อมูลชนิดข้อความ </a:t>
            </a:r>
            <a:r>
              <a:rPr lang="th-TH" altLang="th-TH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พิมพ์คำสั่งต่อไปนี้ในคอนโซล</a:t>
            </a:r>
            <a:r>
              <a:rPr kumimoji="0" lang="th-TH" altLang="th-TH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/>
            </a:r>
            <a:br>
              <a:rPr kumimoji="0" lang="th-TH" altLang="th-TH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</a:br>
            <a:endParaRPr kumimoji="0" lang="th-TH" altLang="th-TH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6" name="Picture 2" descr="C:\Users\tkron\Downloads\pic-actPowerCSM1\Books-3-300px.png">
            <a:extLst>
              <a:ext uri="{FF2B5EF4-FFF2-40B4-BE49-F238E27FC236}">
                <a16:creationId xmlns:a16="http://schemas.microsoft.com/office/drawing/2014/main" xmlns="" id="{B511F7A6-4F7C-4F7D-B25B-7838C7C9C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919" y="498817"/>
            <a:ext cx="1007127" cy="711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50167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9B473F36-FCC3-45D3-9766-5175925241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446103" y="429518"/>
            <a:ext cx="1447832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ผลลัพธ์ดังนี้</a:t>
            </a:r>
            <a:endParaRPr kumimoji="0" lang="th-TH" altLang="th-TH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DA65274-C8F2-46C1-A9BC-F9A22E3AA090}"/>
              </a:ext>
            </a:extLst>
          </p:cNvPr>
          <p:cNvSpPr/>
          <p:nvPr/>
        </p:nvSpPr>
        <p:spPr>
          <a:xfrm>
            <a:off x="495300" y="921961"/>
            <a:ext cx="8048625" cy="415498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fontAlgn="t"/>
            <a:r>
              <a:rPr lang="en-US" sz="1200" dirty="0">
                <a:latin typeface="Courier New" panose="02070309020205020404" pitchFamily="49" charset="0"/>
              </a:rPr>
              <a:t>&gt;&gt;&gt; organization = '"</a:t>
            </a:r>
            <a:r>
              <a:rPr lang="th-TH" sz="1200" dirty="0">
                <a:latin typeface="Courier New" panose="02070309020205020404" pitchFamily="49" charset="0"/>
              </a:rPr>
              <a:t>สสวท"'                                             		 #บรรทัดที่ 1</a:t>
            </a:r>
            <a:endParaRPr lang="th-TH" sz="1200" dirty="0">
              <a:latin typeface="TH Mali Grade 6" panose="02000506000000020004" pitchFamily="2" charset="-34"/>
            </a:endParaRPr>
          </a:p>
          <a:p>
            <a:pPr fontAlgn="t"/>
            <a:r>
              <a:rPr lang="th-TH" sz="1200" dirty="0">
                <a:latin typeface="Courier New" panose="02070309020205020404" pitchFamily="49" charset="0"/>
              </a:rPr>
              <a:t>&gt;&gt;&gt; </a:t>
            </a:r>
            <a:r>
              <a:rPr lang="en-US" sz="1200" dirty="0">
                <a:latin typeface="Courier New" panose="02070309020205020404" pitchFamily="49" charset="0"/>
              </a:rPr>
              <a:t>address = "924 </a:t>
            </a:r>
            <a:r>
              <a:rPr lang="th-TH" sz="1200" dirty="0">
                <a:latin typeface="Courier New" panose="02070309020205020404" pitchFamily="49" charset="0"/>
              </a:rPr>
              <a:t>ถนนสุขุมวิท เขตคลองเตย กรุงเทพฯ 10110"  		 #บรรทัดที่ 2</a:t>
            </a:r>
            <a:endParaRPr lang="th-TH" sz="1200" dirty="0">
              <a:latin typeface="TH Mali Grade 6" panose="02000506000000020004" pitchFamily="2" charset="-34"/>
            </a:endParaRPr>
          </a:p>
          <a:p>
            <a:pPr fontAlgn="t"/>
            <a:r>
              <a:rPr lang="th-TH" sz="1200" dirty="0">
                <a:latin typeface="Courier New" panose="02070309020205020404" pitchFamily="49" charset="0"/>
              </a:rPr>
              <a:t>&gt;&gt;&gt;</a:t>
            </a:r>
            <a:r>
              <a:rPr lang="en-US" sz="1200" dirty="0">
                <a:latin typeface="Courier New" panose="02070309020205020404" pitchFamily="49" charset="0"/>
              </a:rPr>
              <a:t>print(organization)                 			#</a:t>
            </a:r>
            <a:r>
              <a:rPr lang="th-TH" sz="1200" dirty="0">
                <a:latin typeface="Courier New" panose="02070309020205020404" pitchFamily="49" charset="0"/>
              </a:rPr>
              <a:t>บรรทัดที่ 3</a:t>
            </a:r>
            <a:endParaRPr lang="th-TH" sz="1200" dirty="0">
              <a:latin typeface="TH Mali Grade 6" panose="02000506000000020004" pitchFamily="2" charset="-34"/>
            </a:endParaRPr>
          </a:p>
          <a:p>
            <a:pPr fontAlgn="t"/>
            <a:r>
              <a:rPr lang="th-TH" sz="1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</a:rPr>
              <a:t>"สสวท"</a:t>
            </a:r>
            <a:endParaRPr lang="th-TH" sz="1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</a:endParaRPr>
          </a:p>
          <a:p>
            <a:pPr fontAlgn="t"/>
            <a:r>
              <a:rPr lang="th-TH" sz="1200" dirty="0">
                <a:latin typeface="Courier New" panose="02070309020205020404" pitchFamily="49" charset="0"/>
              </a:rPr>
              <a:t>&gt;&gt;&gt;</a:t>
            </a:r>
            <a:r>
              <a:rPr lang="en-US" sz="1200" dirty="0">
                <a:latin typeface="Courier New" panose="02070309020205020404" pitchFamily="49" charset="0"/>
              </a:rPr>
              <a:t>print(address)                      			#</a:t>
            </a:r>
            <a:r>
              <a:rPr lang="th-TH" sz="1200" dirty="0">
                <a:latin typeface="Courier New" panose="02070309020205020404" pitchFamily="49" charset="0"/>
              </a:rPr>
              <a:t>บรรทัดที่ 4</a:t>
            </a:r>
            <a:endParaRPr lang="th-TH" sz="1200" dirty="0">
              <a:latin typeface="TH Mali Grade 6" panose="02000506000000020004" pitchFamily="2" charset="-34"/>
            </a:endParaRPr>
          </a:p>
          <a:p>
            <a:pPr fontAlgn="t"/>
            <a:r>
              <a:rPr lang="th-TH" sz="1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</a:rPr>
              <a:t>921 ถนนสุขุมวิท เขตคลองเตย กรุงเทพฯ 10110</a:t>
            </a:r>
            <a:endParaRPr lang="th-TH" sz="1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</a:endParaRPr>
          </a:p>
          <a:p>
            <a:pPr fontAlgn="t"/>
            <a:r>
              <a:rPr lang="th-TH" sz="1200" dirty="0">
                <a:latin typeface="Courier New" panose="02070309020205020404" pitchFamily="49" charset="0"/>
              </a:rPr>
              <a:t>&gt;&gt;&gt; </a:t>
            </a:r>
            <a:r>
              <a:rPr lang="en-US" sz="1200" dirty="0">
                <a:latin typeface="Courier New" panose="02070309020205020404" pitchFamily="49" charset="0"/>
              </a:rPr>
              <a:t>address = '''"</a:t>
            </a:r>
            <a:r>
              <a:rPr lang="th-TH" sz="1200" dirty="0">
                <a:latin typeface="Courier New" panose="02070309020205020404" pitchFamily="49" charset="0"/>
              </a:rPr>
              <a:t>สสวท."                                                             	 #บรรทัดที่ 5</a:t>
            </a:r>
            <a:endParaRPr lang="th-TH" sz="1200" dirty="0">
              <a:latin typeface="TH Mali Grade 6" panose="02000506000000020004" pitchFamily="2" charset="-34"/>
            </a:endParaRPr>
          </a:p>
          <a:p>
            <a:pPr fontAlgn="t"/>
            <a:r>
              <a:rPr lang="th-TH" sz="1200" dirty="0">
                <a:latin typeface="Courier New" panose="02070309020205020404" pitchFamily="49" charset="0"/>
              </a:rPr>
              <a:t>... 924 ถนนสุขุมวิท</a:t>
            </a:r>
            <a:endParaRPr lang="th-TH" sz="1200" dirty="0">
              <a:latin typeface="TH Mali Grade 6" panose="02000506000000020004" pitchFamily="2" charset="-34"/>
            </a:endParaRPr>
          </a:p>
          <a:p>
            <a:pPr fontAlgn="t"/>
            <a:r>
              <a:rPr lang="th-TH" sz="1200" dirty="0">
                <a:latin typeface="Courier New" panose="02070309020205020404" pitchFamily="49" charset="0"/>
              </a:rPr>
              <a:t>... เขตคลองเตย กรุงเทพฯ</a:t>
            </a:r>
            <a:endParaRPr lang="th-TH" sz="1200" dirty="0">
              <a:latin typeface="TH Mali Grade 6" panose="02000506000000020004" pitchFamily="2" charset="-34"/>
            </a:endParaRPr>
          </a:p>
          <a:p>
            <a:pPr fontAlgn="t"/>
            <a:r>
              <a:rPr lang="th-TH" sz="1200" dirty="0">
                <a:latin typeface="Courier New" panose="02070309020205020404" pitchFamily="49" charset="0"/>
              </a:rPr>
              <a:t>... 10110'''</a:t>
            </a:r>
            <a:endParaRPr lang="th-TH" sz="1200" dirty="0">
              <a:latin typeface="TH Mali Grade 6" panose="02000506000000020004" pitchFamily="2" charset="-34"/>
            </a:endParaRPr>
          </a:p>
          <a:p>
            <a:pPr fontAlgn="t"/>
            <a:r>
              <a:rPr lang="th-TH" sz="1200" dirty="0">
                <a:latin typeface="Courier New" panose="02070309020205020404" pitchFamily="49" charset="0"/>
              </a:rPr>
              <a:t>&gt;&gt;&gt;</a:t>
            </a:r>
            <a:r>
              <a:rPr lang="en-US" sz="1200" dirty="0">
                <a:latin typeface="Courier New" panose="02070309020205020404" pitchFamily="49" charset="0"/>
              </a:rPr>
              <a:t>print(address)                      			#</a:t>
            </a:r>
            <a:r>
              <a:rPr lang="th-TH" sz="1200" dirty="0">
                <a:latin typeface="Courier New" panose="02070309020205020404" pitchFamily="49" charset="0"/>
              </a:rPr>
              <a:t>บรรทัดที่ 6</a:t>
            </a:r>
            <a:endParaRPr lang="th-TH" sz="1200" dirty="0">
              <a:latin typeface="TH Mali Grade 6" panose="02000506000000020004" pitchFamily="2" charset="-34"/>
            </a:endParaRPr>
          </a:p>
          <a:p>
            <a:pPr fontAlgn="t"/>
            <a:r>
              <a:rPr lang="th-TH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</a:rPr>
              <a:t>"สสวท."</a:t>
            </a:r>
            <a:endParaRPr lang="th-TH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</a:endParaRPr>
          </a:p>
          <a:p>
            <a:pPr fontAlgn="t"/>
            <a:r>
              <a:rPr lang="th-TH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</a:rPr>
              <a:t>924 ถนนสุขุมวิท</a:t>
            </a:r>
            <a:endParaRPr lang="th-TH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</a:endParaRPr>
          </a:p>
          <a:p>
            <a:pPr fontAlgn="t"/>
            <a:r>
              <a:rPr lang="th-TH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</a:rPr>
              <a:t>เขตคลองเตย กรุงเทพฯ</a:t>
            </a:r>
            <a:endParaRPr lang="th-TH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</a:endParaRPr>
          </a:p>
          <a:p>
            <a:pPr fontAlgn="t"/>
            <a:r>
              <a:rPr lang="th-TH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</a:rPr>
              <a:t>10110</a:t>
            </a:r>
            <a:endParaRPr lang="th-TH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408888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40808295-F385-421C-A71F-4A08EDDEFF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21224" y="1381084"/>
            <a:ext cx="7841701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3200" b="1" i="0" u="none" strike="noStrike" cap="none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</a:rPr>
              <a:t>ภาษาไพทอนมีข้อมูลจำนวนที่สามารถนำไปคำนวณทางคณิตศาสตร์ได้หลายชนิดในที่นี้จะแนะนำ 2 ชนิด คือ </a:t>
            </a:r>
          </a:p>
          <a:p>
            <a:pPr marL="542925" indent="-85725" defTabSz="179388">
              <a:lnSpc>
                <a:spcPct val="100000"/>
              </a:lnSpc>
              <a:buClrTx/>
              <a:buSzTx/>
            </a:pPr>
            <a:r>
              <a:rPr lang="th-TH" alt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</a:rPr>
              <a:t>	</a:t>
            </a:r>
            <a:r>
              <a:rPr kumimoji="0" lang="th-TH" altLang="th-TH" sz="2400" b="1" i="0" u="none" strike="noStrike" cap="none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</a:rPr>
              <a:t>จำนวนเต็มแบบมีเครื่องหมาย (signed integer) หรือเรียกว่า จำนวนเต็ม (integer หรือ int) สามารถเก็บค่าจำนวนเต็มบวกและจำนวนเต็มลบ </a:t>
            </a:r>
            <a:endParaRPr lang="th-TH" altLang="th-TH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</a:endParaRPr>
          </a:p>
          <a:p>
            <a:pPr marL="447675" indent="95250" defTabSz="179388">
              <a:lnSpc>
                <a:spcPct val="100000"/>
              </a:lnSpc>
              <a:buClrTx/>
              <a:buSzTx/>
            </a:pPr>
            <a:r>
              <a:rPr kumimoji="0" lang="th-TH" altLang="th-TH" sz="2400" b="1" i="0" u="none" strike="noStrike" cap="none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</a:rPr>
              <a:t> จำนวนจริง (floating point number หรือ float) สามารถเก็บค่าทั้งจำนวนจริงบวกและจำนวนจริงลบ ที่อยู่ในรูปทศนิยมได้ 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altLang="th-TH" sz="800" b="1" i="0" u="none" strike="noStrike" cap="none" normalizeH="0" baseline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AC4BA7BF-1E8F-459B-9947-1A2562A1AD0F}"/>
              </a:ext>
            </a:extLst>
          </p:cNvPr>
          <p:cNvSpPr/>
          <p:nvPr/>
        </p:nvSpPr>
        <p:spPr>
          <a:xfrm>
            <a:off x="704848" y="796309"/>
            <a:ext cx="24003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h-TH" altLang="th-TH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2) ข้อมูลจำนวน </a:t>
            </a:r>
            <a:endParaRPr lang="th-TH" altLang="th-TH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988527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900A07E5-939D-42A7-BCC9-343C41D29F2F}"/>
              </a:ext>
            </a:extLst>
          </p:cNvPr>
          <p:cNvSpPr/>
          <p:nvPr/>
        </p:nvSpPr>
        <p:spPr>
          <a:xfrm>
            <a:off x="2257425" y="564118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ตัวอย่างที่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3</a:t>
            </a:r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.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5</a:t>
            </a:r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 การกำหนดข้อมูลจำนวนและการคำนวณพื้นฐาน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ea typeface="Arial" panose="020B0604020202020204" pitchFamily="34" charset="0"/>
              <a:cs typeface="TH Mali Grade 6" panose="02000506000000020004" pitchFamily="2" charset="-34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C51F32A4-9607-4816-A3B4-D19B901B3FED}"/>
              </a:ext>
            </a:extLst>
          </p:cNvPr>
          <p:cNvSpPr/>
          <p:nvPr/>
        </p:nvSpPr>
        <p:spPr>
          <a:xfrm>
            <a:off x="761239" y="1287392"/>
            <a:ext cx="26035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พิมพ์คำสั่งต่อไปนี้ใน คอนโซล</a:t>
            </a:r>
            <a:endParaRPr lang="th-TH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" descr="C:\Users\tkron\Downloads\pic-actPowerCSM1\Books-3-300px.png">
            <a:extLst>
              <a:ext uri="{FF2B5EF4-FFF2-40B4-BE49-F238E27FC236}">
                <a16:creationId xmlns:a16="http://schemas.microsoft.com/office/drawing/2014/main" xmlns="" id="{ED989D0D-9743-4EE8-B992-FF393489C1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850" y="724227"/>
            <a:ext cx="714375" cy="50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14989C6B-EE40-43A4-891E-BE1C6A74C75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524000" y="1923335"/>
          <a:ext cx="5734050" cy="2431288"/>
        </p:xfrm>
        <a:graphic>
          <a:graphicData uri="http://schemas.openxmlformats.org/drawingml/2006/table">
            <a:tbl>
              <a:tblPr>
                <a:tableStyleId>{A19C172A-53CD-491F-B163-3C8AB1F4C034}</a:tableStyleId>
              </a:tblPr>
              <a:tblGrid>
                <a:gridCol w="5734050">
                  <a:extLst>
                    <a:ext uri="{9D8B030D-6E8A-4147-A177-3AD203B41FA5}">
                      <a16:colId xmlns:a16="http://schemas.microsoft.com/office/drawing/2014/main" xmlns="" val="96890334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base </a:t>
                      </a:r>
                      <a:r>
                        <a:rPr lang="th-TH" sz="1800" dirty="0">
                          <a:effectLst/>
                        </a:rPr>
                        <a:t>= </a:t>
                      </a:r>
                      <a:r>
                        <a:rPr lang="en-US" sz="1800" dirty="0">
                          <a:effectLst/>
                        </a:rPr>
                        <a:t>10                                           #</a:t>
                      </a:r>
                      <a:r>
                        <a:rPr lang="th-TH" sz="1800" dirty="0">
                          <a:effectLst/>
                        </a:rPr>
                        <a:t>บรรทัดที่ </a:t>
                      </a:r>
                      <a:r>
                        <a:rPr lang="en-US" sz="1800" dirty="0">
                          <a:effectLst/>
                        </a:rPr>
                        <a:t>1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height </a:t>
                      </a:r>
                      <a:r>
                        <a:rPr lang="th-TH" sz="1800" dirty="0">
                          <a:effectLst/>
                        </a:rPr>
                        <a:t>= </a:t>
                      </a:r>
                      <a:r>
                        <a:rPr lang="en-US" sz="1800" dirty="0">
                          <a:effectLst/>
                        </a:rPr>
                        <a:t>15			#</a:t>
                      </a:r>
                      <a:r>
                        <a:rPr lang="th-TH" sz="1800" dirty="0">
                          <a:effectLst/>
                        </a:rPr>
                        <a:t>บรรทัดที่ </a:t>
                      </a:r>
                      <a:r>
                        <a:rPr lang="en-US" sz="1800" dirty="0">
                          <a:effectLst/>
                        </a:rPr>
                        <a:t>2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area </a:t>
                      </a:r>
                      <a:r>
                        <a:rPr lang="th-TH" sz="1800" dirty="0">
                          <a:effectLst/>
                        </a:rPr>
                        <a:t>= (</a:t>
                      </a:r>
                      <a:r>
                        <a:rPr lang="en-US" sz="1800" dirty="0">
                          <a:effectLst/>
                        </a:rPr>
                        <a:t>1</a:t>
                      </a:r>
                      <a:r>
                        <a:rPr lang="th-TH" sz="1800" dirty="0">
                          <a:effectLst/>
                        </a:rPr>
                        <a:t>/</a:t>
                      </a:r>
                      <a:r>
                        <a:rPr lang="en-US" sz="1800" dirty="0">
                          <a:effectLst/>
                        </a:rPr>
                        <a:t>2</a:t>
                      </a:r>
                      <a:r>
                        <a:rPr lang="th-TH" sz="1800" dirty="0">
                          <a:effectLst/>
                        </a:rPr>
                        <a:t>)* </a:t>
                      </a:r>
                      <a:r>
                        <a:rPr lang="en-US" sz="1800" dirty="0">
                          <a:effectLst/>
                        </a:rPr>
                        <a:t>base </a:t>
                      </a:r>
                      <a:r>
                        <a:rPr lang="th-TH" sz="1800" dirty="0">
                          <a:effectLst/>
                        </a:rPr>
                        <a:t>* </a:t>
                      </a:r>
                      <a:r>
                        <a:rPr lang="en-US" sz="1800" dirty="0">
                          <a:effectLst/>
                        </a:rPr>
                        <a:t>height		#</a:t>
                      </a:r>
                      <a:r>
                        <a:rPr lang="th-TH" sz="1800" dirty="0">
                          <a:effectLst/>
                        </a:rPr>
                        <a:t>บรรทัดที่ </a:t>
                      </a:r>
                      <a:r>
                        <a:rPr lang="en-US" sz="1800" dirty="0">
                          <a:effectLst/>
                        </a:rPr>
                        <a:t>3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print </a:t>
                      </a:r>
                      <a:r>
                        <a:rPr lang="th-TH" sz="1800" dirty="0">
                          <a:effectLst/>
                        </a:rPr>
                        <a:t>("</a:t>
                      </a:r>
                      <a:r>
                        <a:rPr lang="en-US" sz="1800" dirty="0">
                          <a:effectLst/>
                        </a:rPr>
                        <a:t>base </a:t>
                      </a:r>
                      <a:r>
                        <a:rPr lang="th-TH" sz="1800" dirty="0">
                          <a:effectLst/>
                        </a:rPr>
                        <a:t>="</a:t>
                      </a:r>
                      <a:r>
                        <a:rPr lang="en-US" sz="1800" dirty="0">
                          <a:effectLst/>
                        </a:rPr>
                        <a:t>, base</a:t>
                      </a:r>
                      <a:r>
                        <a:rPr lang="th-TH" sz="1800" dirty="0">
                          <a:effectLst/>
                        </a:rPr>
                        <a:t>)</a:t>
                      </a:r>
                      <a:r>
                        <a:rPr lang="en-US" sz="1800" dirty="0">
                          <a:effectLst/>
                        </a:rPr>
                        <a:t>		#</a:t>
                      </a:r>
                      <a:r>
                        <a:rPr lang="th-TH" sz="1800" dirty="0">
                          <a:effectLst/>
                        </a:rPr>
                        <a:t>บรรทัดที่ </a:t>
                      </a:r>
                      <a:r>
                        <a:rPr lang="en-US" sz="1800" dirty="0">
                          <a:effectLst/>
                        </a:rPr>
                        <a:t>4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print </a:t>
                      </a:r>
                      <a:r>
                        <a:rPr lang="th-TH" sz="1800" dirty="0">
                          <a:effectLst/>
                        </a:rPr>
                        <a:t>("</a:t>
                      </a:r>
                      <a:r>
                        <a:rPr lang="en-US" sz="1800" dirty="0">
                          <a:effectLst/>
                        </a:rPr>
                        <a:t>height </a:t>
                      </a:r>
                      <a:r>
                        <a:rPr lang="th-TH" sz="1800" dirty="0">
                          <a:effectLst/>
                        </a:rPr>
                        <a:t>="</a:t>
                      </a:r>
                      <a:r>
                        <a:rPr lang="en-US" sz="1800" dirty="0">
                          <a:effectLst/>
                        </a:rPr>
                        <a:t>, height</a:t>
                      </a:r>
                      <a:r>
                        <a:rPr lang="th-TH" sz="1800" dirty="0">
                          <a:effectLst/>
                        </a:rPr>
                        <a:t>)</a:t>
                      </a:r>
                      <a:r>
                        <a:rPr lang="en-US" sz="1800" dirty="0">
                          <a:effectLst/>
                        </a:rPr>
                        <a:t>		#</a:t>
                      </a:r>
                      <a:r>
                        <a:rPr lang="th-TH" sz="1800" dirty="0">
                          <a:effectLst/>
                        </a:rPr>
                        <a:t>บรรทัดที่ </a:t>
                      </a:r>
                      <a:r>
                        <a:rPr lang="en-US" sz="1800" dirty="0">
                          <a:effectLst/>
                        </a:rPr>
                        <a:t>5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print </a:t>
                      </a:r>
                      <a:r>
                        <a:rPr lang="th-TH" sz="1800" dirty="0">
                          <a:effectLst/>
                        </a:rPr>
                        <a:t>("</a:t>
                      </a:r>
                      <a:r>
                        <a:rPr lang="en-US" sz="1800" dirty="0">
                          <a:effectLst/>
                        </a:rPr>
                        <a:t>area </a:t>
                      </a:r>
                      <a:r>
                        <a:rPr lang="th-TH" sz="1800" dirty="0">
                          <a:effectLst/>
                        </a:rPr>
                        <a:t>="</a:t>
                      </a:r>
                      <a:r>
                        <a:rPr lang="en-US" sz="1800" dirty="0">
                          <a:effectLst/>
                        </a:rPr>
                        <a:t>, area</a:t>
                      </a:r>
                      <a:r>
                        <a:rPr lang="th-TH" sz="1800" dirty="0">
                          <a:effectLst/>
                        </a:rPr>
                        <a:t>)</a:t>
                      </a:r>
                      <a:r>
                        <a:rPr lang="en-US" sz="1800" dirty="0">
                          <a:effectLst/>
                        </a:rPr>
                        <a:t>		#</a:t>
                      </a:r>
                      <a:r>
                        <a:rPr lang="th-TH" sz="1800" dirty="0">
                          <a:effectLst/>
                        </a:rPr>
                        <a:t>บรรทัดที่ </a:t>
                      </a:r>
                      <a:r>
                        <a:rPr lang="en-US" sz="1800" dirty="0">
                          <a:effectLst/>
                        </a:rPr>
                        <a:t>6</a:t>
                      </a:r>
                      <a:endParaRPr lang="en-US" sz="18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8309828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52740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5F2B4355-37DD-438E-A0CC-644432CAF5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584850" y="731375"/>
            <a:ext cx="19743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ผลลัพธ์ที่ได้คือ</a:t>
            </a:r>
            <a:endParaRPr kumimoji="0" lang="th-TH" altLang="th-TH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0BD34DA-5052-4A81-AAE3-911DDC79646B}"/>
              </a:ext>
            </a:extLst>
          </p:cNvPr>
          <p:cNvSpPr/>
          <p:nvPr/>
        </p:nvSpPr>
        <p:spPr>
          <a:xfrm>
            <a:off x="1962149" y="1824968"/>
            <a:ext cx="5419725" cy="25853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t"/>
            <a:r>
              <a:rPr lang="en-US" sz="1800" dirty="0">
                <a:latin typeface="Courier New" panose="02070309020205020404" pitchFamily="49" charset="0"/>
              </a:rPr>
              <a:t>&gt;&gt;&gt; base = 10</a:t>
            </a:r>
            <a:endParaRPr lang="en-US" sz="1800" dirty="0">
              <a:latin typeface="TH Mali Grade 6" panose="02000506000000020004" pitchFamily="2" charset="-34"/>
            </a:endParaRPr>
          </a:p>
          <a:p>
            <a:pPr fontAlgn="t"/>
            <a:r>
              <a:rPr lang="en-US" sz="1800" dirty="0">
                <a:latin typeface="Courier New" panose="02070309020205020404" pitchFamily="49" charset="0"/>
              </a:rPr>
              <a:t>&gt;&gt;&gt; height = 15</a:t>
            </a:r>
            <a:endParaRPr lang="en-US" sz="1800" dirty="0">
              <a:latin typeface="TH Mali Grade 6" panose="02000506000000020004" pitchFamily="2" charset="-34"/>
            </a:endParaRPr>
          </a:p>
          <a:p>
            <a:pPr fontAlgn="t"/>
            <a:r>
              <a:rPr lang="en-US" sz="1800" dirty="0">
                <a:latin typeface="Courier New" panose="02070309020205020404" pitchFamily="49" charset="0"/>
              </a:rPr>
              <a:t>&gt;&gt;&gt; area = (1/2)* base * height</a:t>
            </a:r>
            <a:endParaRPr lang="en-US" sz="1800" dirty="0">
              <a:latin typeface="TH Mali Grade 6" panose="02000506000000020004" pitchFamily="2" charset="-34"/>
            </a:endParaRPr>
          </a:p>
          <a:p>
            <a:pPr fontAlgn="t"/>
            <a:r>
              <a:rPr lang="en-US" sz="1800" dirty="0">
                <a:latin typeface="Courier New" panose="02070309020205020404" pitchFamily="49" charset="0"/>
              </a:rPr>
              <a:t>&gt;&gt;&gt; print ("base =", base)</a:t>
            </a:r>
            <a:endParaRPr lang="en-US" sz="1800" dirty="0">
              <a:latin typeface="TH Mali Grade 6" panose="02000506000000020004" pitchFamily="2" charset="-34"/>
            </a:endParaRPr>
          </a:p>
          <a:p>
            <a:pPr fontAlgn="t"/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</a:rPr>
              <a:t>base = 10</a:t>
            </a:r>
            <a:endParaRPr lang="en-US" sz="1800" b="1" dirty="0">
              <a:solidFill>
                <a:srgbClr val="FF0000"/>
              </a:solidFill>
              <a:latin typeface="TH Mali Grade 6" panose="02000506000000020004" pitchFamily="2" charset="-34"/>
            </a:endParaRPr>
          </a:p>
          <a:p>
            <a:pPr fontAlgn="t"/>
            <a:r>
              <a:rPr lang="en-US" sz="1800" dirty="0">
                <a:latin typeface="Courier New" panose="02070309020205020404" pitchFamily="49" charset="0"/>
              </a:rPr>
              <a:t>&gt;&gt;&gt; print ("height =", height)</a:t>
            </a:r>
            <a:endParaRPr lang="en-US" sz="1800" dirty="0">
              <a:latin typeface="TH Mali Grade 6" panose="02000506000000020004" pitchFamily="2" charset="-34"/>
            </a:endParaRPr>
          </a:p>
          <a:p>
            <a:pPr fontAlgn="t"/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</a:rPr>
              <a:t>height = 15</a:t>
            </a:r>
            <a:endParaRPr lang="en-US" sz="1800" b="1" dirty="0">
              <a:solidFill>
                <a:srgbClr val="FF0000"/>
              </a:solidFill>
              <a:latin typeface="TH Mali Grade 6" panose="02000506000000020004" pitchFamily="2" charset="-34"/>
            </a:endParaRPr>
          </a:p>
          <a:p>
            <a:pPr fontAlgn="t"/>
            <a:r>
              <a:rPr lang="en-US" sz="1800" dirty="0">
                <a:latin typeface="Courier New" panose="02070309020205020404" pitchFamily="49" charset="0"/>
              </a:rPr>
              <a:t>&gt;&gt;&gt; print ("area =", area)</a:t>
            </a:r>
            <a:endParaRPr lang="en-US" sz="1800" dirty="0">
              <a:latin typeface="TH Mali Grade 6" panose="02000506000000020004" pitchFamily="2" charset="-34"/>
            </a:endParaRPr>
          </a:p>
          <a:p>
            <a:pPr fontAlgn="t"/>
            <a:r>
              <a:rPr lang="en-US" sz="1800" b="1" dirty="0">
                <a:solidFill>
                  <a:srgbClr val="FF0000"/>
                </a:solidFill>
                <a:latin typeface="Courier New" panose="02070309020205020404" pitchFamily="49" charset="0"/>
              </a:rPr>
              <a:t>area = 75.0</a:t>
            </a:r>
            <a:endParaRPr lang="en-US" sz="1800" b="1" dirty="0">
              <a:solidFill>
                <a:srgbClr val="FF0000"/>
              </a:solidFill>
              <a:latin typeface="TH Mali Grade 6" panose="02000506000000020004" pitchFamily="2" charset="-34"/>
            </a:endParaRPr>
          </a:p>
        </p:txBody>
      </p:sp>
      <p:pic>
        <p:nvPicPr>
          <p:cNvPr id="7" name="Picture 2" descr="C:\Users\tkron\Downloads\pic-actPowerCSM1\turtle-thinking-300px.png">
            <a:extLst>
              <a:ext uri="{FF2B5EF4-FFF2-40B4-BE49-F238E27FC236}">
                <a16:creationId xmlns:a16="http://schemas.microsoft.com/office/drawing/2014/main" xmlns="" id="{F6E5A5F4-C0AB-460E-B21D-D89F5BC708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985" y="379917"/>
            <a:ext cx="883865" cy="1133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123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13B7CEF-81F2-4C2B-931C-03332E7CBB03}"/>
              </a:ext>
            </a:extLst>
          </p:cNvPr>
          <p:cNvSpPr/>
          <p:nvPr/>
        </p:nvSpPr>
        <p:spPr>
          <a:xfrm>
            <a:off x="504824" y="550726"/>
            <a:ext cx="797242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ชวนคิด </a:t>
            </a:r>
            <a:endParaRPr lang="en-US" sz="5400" b="1" dirty="0">
              <a:solidFill>
                <a:schemeClr val="tx1">
                  <a:lumMod val="85000"/>
                  <a:lumOff val="15000"/>
                </a:schemeClr>
              </a:solidFill>
              <a:latin typeface="TH Mali Grade 6" panose="02000506000000020004" pitchFamily="2" charset="-34"/>
              <a:ea typeface="Arial" panose="020B0604020202020204" pitchFamily="34" charset="0"/>
              <a:cs typeface="TH Mali Grade 6" panose="02000506000000020004" pitchFamily="2" charset="-34"/>
            </a:endParaRPr>
          </a:p>
          <a:p>
            <a:pPr marL="571500" lvl="0" indent="-571500">
              <a:buFont typeface="Wingdings" panose="05000000000000000000" pitchFamily="2" charset="2"/>
              <a:buChar char="Ø"/>
            </a:pPr>
            <a:r>
              <a:rPr lang="th-TH" sz="36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หลังจากจบคำสั่งในบรรทัดที่ </a:t>
            </a: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6 </a:t>
            </a:r>
            <a:r>
              <a:rPr lang="th-TH" sz="36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หากต้องการตรวจสอบชนิดข้อมูล ของตัวแปรทั้งสามตัว จะทำได้อย่างไร และได้ผลเป็นอย่างไร</a:t>
            </a:r>
            <a:endParaRPr lang="en-US" sz="36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marL="571500" lvl="0" indent="-571500">
              <a:buFont typeface="Wingdings" panose="05000000000000000000" pitchFamily="2" charset="2"/>
              <a:buChar char="Ø"/>
            </a:pP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1 </a:t>
            </a:r>
            <a:r>
              <a:rPr lang="th-TH" sz="36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และ </a:t>
            </a: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2 </a:t>
            </a:r>
            <a:r>
              <a:rPr lang="th-TH" sz="36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เป็นข้อมูลชนิดจำนวนเต็ม  แล้ว </a:t>
            </a: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1 </a:t>
            </a:r>
            <a:r>
              <a:rPr lang="th-TH" sz="36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/ </a:t>
            </a: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2 </a:t>
            </a:r>
            <a:r>
              <a:rPr lang="th-TH" sz="36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เป็นข้อมูลชนิดใด</a:t>
            </a:r>
            <a:endParaRPr lang="en-US" sz="36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8" name="Picture 2" descr="C:\Users\tkron\Downloads\pic-actPowerCSM1\ชวนคิด.gif">
            <a:extLst>
              <a:ext uri="{FF2B5EF4-FFF2-40B4-BE49-F238E27FC236}">
                <a16:creationId xmlns:a16="http://schemas.microsoft.com/office/drawing/2014/main" xmlns="" id="{3BCDB375-DF4C-4FA1-A5D9-60BE34BDF4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785" y="466725"/>
            <a:ext cx="725382" cy="874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605887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82FBAD6-2F03-46D1-8EB0-9DC57D8951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925" y="380950"/>
            <a:ext cx="8520600" cy="4624804"/>
          </a:xfrm>
        </p:spPr>
        <p:txBody>
          <a:bodyPr/>
          <a:lstStyle/>
          <a:p>
            <a:pPr algn="ctr">
              <a:buNone/>
            </a:pPr>
            <a:r>
              <a:rPr lang="th-TH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เกร็ดน่ารู้  ตัวดำเนินการทางคณิตศาสตร์</a:t>
            </a:r>
          </a:p>
          <a:p>
            <a:pPr>
              <a:buNone/>
            </a:pPr>
            <a:r>
              <a:rPr lang="th-TH" dirty="0"/>
              <a:t>         </a:t>
            </a:r>
            <a:r>
              <a:rPr lang="th-TH" sz="28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ตัวดำเนินการสำหรับการบวก ลบ คูณ หาร ในไพทอน จะใช้เครื่องหมาย    +, -, * และ / </a:t>
            </a:r>
            <a:r>
              <a:rPr lang="th-TH" sz="2800" b="1" u="sng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ตามลำดับ</a:t>
            </a:r>
            <a:r>
              <a:rPr lang="th-TH" sz="28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นอกจากนี้ยังมีเครื่องหมายเพิ่มเติม</a:t>
            </a:r>
            <a:endParaRPr lang="th-TH" sz="20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00000"/>
              </a:lnSpc>
              <a:buNone/>
            </a:pP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th-TH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** หมายถึง ยกกำลัง ตัวอย่างคือ 4**3 หมายถึง 4</a:t>
            </a:r>
            <a:r>
              <a:rPr lang="th-TH" sz="2400" b="1" baseline="30000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th-TH" sz="2400" b="1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00000"/>
              </a:lnSpc>
              <a:buNone/>
            </a:pPr>
            <a:r>
              <a:rPr lang="th-TH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// หมายถึง หารปัดเศษทิ้ง ตัวอย่างคือ 7 // 3 ได้ผลลัพธ์เป็นจำนวนเต็ม 2 </a:t>
            </a:r>
          </a:p>
          <a:p>
            <a:pPr>
              <a:lnSpc>
                <a:spcPct val="100000"/>
              </a:lnSpc>
              <a:buNone/>
            </a:pPr>
            <a:r>
              <a:rPr lang="th-TH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%  หมายถึง เศษที่ได้จากการหาร ตัวอย่างคือ 7 % 3 ได้ผลลัพธ์เป็นจำนวนเต็ม 1 </a:t>
            </a:r>
          </a:p>
          <a:p>
            <a:pPr>
              <a:lnSpc>
                <a:spcPct val="100000"/>
              </a:lnSpc>
              <a:buNone/>
            </a:pPr>
            <a:r>
              <a:rPr lang="th-TH" sz="24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โดยที่สามารถใช้เครื่องหมาย ( ) ล้อมรอบนิพจน์ที่ต้องการให้ดำเนินการก่อน เช่นเดียวกับการเขียนนิพจน์ทางคณิตศาสตร์</a:t>
            </a:r>
          </a:p>
          <a:p>
            <a:pPr>
              <a:lnSpc>
                <a:spcPct val="100000"/>
              </a:lnSpc>
              <a:buNone/>
            </a:pPr>
            <a:r>
              <a:rPr lang="th-TH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th-TH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th-TH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286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311700" y="7117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/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การเขียนโปรแกรมด้วยภาษาไพทอน</a:t>
            </a:r>
            <a:endParaRPr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311700" y="1100831"/>
            <a:ext cx="8520600" cy="236146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68750"/>
              <a:buFont typeface="Arial"/>
              <a:buNone/>
            </a:pPr>
            <a:r>
              <a:rPr lang="en-GB" sz="3600" b="1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ลองทำดู</a:t>
            </a:r>
            <a:r>
              <a:rPr lang="en-GB" sz="24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 </a:t>
            </a:r>
          </a:p>
          <a:p>
            <a:pPr lvl="0" defTabSz="179388" rt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dk1"/>
              </a:buClr>
              <a:buSzPct val="68750"/>
              <a:buNone/>
            </a:pPr>
            <a:r>
              <a:rPr lang="en-GB" sz="24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       </a:t>
            </a:r>
            <a:r>
              <a:rPr lang="en-GB" sz="2400" b="1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ออกแบบรหัสลำลองหรือผังงานในการคำนวณหาพื้นที่รูปสี</a:t>
            </a:r>
            <a:r>
              <a:rPr lang="th-TH" sz="24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่</a:t>
            </a:r>
            <a:r>
              <a:rPr lang="en-GB" sz="2400" b="1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เหลี่ยมคางหมู</a:t>
            </a:r>
            <a:r>
              <a:rPr lang="en-GB" sz="24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 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82466653-FBAF-47DA-982A-DF77220D80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754269"/>
              </p:ext>
            </p:extLst>
          </p:nvPr>
        </p:nvGraphicFramePr>
        <p:xfrm>
          <a:off x="809626" y="3255645"/>
          <a:ext cx="7800974" cy="1590040"/>
        </p:xfrm>
        <a:graphic>
          <a:graphicData uri="http://schemas.openxmlformats.org/drawingml/2006/table">
            <a:tbl>
              <a:tblPr/>
              <a:tblGrid>
                <a:gridCol w="7800974">
                  <a:extLst>
                    <a:ext uri="{9D8B030D-6E8A-4147-A177-3AD203B41FA5}">
                      <a16:colId xmlns:a16="http://schemas.microsoft.com/office/drawing/2014/main" xmlns="" val="32943761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4572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แนวคิดการแก้ปัญหา</a:t>
                      </a:r>
                      <a:endParaRPr lang="th-TH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 Mali Grade 6" panose="02000506000000020004" pitchFamily="2" charset="-34"/>
                      </a:endParaRPr>
                    </a:p>
                    <a:p>
                      <a:pPr marL="247650"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คำนวณจำนวนเงินทอน </a:t>
                      </a:r>
                    </a:p>
                    <a:p>
                      <a:pPr marL="247650"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คำนวณจำนวนธนบัตรยี่สิบบาทที่ได้รับ จากจำนวนเงินทอน หารด้วย 20 โดยปัดเศษทิ้ง</a:t>
                      </a:r>
                    </a:p>
                    <a:p>
                      <a:pPr marL="247650"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th-TH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คำนวณจำนวนเหรียญบาทที่ได้รับ จากจำนวนเงินทอน หารด้วย 20 แบบเอาเศษ </a:t>
                      </a: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92318738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CB94CCBB-3DC8-4556-921B-A47AE3BF782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47663" y="1650047"/>
            <a:ext cx="7658100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H Mali Grade 6" panose="02000506000000020004" pitchFamily="2" charset="-34"/>
                <a:cs typeface="TH Mali Grade 6" panose="02000506000000020004" pitchFamily="2" charset="-34"/>
              </a:rPr>
              <a:t>นักเรียนซื้อแฟลช์ไดรฟ์ ขนาด 32 GB ราคา 117 บาท ที่ร้านสะดวกซื้อ โดยจ่ายเงินด้วยธนบัตรหนึ่งร้อยบาท 2 ใบ ในลิ้นชักเก็บเงินของร้าน มีแต่ธนบัตร 20 บาท และเหรียญหนึ่งบาท พนักงานจะต้องทอนเงินเป็นธนบัตร 20 บาทจำนวนกี่ใบ และเหรียญหนึ่งบาทจำนวนกี่เหรียญ ให้ใช้คำสั่งไพทอนแสดงวิธีหาคำตอบทีละลำดับ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5647AF74-225F-4345-84AE-2BF9B04FF916}"/>
              </a:ext>
            </a:extLst>
          </p:cNvPr>
          <p:cNvSpPr/>
          <p:nvPr/>
        </p:nvSpPr>
        <p:spPr>
          <a:xfrm>
            <a:off x="2811834" y="665628"/>
            <a:ext cx="33297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ตัวอย่างที่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3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.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6 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ทอนเท่าไร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ea typeface="Arial" panose="020B0604020202020204" pitchFamily="34" charset="0"/>
              <a:cs typeface="TH Mali Grade 6" panose="02000506000000020004" pitchFamily="2" charset="-34"/>
            </a:endParaRPr>
          </a:p>
        </p:txBody>
      </p:sp>
      <p:pic>
        <p:nvPicPr>
          <p:cNvPr id="6" name="Picture 2" descr="C:\Users\tkron\Downloads\pic-actPowerCSM1\Books-3-300px.png">
            <a:extLst>
              <a:ext uri="{FF2B5EF4-FFF2-40B4-BE49-F238E27FC236}">
                <a16:creationId xmlns:a16="http://schemas.microsoft.com/office/drawing/2014/main" xmlns="" id="{9127FBDE-4A09-4226-BDA5-3163E2A8C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606" y="471353"/>
            <a:ext cx="14287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8294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194551A-9421-4AB7-9EDE-788407A6C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95BB98BE-3B20-4D8E-8E67-3446966513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859896"/>
              </p:ext>
            </p:extLst>
          </p:nvPr>
        </p:nvGraphicFramePr>
        <p:xfrm>
          <a:off x="1630203" y="1936999"/>
          <a:ext cx="5913597" cy="2163445"/>
        </p:xfrm>
        <a:graphic>
          <a:graphicData uri="http://schemas.openxmlformats.org/drawingml/2006/table">
            <a:tbl>
              <a:tblPr/>
              <a:tblGrid>
                <a:gridCol w="5913597">
                  <a:extLst>
                    <a:ext uri="{9D8B030D-6E8A-4147-A177-3AD203B41FA5}">
                      <a16:colId xmlns:a16="http://schemas.microsoft.com/office/drawing/2014/main" xmlns="" val="1572700988"/>
                    </a:ext>
                  </a:extLst>
                </a:gridCol>
              </a:tblGrid>
              <a:tr h="2163445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change = 200 - 117</a:t>
                      </a:r>
                      <a:endParaRPr lang="en-US" sz="2000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note20 = change // 20</a:t>
                      </a:r>
                      <a:endParaRPr lang="en-US" sz="2000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coin1 = change % 20</a:t>
                      </a:r>
                      <a:endParaRPr lang="en-US" sz="2000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print("</a:t>
                      </a:r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เงินทอนทั้งหมด",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change ,"</a:t>
                      </a:r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บาท")</a:t>
                      </a:r>
                      <a:endParaRPr lang="th-TH" sz="2000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print(" </a:t>
                      </a:r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เป็นธนบัตรยี่สิบบาท จำนวน",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note20, "</a:t>
                      </a:r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ใบ")</a:t>
                      </a:r>
                      <a:endParaRPr lang="th-TH" sz="2000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print(" </a:t>
                      </a:r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เป็นเหรียญหนึ่งบาท จำนวน", 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coin1, "</a:t>
                      </a:r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เหรียญ")</a:t>
                      </a:r>
                      <a:endParaRPr lang="th-TH" sz="2000" dirty="0">
                        <a:effectLst/>
                        <a:latin typeface="TH Mali Grade 6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73273937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D30E7B17-65C6-49B8-9DE4-9F114974F4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11700" y="1215752"/>
            <a:ext cx="330731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H Mali Grade 6" panose="02000506000000020004" pitchFamily="2" charset="-34"/>
                <a:cs typeface="TH Mali Grade 6" panose="02000506000000020004" pitchFamily="2" charset="-34"/>
              </a:rPr>
              <a:t>พิมพ์คำสั่งต่อไปนี้ในคอนโซล</a:t>
            </a:r>
            <a:endParaRPr kumimoji="0" lang="th-TH" altLang="th-TH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CCFA451-6540-40FB-8CBD-35BE53B467B6}"/>
              </a:ext>
            </a:extLst>
          </p:cNvPr>
          <p:cNvSpPr/>
          <p:nvPr/>
        </p:nvSpPr>
        <p:spPr>
          <a:xfrm>
            <a:off x="2697534" y="355699"/>
            <a:ext cx="33297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ตัวอย่างที่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3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.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6 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ทอนเท่าไร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ea typeface="Arial" panose="020B0604020202020204" pitchFamily="34" charset="0"/>
              <a:cs typeface="TH Mali Grade 6" panose="02000506000000020004" pitchFamily="2" charset="-34"/>
            </a:endParaRPr>
          </a:p>
        </p:txBody>
      </p:sp>
      <p:pic>
        <p:nvPicPr>
          <p:cNvPr id="7" name="Picture 2" descr="C:\Users\tkron\Downloads\pic-actPowerCSM1\Books-3-300px.png">
            <a:extLst>
              <a:ext uri="{FF2B5EF4-FFF2-40B4-BE49-F238E27FC236}">
                <a16:creationId xmlns:a16="http://schemas.microsoft.com/office/drawing/2014/main" xmlns="" id="{632F0090-B9D5-419F-83C0-EB9348EDBE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006" y="174039"/>
            <a:ext cx="14287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6399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51C4F3C9-2967-40C1-B68B-37DD226DB9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4116644"/>
              </p:ext>
            </p:extLst>
          </p:nvPr>
        </p:nvGraphicFramePr>
        <p:xfrm>
          <a:off x="1706403" y="1829435"/>
          <a:ext cx="6199347" cy="2870200"/>
        </p:xfrm>
        <a:graphic>
          <a:graphicData uri="http://schemas.openxmlformats.org/drawingml/2006/table">
            <a:tbl>
              <a:tblPr/>
              <a:tblGrid>
                <a:gridCol w="6199347">
                  <a:extLst>
                    <a:ext uri="{9D8B030D-6E8A-4147-A177-3AD203B41FA5}">
                      <a16:colId xmlns:a16="http://schemas.microsoft.com/office/drawing/2014/main" xmlns="" val="339492585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&gt;&gt;&gt; change = 200 - 117</a:t>
                      </a:r>
                      <a:endParaRPr lang="en-US" sz="1800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&gt;&gt;&gt; note20 = change // 20</a:t>
                      </a:r>
                      <a:endParaRPr lang="en-US" sz="1800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&gt;&gt;&gt; coin1 = change % 20</a:t>
                      </a:r>
                      <a:endParaRPr lang="en-US" sz="1800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&gt;&gt;&gt; print("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เงินทอนทั้งหมด",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change ,"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บาท")</a:t>
                      </a:r>
                      <a:endParaRPr lang="th-TH" sz="1800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urier New" panose="02070309020205020404" pitchFamily="49" charset="0"/>
                        </a:rPr>
                        <a:t>เงินทอนทั้งหมด 83 บาท</a:t>
                      </a:r>
                      <a:endParaRPr lang="th-TH" sz="1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&gt;&gt;&gt;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print(" 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เป็นธนบัตรยี่สิบบาท จำนวน",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note20, "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ใบ")</a:t>
                      </a:r>
                      <a:endParaRPr lang="th-TH" sz="1800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urier New" panose="02070309020205020404" pitchFamily="49" charset="0"/>
                        </a:rPr>
                        <a:t>เป็นธนบัตรยี่สิบบาท 4 ใบ</a:t>
                      </a:r>
                      <a:endParaRPr lang="th-TH" sz="1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&gt;&gt;&gt;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print(" 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เป็นเหรียญหนึ่งบาท จำนวน", 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coin1, "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เหรียญ")</a:t>
                      </a:r>
                      <a:endParaRPr lang="th-TH" sz="1800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i="0" u="none" strike="noStrike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urier New" panose="02070309020205020404" pitchFamily="49" charset="0"/>
                        </a:rPr>
                        <a:t>เป็นเหรียญหนึ่งบาท 3 เหรียญ</a:t>
                      </a:r>
                      <a:r>
                        <a:rPr lang="th-TH" sz="1800" dirty="0">
                          <a:effectLst/>
                          <a:latin typeface="TH Mali Grade 6" panose="02000506000000020004" pitchFamily="2" charset="-34"/>
                        </a:rPr>
                        <a:t/>
                      </a:r>
                      <a:br>
                        <a:rPr lang="th-TH" sz="1800" dirty="0">
                          <a:effectLst/>
                          <a:latin typeface="TH Mali Grade 6" panose="02000506000000020004" pitchFamily="2" charset="-34"/>
                        </a:rPr>
                      </a:br>
                      <a:endParaRPr lang="th-TH" sz="1800" dirty="0">
                        <a:effectLst/>
                        <a:latin typeface="TH Mali Grade 6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64904814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5BB0BA6C-CCAF-4915-B0C6-26AA62EF480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09436" y="1217050"/>
            <a:ext cx="174438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H Mali Grade 6" panose="02000506000000020004" pitchFamily="2" charset="-34"/>
                <a:cs typeface="TH Mali Grade 6" panose="02000506000000020004" pitchFamily="2" charset="-34"/>
              </a:rPr>
              <a:t>จะได้ผลลัพธ์ดังนี้</a:t>
            </a:r>
            <a:endParaRPr kumimoji="0" lang="th-TH" altLang="th-TH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84922C9-BAA6-4E3B-A812-4C17858E3C89}"/>
              </a:ext>
            </a:extLst>
          </p:cNvPr>
          <p:cNvSpPr/>
          <p:nvPr/>
        </p:nvSpPr>
        <p:spPr>
          <a:xfrm>
            <a:off x="2697534" y="355699"/>
            <a:ext cx="33297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ตัวอย่างที่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3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.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6 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ทอนเท่าไร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ea typeface="Arial" panose="020B0604020202020204" pitchFamily="34" charset="0"/>
              <a:cs typeface="TH Mali Grade 6" panose="02000506000000020004" pitchFamily="2" charset="-34"/>
            </a:endParaRPr>
          </a:p>
        </p:txBody>
      </p:sp>
      <p:pic>
        <p:nvPicPr>
          <p:cNvPr id="7" name="Picture 2" descr="C:\Users\tkron\Downloads\pic-actPowerCSM1\turtle-thinking-300px.png">
            <a:extLst>
              <a:ext uri="{FF2B5EF4-FFF2-40B4-BE49-F238E27FC236}">
                <a16:creationId xmlns:a16="http://schemas.microsoft.com/office/drawing/2014/main" xmlns="" id="{78847AAF-B2FC-444E-8B55-281843BCC0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276" y="140677"/>
            <a:ext cx="839096" cy="1076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8994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C4B7FF11-ABD1-4232-8D15-524E9600F78A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318312" y="2599044"/>
          <a:ext cx="6488323" cy="2077720"/>
        </p:xfrm>
        <a:graphic>
          <a:graphicData uri="http://schemas.openxmlformats.org/drawingml/2006/table">
            <a:tbl>
              <a:tblPr/>
              <a:tblGrid>
                <a:gridCol w="6488323">
                  <a:extLst>
                    <a:ext uri="{9D8B030D-6E8A-4147-A177-3AD203B41FA5}">
                      <a16:colId xmlns:a16="http://schemas.microsoft.com/office/drawing/2014/main" xmlns="" val="1533088488"/>
                    </a:ext>
                  </a:extLst>
                </a:gridCol>
              </a:tblGrid>
              <a:tr h="1658631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   width = input("</a:t>
                      </a:r>
                      <a:r>
                        <a:rPr lang="th-TH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ป้อนความกว้างของสี่เหลี่ยม ")</a:t>
                      </a:r>
                      <a:endParaRPr lang="th-TH" sz="32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   </a:t>
                      </a: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length = input("</a:t>
                      </a:r>
                      <a:r>
                        <a:rPr lang="th-TH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ป้อนความยาวของสี่เหลี่ยม ")</a:t>
                      </a:r>
                      <a:endParaRPr lang="th-TH" sz="32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   </a:t>
                      </a: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area = width * length </a:t>
                      </a:r>
                      <a:endParaRPr lang="en-US" sz="32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   print("</a:t>
                      </a:r>
                      <a:r>
                        <a:rPr lang="th-TH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พื้นที่สี่เหลี่ยม คือ", </a:t>
                      </a: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area, "</a:t>
                      </a:r>
                      <a:r>
                        <a:rPr lang="th-TH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ตารางหน่วย")</a:t>
                      </a:r>
                      <a:endParaRPr lang="th-TH" sz="32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0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13913774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BD28099C-CA7B-4244-85CC-73E8F5CB9A6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22562" y="637347"/>
            <a:ext cx="8079824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altLang="th-TH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H Mali Grade 6" panose="02000506000000020004" pitchFamily="2" charset="-34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</a:rPr>
              <a:t>ฟังก์ชัน input() จะรับข้อมูลเข้าจากผู้ใช้ผ่านทางคีย์บอร์ด และจะเป็นข้อมูลชนิดสตริงเท่านั้น ซึ่งไม่สามารถนำไปคำนวณทางคณิตศาสตร์ได้ </a:t>
            </a:r>
            <a:r>
              <a:rPr kumimoji="0" lang="th-TH" altLang="th-TH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H Mali Grade 6" panose="02000506000000020004" pitchFamily="2" charset="-34"/>
              </a:rPr>
              <a:t> </a:t>
            </a:r>
            <a:endParaRPr kumimoji="0" lang="th-TH" altLang="th-TH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H Mali Grade 6" panose="02000506000000020004" pitchFamily="2" charset="-34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D7545298-9C48-477B-A77E-9EBBFC53275D}"/>
              </a:ext>
            </a:extLst>
          </p:cNvPr>
          <p:cNvSpPr/>
          <p:nvPr/>
        </p:nvSpPr>
        <p:spPr>
          <a:xfrm>
            <a:off x="1111613" y="522310"/>
            <a:ext cx="29674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h-TH" altLang="th-TH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การแปลงชนิดข้อมูล</a:t>
            </a:r>
            <a:endParaRPr lang="th-TH" altLang="th-TH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1E0B2243-3CD6-41DD-B734-99822F76CD85}"/>
              </a:ext>
            </a:extLst>
          </p:cNvPr>
          <p:cNvSpPr/>
          <p:nvPr/>
        </p:nvSpPr>
        <p:spPr>
          <a:xfrm>
            <a:off x="2054588" y="1999984"/>
            <a:ext cx="44310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h-TH" altLang="th-TH" sz="2400" b="1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  นักเรียนคิดว่าคำสั่งต่อไปนี้ ทำงานได้หรือไม่</a:t>
            </a:r>
          </a:p>
        </p:txBody>
      </p:sp>
    </p:spTree>
    <p:extLst>
      <p:ext uri="{BB962C8B-B14F-4D97-AF65-F5344CB8AC3E}">
        <p14:creationId xmlns:p14="http://schemas.microsoft.com/office/powerpoint/2010/main" val="2409244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B9FC9295-7F00-49AA-A9AA-ADBE97F7C1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0740967"/>
              </p:ext>
            </p:extLst>
          </p:nvPr>
        </p:nvGraphicFramePr>
        <p:xfrm>
          <a:off x="1792128" y="2390775"/>
          <a:ext cx="6180297" cy="1497330"/>
        </p:xfrm>
        <a:graphic>
          <a:graphicData uri="http://schemas.openxmlformats.org/drawingml/2006/table">
            <a:tbl>
              <a:tblPr/>
              <a:tblGrid>
                <a:gridCol w="6180297">
                  <a:extLst>
                    <a:ext uri="{9D8B030D-6E8A-4147-A177-3AD203B41FA5}">
                      <a16:colId xmlns:a16="http://schemas.microsoft.com/office/drawing/2014/main" xmlns="" val="4292784780"/>
                    </a:ext>
                  </a:extLst>
                </a:gridCol>
              </a:tblGrid>
              <a:tr h="1497330">
                <a:tc>
                  <a:txBody>
                    <a:bodyPr/>
                    <a:lstStyle/>
                    <a:p>
                      <a:pPr indent="4572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val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 = input("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ป้อนค่าจำนวนเต็มค่าหนึ่ง ")         #บรรทัดที่ 1</a:t>
                      </a:r>
                      <a:endParaRPr lang="th-TH" sz="1800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indent="4572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type(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val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)                   #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บรรทัดที่ 2</a:t>
                      </a:r>
                      <a:endParaRPr lang="th-TH" sz="1800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indent="4572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intVal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 =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int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(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val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)           #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บรรทัดที่ 3</a:t>
                      </a:r>
                      <a:endParaRPr lang="th-TH" sz="1800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indent="4572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type(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intVal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)                #</a:t>
                      </a:r>
                      <a:r>
                        <a:rPr lang="th-TH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บรรทัดที่ 4</a:t>
                      </a:r>
                      <a:endParaRPr lang="th-TH" sz="1800" dirty="0">
                        <a:effectLst/>
                        <a:latin typeface="TH Mali Grade 6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75010290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D2A4980A-19DD-4028-8685-F3BF3FCF17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792128" y="648765"/>
            <a:ext cx="5349541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</a:rPr>
              <a:t>ตัวอย่างที่ 3.7 </a:t>
            </a:r>
          </a:p>
          <a:p>
            <a:pPr marL="0" marR="0" lvl="0" indent="4572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</a:rPr>
              <a:t>การแปลงข้อมูลสตริงให้เป็นข้อมูลชนิดจำนวน</a:t>
            </a:r>
            <a:endParaRPr kumimoji="0" lang="th-TH" altLang="th-TH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DFFDF69B-5955-4651-B75F-600A2B393818}"/>
              </a:ext>
            </a:extLst>
          </p:cNvPr>
          <p:cNvSpPr/>
          <p:nvPr/>
        </p:nvSpPr>
        <p:spPr>
          <a:xfrm>
            <a:off x="222308" y="1725983"/>
            <a:ext cx="29290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h-TH" altLang="th-TH" sz="2400" b="1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พิมพ์คำสั่งต่อไปนี้ในคอนโซล</a:t>
            </a:r>
            <a:endParaRPr lang="th-TH" altLang="th-TH" sz="2400" b="1" dirty="0">
              <a:solidFill>
                <a:schemeClr val="tx1"/>
              </a:solidFill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6" name="Picture 2" descr="C:\Users\tkron\Downloads\pic-actPowerCSM1\Books-3-300px.png">
            <a:extLst>
              <a:ext uri="{FF2B5EF4-FFF2-40B4-BE49-F238E27FC236}">
                <a16:creationId xmlns:a16="http://schemas.microsoft.com/office/drawing/2014/main" xmlns="" id="{E9603F5A-AFD7-482E-80C0-88EE4A3A9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5540" y="383937"/>
            <a:ext cx="14287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72995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9240EC90-916B-4248-BEF9-0986494DF5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11700" y="1462750"/>
            <a:ext cx="174438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2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จะได้ผลลัพธ์ดังนี้</a:t>
            </a:r>
            <a:endParaRPr kumimoji="0" lang="th-TH" altLang="th-TH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xmlns="" id="{804E59B2-4BF2-415C-80CC-B3D38111C2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2128" y="445639"/>
            <a:ext cx="5349541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indent="457200" algn="l" rtl="0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SzPct val="100000"/>
              <a:buChar char="●"/>
              <a:defRPr sz="2800" b="0" i="0" u="none" strike="noStrike" cap="none">
                <a:solidFill>
                  <a:schemeClr val="tx1"/>
                </a:solidFill>
                <a:latin typeface="Arial" panose="020B0604020202020204" pitchFamily="34" charset="0"/>
                <a:ea typeface="TH Mali Grade 6" panose="02000506000000020004" pitchFamily="2" charset="-34"/>
                <a:cs typeface="TH Mali Grade 6" panose="02000506000000020004" pitchFamily="2" charset="-34"/>
                <a:sym typeface="Arial"/>
              </a:defRPr>
            </a:lvl1pPr>
            <a:lvl2pPr marL="457200" marR="0" lvl="1" algn="l" rtl="0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Char char="○"/>
              <a:defRPr sz="2800" b="0" i="0" u="none" strike="noStrike" cap="none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/>
                <a:sym typeface="Arial"/>
              </a:defRPr>
            </a:lvl2pPr>
            <a:lvl3pPr marL="914400" marR="0" lvl="2" algn="l" rtl="0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Char char="■"/>
              <a:defRPr sz="2800" b="0" i="0" u="none" strike="noStrike" cap="none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/>
                <a:sym typeface="Arial"/>
              </a:defRPr>
            </a:lvl3pPr>
            <a:lvl4pPr marL="1371600" marR="0" lvl="3" algn="l" rtl="0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Char char="●"/>
              <a:defRPr sz="2800" b="0" i="0" u="none" strike="noStrike" cap="none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/>
                <a:sym typeface="Arial"/>
              </a:defRPr>
            </a:lvl4pPr>
            <a:lvl5pPr marL="1828800" marR="0" lvl="4" algn="l" rtl="0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Char char="○"/>
              <a:defRPr sz="2800" b="0" i="0" u="none" strike="noStrike" cap="none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/>
                <a:sym typeface="Arial"/>
              </a:defRPr>
            </a:lvl5pPr>
            <a:lvl6pPr marL="2286000" marR="0" lvl="5" algn="l" rtl="0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Char char="■"/>
              <a:defRPr sz="2800" b="0" i="0" u="none" strike="noStrike" cap="none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/>
                <a:sym typeface="Arial"/>
              </a:defRPr>
            </a:lvl6pPr>
            <a:lvl7pPr marL="2743200" marR="0" lvl="6" algn="l" rtl="0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Char char="●"/>
              <a:defRPr sz="2800" b="0" i="0" u="none" strike="noStrike" cap="none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/>
                <a:sym typeface="Arial"/>
              </a:defRPr>
            </a:lvl7pPr>
            <a:lvl8pPr marL="3200400" marR="0" lvl="7" algn="l" rtl="0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Char char="○"/>
              <a:defRPr sz="2800" b="0" i="0" u="none" strike="noStrike" cap="none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/>
                <a:sym typeface="Arial"/>
              </a:defRPr>
            </a:lvl8pPr>
            <a:lvl9pPr marL="3657600" marR="0" lvl="8" algn="l" rtl="0" eaLnBrk="0" fontAlgn="base" hangingPunct="0">
              <a:lnSpc>
                <a:spcPct val="115000"/>
              </a:lnSpc>
              <a:spcBef>
                <a:spcPct val="0"/>
              </a:spcBef>
              <a:spcAft>
                <a:spcPct val="0"/>
              </a:spcAft>
              <a:buClr>
                <a:schemeClr val="dk2"/>
              </a:buClr>
              <a:buChar char="■"/>
              <a:defRPr sz="2800" b="0" i="0" u="none" strike="noStrike" cap="none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th-TH" altLang="th-TH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</a:rPr>
              <a:t>ตัวอย่างที่ 3.7 </a:t>
            </a:r>
          </a:p>
          <a:p>
            <a:pPr algn="ctr">
              <a:lnSpc>
                <a:spcPct val="100000"/>
              </a:lnSpc>
              <a:buClrTx/>
              <a:buSzTx/>
              <a:buFontTx/>
              <a:buNone/>
            </a:pPr>
            <a:r>
              <a:rPr lang="th-TH" altLang="th-TH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</a:rPr>
              <a:t>การแปลงข้อมูลสตริงให้เป็นข้อมูลชนิดจำนวน</a:t>
            </a:r>
            <a:endParaRPr lang="th-TH" altLang="th-TH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</a:endParaRPr>
          </a:p>
        </p:txBody>
      </p:sp>
      <p:pic>
        <p:nvPicPr>
          <p:cNvPr id="7" name="Picture 2" descr="C:\Users\tkron\Downloads\pic-actPowerCSM1\turtle-thinking-300px.png">
            <a:extLst>
              <a:ext uri="{FF2B5EF4-FFF2-40B4-BE49-F238E27FC236}">
                <a16:creationId xmlns:a16="http://schemas.microsoft.com/office/drawing/2014/main" xmlns="" id="{9CDDAE8F-ABE9-4D96-A255-F55FF6B6C9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127" y="224005"/>
            <a:ext cx="595573" cy="763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1FB1773E-5DC2-4029-AE06-77018B660E37}"/>
              </a:ext>
            </a:extLst>
          </p:cNvPr>
          <p:cNvSpPr/>
          <p:nvPr/>
        </p:nvSpPr>
        <p:spPr>
          <a:xfrm>
            <a:off x="1476048" y="1946994"/>
            <a:ext cx="5981700" cy="20313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t"/>
            <a:r>
              <a:rPr lang="en-US" sz="1800" dirty="0">
                <a:latin typeface="Courier New" panose="02070309020205020404" pitchFamily="49" charset="0"/>
              </a:rPr>
              <a:t>&gt;&gt;&gt; </a:t>
            </a:r>
            <a:r>
              <a:rPr lang="en-US" sz="1800" dirty="0" err="1">
                <a:latin typeface="Courier New" panose="02070309020205020404" pitchFamily="49" charset="0"/>
              </a:rPr>
              <a:t>val</a:t>
            </a:r>
            <a:r>
              <a:rPr lang="en-US" sz="1800" dirty="0">
                <a:latin typeface="Courier New" panose="02070309020205020404" pitchFamily="49" charset="0"/>
              </a:rPr>
              <a:t> = input("</a:t>
            </a:r>
            <a:r>
              <a:rPr lang="th-TH" sz="1800" dirty="0">
                <a:latin typeface="Courier New" panose="02070309020205020404" pitchFamily="49" charset="0"/>
              </a:rPr>
              <a:t>ป้อนค่าจำนวนเต็มค่าหนึ่ง ")</a:t>
            </a:r>
            <a:endParaRPr lang="th-TH" sz="1800" dirty="0">
              <a:latin typeface="TH Mali Grade 6" panose="02000506000000020004" pitchFamily="2" charset="-34"/>
            </a:endParaRPr>
          </a:p>
          <a:p>
            <a:pPr fontAlgn="t"/>
            <a:r>
              <a:rPr lang="th-TH" sz="1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</a:rPr>
              <a:t>ป้อนค่าจำนวนเต็มค่าหนึ่ง &gt;? </a:t>
            </a:r>
            <a:r>
              <a:rPr lang="th-TH" sz="1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</a:rPr>
              <a:t>4</a:t>
            </a:r>
            <a:endParaRPr lang="th-TH" sz="1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</a:endParaRPr>
          </a:p>
          <a:p>
            <a:pPr fontAlgn="t"/>
            <a:r>
              <a:rPr lang="th-TH" sz="1800" dirty="0">
                <a:latin typeface="Courier New" panose="02070309020205020404" pitchFamily="49" charset="0"/>
              </a:rPr>
              <a:t>&gt;&gt;&gt; </a:t>
            </a:r>
            <a:r>
              <a:rPr lang="en-US" sz="1800" dirty="0">
                <a:latin typeface="Courier New" panose="02070309020205020404" pitchFamily="49" charset="0"/>
              </a:rPr>
              <a:t>type(</a:t>
            </a:r>
            <a:r>
              <a:rPr lang="en-US" sz="1800" dirty="0" err="1">
                <a:latin typeface="Courier New" panose="02070309020205020404" pitchFamily="49" charset="0"/>
              </a:rPr>
              <a:t>val</a:t>
            </a:r>
            <a:r>
              <a:rPr lang="en-US" sz="1800" dirty="0">
                <a:latin typeface="Courier New" panose="02070309020205020404" pitchFamily="49" charset="0"/>
              </a:rPr>
              <a:t>)</a:t>
            </a:r>
            <a:endParaRPr lang="en-US" sz="1800" dirty="0">
              <a:latin typeface="TH Mali Grade 6" panose="02000506000000020004" pitchFamily="2" charset="-34"/>
            </a:endParaRPr>
          </a:p>
          <a:p>
            <a:pPr fontAlgn="t"/>
            <a:r>
              <a:rPr lang="en-US" sz="1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</a:rPr>
              <a:t>str</a:t>
            </a:r>
            <a:endParaRPr lang="en-US" sz="1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</a:endParaRPr>
          </a:p>
          <a:p>
            <a:pPr fontAlgn="t"/>
            <a:r>
              <a:rPr lang="en-US" sz="1800" dirty="0">
                <a:latin typeface="Courier New" panose="02070309020205020404" pitchFamily="49" charset="0"/>
              </a:rPr>
              <a:t>&gt;&gt;&gt; </a:t>
            </a:r>
            <a:r>
              <a:rPr lang="en-US" sz="1800" dirty="0" err="1">
                <a:latin typeface="Courier New" panose="02070309020205020404" pitchFamily="49" charset="0"/>
              </a:rPr>
              <a:t>intVal</a:t>
            </a:r>
            <a:r>
              <a:rPr lang="en-US" sz="1800" dirty="0">
                <a:latin typeface="Courier New" panose="02070309020205020404" pitchFamily="49" charset="0"/>
              </a:rPr>
              <a:t> = </a:t>
            </a:r>
            <a:r>
              <a:rPr lang="en-US" sz="1800" dirty="0" err="1">
                <a:latin typeface="Courier New" panose="02070309020205020404" pitchFamily="49" charset="0"/>
              </a:rPr>
              <a:t>int</a:t>
            </a:r>
            <a:r>
              <a:rPr lang="en-US" sz="1800" dirty="0">
                <a:latin typeface="Courier New" panose="02070309020205020404" pitchFamily="49" charset="0"/>
              </a:rPr>
              <a:t>(</a:t>
            </a:r>
            <a:r>
              <a:rPr lang="en-US" sz="1800" dirty="0" err="1">
                <a:latin typeface="Courier New" panose="02070309020205020404" pitchFamily="49" charset="0"/>
              </a:rPr>
              <a:t>val</a:t>
            </a:r>
            <a:r>
              <a:rPr lang="en-US" sz="1800" dirty="0">
                <a:latin typeface="Courier New" panose="02070309020205020404" pitchFamily="49" charset="0"/>
              </a:rPr>
              <a:t>)</a:t>
            </a:r>
            <a:endParaRPr lang="en-US" sz="1800" dirty="0">
              <a:latin typeface="TH Mali Grade 6" panose="02000506000000020004" pitchFamily="2" charset="-34"/>
            </a:endParaRPr>
          </a:p>
          <a:p>
            <a:pPr fontAlgn="t"/>
            <a:r>
              <a:rPr lang="en-US" sz="1800" dirty="0">
                <a:latin typeface="Courier New" panose="02070309020205020404" pitchFamily="49" charset="0"/>
              </a:rPr>
              <a:t>&gt;&gt;&gt; type(</a:t>
            </a:r>
            <a:r>
              <a:rPr lang="en-US" sz="1800" dirty="0" err="1">
                <a:latin typeface="Courier New" panose="02070309020205020404" pitchFamily="49" charset="0"/>
              </a:rPr>
              <a:t>intVal</a:t>
            </a:r>
            <a:r>
              <a:rPr lang="en-US" sz="1800" dirty="0">
                <a:latin typeface="Courier New" panose="02070309020205020404" pitchFamily="49" charset="0"/>
              </a:rPr>
              <a:t>)</a:t>
            </a:r>
            <a:endParaRPr lang="en-US" sz="1800" dirty="0">
              <a:latin typeface="TH Mali Grade 6" panose="02000506000000020004" pitchFamily="2" charset="-34"/>
            </a:endParaRPr>
          </a:p>
          <a:p>
            <a:pPr fontAlgn="t"/>
            <a:r>
              <a:rPr lang="en-US" sz="1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</a:rPr>
              <a:t>int</a:t>
            </a:r>
            <a:endParaRPr lang="en-US" sz="1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698939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D3846D3-F41C-4CFC-961A-37A925F1B9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4550" y="580975"/>
            <a:ext cx="8520600" cy="3416400"/>
          </a:xfrm>
        </p:spPr>
        <p:txBody>
          <a:bodyPr/>
          <a:lstStyle/>
          <a:p>
            <a:pPr algn="ctr">
              <a:buNone/>
            </a:pP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กิจกรรมที่ 3.3</a:t>
            </a: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ทำตามลำดับคำสั่งในตัวอย่างที่ 3.7 อีกครั้งหนึ่ง แต่เปลี่ยนให้แปลงค่าสตริงที่รับจากผู้ใช้ ให้เป็นจำนวนจริงด้วยฟังก์ชัน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float() </a:t>
            </a: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แทนการใช้ฟังก์ชัน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()</a:t>
            </a:r>
          </a:p>
          <a:p>
            <a:pPr marL="285750" indent="-285750" fontAlgn="base">
              <a:buFont typeface="Wingdings" panose="05000000000000000000" pitchFamily="2" charset="2"/>
              <a:buChar char="Ø"/>
            </a:pP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ปรับปรุงชุดคำสั่งที่ใช้หาพื้นที่สี่เหลี่ยมข้างต้น ให้ทำงานได้ถูกต้อง</a:t>
            </a:r>
          </a:p>
          <a:p>
            <a:endParaRPr lang="th-TH" dirty="0"/>
          </a:p>
        </p:txBody>
      </p:sp>
      <p:pic>
        <p:nvPicPr>
          <p:cNvPr id="4" name="Picture 2" descr="C:\Users\tkron\Downloads\pic-actPowerCSM1\icon-act.gif">
            <a:extLst>
              <a:ext uri="{FF2B5EF4-FFF2-40B4-BE49-F238E27FC236}">
                <a16:creationId xmlns:a16="http://schemas.microsoft.com/office/drawing/2014/main" xmlns="" id="{1CF37935-4707-4ABD-9057-EF824214A0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960" y="580975"/>
            <a:ext cx="663369" cy="693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02082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E8FAFD1-E2E1-4201-B541-55758D921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152475"/>
            <a:ext cx="8520600" cy="1638851"/>
          </a:xfrm>
        </p:spPr>
        <p:txBody>
          <a:bodyPr/>
          <a:lstStyle/>
          <a:p>
            <a:pPr>
              <a:buNone/>
            </a:pPr>
            <a:r>
              <a:rPr lang="en-US" sz="2400" dirty="0"/>
              <a:t>	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input()</a:t>
            </a: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เป็นคำสั่งชนิดฟังก์ชัน (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function) </a:t>
            </a: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ทำหน้าที่รับข้อมูลเข้าที่ผู้ใช้ป้อนผ่านคีย์บอร์ด แล้วส่งคืนสิ่งที่ผู้ใช้ป้อนเข้ามาเป็นข้อมูลชนิดสตริง ให้กับตัวแปรที่กำหนดไว้หน้าเครื่องหมาย =  ในที่นี้ คือตัวแปร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name </a:t>
            </a: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หลังจากนั้นบรรทัดที่ 2จะแสดงค่าในตัวแปร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name </a:t>
            </a: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ออกมาทางจอภาพ ซึ่งก็คือคำว่า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Prayut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dirty="0"/>
              <a:t/>
            </a:r>
            <a:br>
              <a:rPr lang="en-US" dirty="0"/>
            </a:br>
            <a:endParaRPr lang="th-TH" dirty="0"/>
          </a:p>
        </p:txBody>
      </p:sp>
      <p:sp>
        <p:nvSpPr>
          <p:cNvPr id="4" name="Shape 90">
            <a:extLst>
              <a:ext uri="{FF2B5EF4-FFF2-40B4-BE49-F238E27FC236}">
                <a16:creationId xmlns:a16="http://schemas.microsoft.com/office/drawing/2014/main" xmlns="" id="{B71A9B92-5AE0-4862-B590-EDBDEC2F8860}"/>
              </a:ext>
            </a:extLst>
          </p:cNvPr>
          <p:cNvSpPr txBox="1">
            <a:spLocks/>
          </p:cNvSpPr>
          <p:nvPr/>
        </p:nvSpPr>
        <p:spPr>
          <a:xfrm>
            <a:off x="1175300" y="7313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800" b="0" i="0" u="none" strike="noStrike" cap="none">
                <a:solidFill>
                  <a:schemeClr val="dk1"/>
                </a:solidFill>
                <a:latin typeface="TH Mali Grade 6" panose="02000506000000020004" pitchFamily="2" charset="-34"/>
                <a:ea typeface="TH Mali Grade 6" panose="02000506000000020004" pitchFamily="2" charset="-34"/>
                <a:cs typeface="TH Mali Grade 6" panose="02000506000000020004" pitchFamily="2" charset="-34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เริ่มต้นเขียนโปรแกรมภาษาไพทอน</a:t>
            </a:r>
            <a:endParaRPr lang="th-TH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B26730D0-7BD8-41B5-A1BF-07BD6F08E592}"/>
              </a:ext>
            </a:extLst>
          </p:cNvPr>
          <p:cNvSpPr/>
          <p:nvPr/>
        </p:nvSpPr>
        <p:spPr>
          <a:xfrm>
            <a:off x="1564636" y="2926076"/>
            <a:ext cx="6982464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>
                <a:latin typeface="Courier New" panose="02070309020205020404" pitchFamily="49" charset="0"/>
                <a:ea typeface="Courier New" panose="02070309020205020404" pitchFamily="49" charset="0"/>
              </a:rPr>
              <a:t>name </a:t>
            </a:r>
            <a:r>
              <a:rPr lang="th-TH" sz="2000" dirty="0"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= </a:t>
            </a:r>
            <a:r>
              <a:rPr lang="en-US" sz="2000" dirty="0">
                <a:latin typeface="Courier New" panose="02070309020205020404" pitchFamily="49" charset="0"/>
                <a:ea typeface="Courier New" panose="02070309020205020404" pitchFamily="49" charset="0"/>
              </a:rPr>
              <a:t>input</a:t>
            </a:r>
            <a:r>
              <a:rPr lang="th-TH" sz="2000" dirty="0"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("</a:t>
            </a:r>
            <a:r>
              <a:rPr lang="en-US" sz="2000" dirty="0">
                <a:latin typeface="Courier New" panose="02070309020205020404" pitchFamily="49" charset="0"/>
                <a:ea typeface="Courier New" panose="02070309020205020404" pitchFamily="49" charset="0"/>
              </a:rPr>
              <a:t>Please enter your name</a:t>
            </a:r>
            <a:r>
              <a:rPr lang="th-TH" sz="2000" dirty="0"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:")  </a:t>
            </a:r>
            <a:r>
              <a:rPr lang="en-US" sz="2000" dirty="0"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	</a:t>
            </a:r>
            <a:r>
              <a:rPr lang="en-US" sz="2000" dirty="0">
                <a:latin typeface="Courier New" panose="02070309020205020404" pitchFamily="49" charset="0"/>
                <a:ea typeface="Courier New" panose="02070309020205020404" pitchFamily="49" charset="0"/>
                <a:cs typeface="+mn-cs"/>
              </a:rPr>
              <a:t>#</a:t>
            </a:r>
            <a:r>
              <a:rPr lang="th-TH" sz="2000" dirty="0">
                <a:latin typeface="Arial Unicode MS"/>
                <a:ea typeface="Arial Unicode MS"/>
                <a:cs typeface="+mn-cs"/>
              </a:rPr>
              <a:t> บรรทัดที่ </a:t>
            </a:r>
            <a:r>
              <a:rPr lang="en-US" sz="2000" dirty="0">
                <a:latin typeface="Courier New" panose="02070309020205020404" pitchFamily="49" charset="0"/>
                <a:ea typeface="Courier New" panose="02070309020205020404" pitchFamily="49" charset="0"/>
                <a:cs typeface="+mn-cs"/>
              </a:rPr>
              <a:t>1</a:t>
            </a:r>
            <a:endParaRPr lang="en-US" sz="2000" dirty="0">
              <a:latin typeface="Arial" panose="020B0604020202020204" pitchFamily="34" charset="0"/>
              <a:ea typeface="Arial" panose="020B0604020202020204" pitchFamily="34" charset="0"/>
              <a:cs typeface="+mn-cs"/>
            </a:endParaRPr>
          </a:p>
          <a:p>
            <a:r>
              <a:rPr lang="en-US" sz="2000" dirty="0">
                <a:latin typeface="Courier New" panose="02070309020205020404" pitchFamily="49" charset="0"/>
                <a:ea typeface="Courier New" panose="02070309020205020404" pitchFamily="49" charset="0"/>
              </a:rPr>
              <a:t>print</a:t>
            </a:r>
            <a:r>
              <a:rPr lang="th-TH" sz="2000" dirty="0"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(</a:t>
            </a:r>
            <a:r>
              <a:rPr lang="en-US" sz="2000" dirty="0">
                <a:latin typeface="Courier New" panose="02070309020205020404" pitchFamily="49" charset="0"/>
                <a:ea typeface="Courier New" panose="02070309020205020404" pitchFamily="49" charset="0"/>
              </a:rPr>
              <a:t>name</a:t>
            </a:r>
            <a:r>
              <a:rPr lang="th-TH" sz="2000" dirty="0"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)</a:t>
            </a:r>
            <a:r>
              <a:rPr lang="en-US" sz="2000" dirty="0">
                <a:latin typeface="Arial Unicode MS"/>
                <a:ea typeface="Arial Unicode MS"/>
                <a:cs typeface="Arial Unicode MS"/>
              </a:rPr>
              <a:t>                              		             </a:t>
            </a:r>
            <a:r>
              <a:rPr lang="en-US" sz="2000" dirty="0">
                <a:latin typeface="Arial Unicode MS"/>
                <a:ea typeface="Arial Unicode MS"/>
                <a:cs typeface="+mn-cs"/>
              </a:rPr>
              <a:t># </a:t>
            </a:r>
            <a:r>
              <a:rPr lang="th-TH" sz="2000" dirty="0">
                <a:latin typeface="Arial Unicode MS"/>
                <a:ea typeface="Arial Unicode MS"/>
                <a:cs typeface="+mn-cs"/>
              </a:rPr>
              <a:t>บรรทัดที่ </a:t>
            </a:r>
            <a:r>
              <a:rPr lang="en-US" sz="2000" dirty="0">
                <a:latin typeface="Courier New" panose="02070309020205020404" pitchFamily="49" charset="0"/>
                <a:ea typeface="Courier New" panose="02070309020205020404" pitchFamily="49" charset="0"/>
                <a:cs typeface="+mn-cs"/>
              </a:rPr>
              <a:t>2</a:t>
            </a:r>
            <a:endParaRPr lang="en-US" sz="2000" dirty="0">
              <a:latin typeface="Arial" panose="020B0604020202020204" pitchFamily="34" charset="0"/>
              <a:ea typeface="Arial" panose="020B0604020202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300151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502200" y="581231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algn="ctr"/>
            <a:r>
              <a:rPr lang="en-GB" sz="3200" b="1" dirty="0" err="1">
                <a:solidFill>
                  <a:srgbClr val="741B47"/>
                </a:solidFill>
                <a:ea typeface="TH SarabunPSK"/>
                <a:sym typeface="TH SarabunPSK"/>
              </a:rPr>
              <a:t>ตัวอย่างที่</a:t>
            </a:r>
            <a:r>
              <a:rPr lang="en-GB" sz="3200" b="1" dirty="0">
                <a:solidFill>
                  <a:srgbClr val="741B47"/>
                </a:solidFill>
                <a:ea typeface="TH SarabunPSK"/>
                <a:sym typeface="TH SarabunPSK"/>
              </a:rPr>
              <a:t> 3.2</a:t>
            </a:r>
            <a:endParaRPr sz="32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DEC3E051-12D9-46CC-96CD-94BEFE2892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152475"/>
            <a:ext cx="8520600" cy="694080"/>
          </a:xfrm>
        </p:spPr>
        <p:txBody>
          <a:bodyPr/>
          <a:lstStyle/>
          <a:p>
            <a:pPr>
              <a:buNone/>
            </a:pPr>
            <a:r>
              <a:rPr lang="en-GB" sz="2400" b="1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H SarabunPSK"/>
                <a:sym typeface="TH SarabunPSK"/>
              </a:rPr>
              <a:t>คำสั่งรับข้อมูลเข้า</a:t>
            </a:r>
            <a:r>
              <a:rPr lang="en-GB" sz="24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H SarabunPSK"/>
                <a:sym typeface="TH SarabunPSK"/>
              </a:rPr>
              <a:t> </a:t>
            </a:r>
            <a:r>
              <a:rPr lang="en-GB" sz="2400" b="1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H SarabunPSK"/>
                <a:sym typeface="TH SarabunPSK"/>
              </a:rPr>
              <a:t>ทดลองพิมพ์คำสั่งต่อไปนี้ในคอนโซล</a:t>
            </a:r>
            <a:r>
              <a:rPr lang="en-GB" sz="24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H SarabunPSK"/>
                <a:sym typeface="TH SarabunPSK"/>
              </a:rPr>
              <a:t> </a:t>
            </a:r>
            <a:r>
              <a:rPr lang="en-GB" sz="2400" b="1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H SarabunPSK"/>
                <a:sym typeface="TH SarabunPSK"/>
              </a:rPr>
              <a:t>แล้วกดแป้น</a:t>
            </a:r>
            <a:r>
              <a:rPr lang="en-GB" sz="24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H SarabunPSK"/>
                <a:sym typeface="TH SarabunPSK"/>
              </a:rPr>
              <a:t> Enter</a:t>
            </a:r>
          </a:p>
          <a:p>
            <a:endParaRPr lang="th-TH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E1C199B5-FC5C-4F23-850C-C5AA788F8123}"/>
              </a:ext>
            </a:extLst>
          </p:cNvPr>
          <p:cNvSpPr/>
          <p:nvPr/>
        </p:nvSpPr>
        <p:spPr>
          <a:xfrm>
            <a:off x="311700" y="1722263"/>
            <a:ext cx="25731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พิมพ์คำสั่ง</a:t>
            </a: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ต่อไปนี้</a:t>
            </a:r>
            <a:r>
              <a:rPr lang="th-TH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 แล้วกดแป้น </a:t>
            </a:r>
            <a:r>
              <a:rPr lang="en-US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Enter</a:t>
            </a:r>
            <a:endParaRPr lang="th-TH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7ECA16A8-0F39-4A69-93B8-51F17DA01A45}"/>
              </a:ext>
            </a:extLst>
          </p:cNvPr>
          <p:cNvSpPr/>
          <p:nvPr/>
        </p:nvSpPr>
        <p:spPr>
          <a:xfrm>
            <a:off x="1526135" y="2123955"/>
            <a:ext cx="5757169" cy="584775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latin typeface="Courier New" panose="02070309020205020404" pitchFamily="49" charset="0"/>
                <a:ea typeface="Courier New" panose="02070309020205020404" pitchFamily="49" charset="0"/>
              </a:rPr>
              <a:t>name </a:t>
            </a:r>
            <a:r>
              <a:rPr lang="th-TH" dirty="0"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= </a:t>
            </a:r>
            <a:r>
              <a:rPr lang="en-US" dirty="0">
                <a:latin typeface="Courier New" panose="02070309020205020404" pitchFamily="49" charset="0"/>
                <a:ea typeface="Courier New" panose="02070309020205020404" pitchFamily="49" charset="0"/>
              </a:rPr>
              <a:t>input</a:t>
            </a:r>
            <a:r>
              <a:rPr lang="th-TH" dirty="0"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("</a:t>
            </a:r>
            <a:r>
              <a:rPr lang="en-US" dirty="0">
                <a:latin typeface="Courier New" panose="02070309020205020404" pitchFamily="49" charset="0"/>
                <a:ea typeface="Courier New" panose="02070309020205020404" pitchFamily="49" charset="0"/>
              </a:rPr>
              <a:t>Please enter your name</a:t>
            </a:r>
            <a:r>
              <a:rPr lang="th-TH" dirty="0"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:")</a:t>
            </a:r>
            <a:r>
              <a:rPr lang="th-TH" sz="1600" dirty="0"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  </a:t>
            </a:r>
            <a:r>
              <a:rPr lang="en-US" sz="1600" dirty="0"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	</a:t>
            </a:r>
            <a:r>
              <a:rPr lang="en-US" sz="1600" dirty="0">
                <a:latin typeface="Courier New" panose="02070309020205020404" pitchFamily="49" charset="0"/>
                <a:ea typeface="Courier New" panose="02070309020205020404" pitchFamily="49" charset="0"/>
                <a:cs typeface="+mn-cs"/>
              </a:rPr>
              <a:t>#</a:t>
            </a:r>
            <a:r>
              <a:rPr lang="th-TH" sz="1600" dirty="0">
                <a:latin typeface="Arial Unicode MS"/>
                <a:ea typeface="Arial Unicode MS"/>
                <a:cs typeface="+mn-cs"/>
              </a:rPr>
              <a:t> บรรทัดที่ </a:t>
            </a:r>
            <a:r>
              <a:rPr lang="en-US" sz="1600" dirty="0">
                <a:latin typeface="Courier New" panose="02070309020205020404" pitchFamily="49" charset="0"/>
                <a:ea typeface="Courier New" panose="02070309020205020404" pitchFamily="49" charset="0"/>
                <a:cs typeface="+mn-cs"/>
              </a:rPr>
              <a:t>1</a:t>
            </a:r>
            <a:endParaRPr lang="en-US" sz="1600" dirty="0">
              <a:latin typeface="Arial" panose="020B0604020202020204" pitchFamily="34" charset="0"/>
              <a:ea typeface="Arial" panose="020B0604020202020204" pitchFamily="34" charset="0"/>
              <a:cs typeface="+mn-cs"/>
            </a:endParaRPr>
          </a:p>
          <a:p>
            <a:r>
              <a:rPr lang="en-US" sz="1600" dirty="0">
                <a:latin typeface="Courier New" panose="02070309020205020404" pitchFamily="49" charset="0"/>
                <a:ea typeface="Courier New" panose="02070309020205020404" pitchFamily="49" charset="0"/>
              </a:rPr>
              <a:t>print</a:t>
            </a:r>
            <a:r>
              <a:rPr lang="th-TH" sz="1600" dirty="0"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(</a:t>
            </a:r>
            <a:r>
              <a:rPr lang="en-US" sz="1600" dirty="0">
                <a:latin typeface="Courier New" panose="02070309020205020404" pitchFamily="49" charset="0"/>
                <a:ea typeface="Courier New" panose="02070309020205020404" pitchFamily="49" charset="0"/>
              </a:rPr>
              <a:t>name</a:t>
            </a:r>
            <a:r>
              <a:rPr lang="th-TH" sz="1600" dirty="0"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)</a:t>
            </a:r>
            <a:r>
              <a:rPr lang="en-US" sz="1600" dirty="0">
                <a:latin typeface="Arial Unicode MS"/>
                <a:ea typeface="Arial Unicode MS"/>
                <a:cs typeface="Arial Unicode MS"/>
              </a:rPr>
              <a:t>                              		</a:t>
            </a:r>
            <a:r>
              <a:rPr lang="en-US" sz="1600" dirty="0">
                <a:latin typeface="Arial Unicode MS"/>
                <a:ea typeface="Arial Unicode MS"/>
                <a:cs typeface="+mn-cs"/>
              </a:rPr>
              <a:t># </a:t>
            </a:r>
            <a:r>
              <a:rPr lang="th-TH" sz="1600" dirty="0">
                <a:latin typeface="Arial Unicode MS"/>
                <a:ea typeface="Arial Unicode MS"/>
                <a:cs typeface="+mn-cs"/>
              </a:rPr>
              <a:t>บรรทัดที่ </a:t>
            </a:r>
            <a:r>
              <a:rPr lang="en-US" sz="1600" dirty="0">
                <a:latin typeface="Courier New" panose="02070309020205020404" pitchFamily="49" charset="0"/>
                <a:ea typeface="Courier New" panose="02070309020205020404" pitchFamily="49" charset="0"/>
                <a:cs typeface="+mn-cs"/>
              </a:rPr>
              <a:t>2</a:t>
            </a:r>
            <a:endParaRPr lang="en-US" sz="1600" dirty="0">
              <a:latin typeface="Arial" panose="020B0604020202020204" pitchFamily="34" charset="0"/>
              <a:ea typeface="Arial" panose="020B0604020202020204" pitchFamily="34" charset="0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1E59B6D4-D18D-4688-988A-5D9CD21927D5}"/>
              </a:ext>
            </a:extLst>
          </p:cNvPr>
          <p:cNvSpPr/>
          <p:nvPr/>
        </p:nvSpPr>
        <p:spPr>
          <a:xfrm>
            <a:off x="311700" y="2661383"/>
            <a:ext cx="1135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dirty="0"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ผลลัพธ์คือ</a:t>
            </a:r>
            <a:endParaRPr lang="th-TH" sz="2800" dirty="0"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E10F5FA7-F9EB-4817-9120-A6276EE9771E}"/>
              </a:ext>
            </a:extLst>
          </p:cNvPr>
          <p:cNvSpPr/>
          <p:nvPr/>
        </p:nvSpPr>
        <p:spPr>
          <a:xfrm>
            <a:off x="1526134" y="3140115"/>
            <a:ext cx="6756732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>
                <a:latin typeface="Courier New" panose="02070309020205020404" pitchFamily="49" charset="0"/>
                <a:ea typeface="Courier New" panose="02070309020205020404" pitchFamily="49" charset="0"/>
              </a:rPr>
              <a:t>Please enter your name</a:t>
            </a:r>
            <a:r>
              <a:rPr lang="th-TH" sz="1600" dirty="0"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:   </a:t>
            </a:r>
            <a:endParaRPr lang="en-US" sz="16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en-US" sz="1600" dirty="0">
                <a:latin typeface="Courier New" panose="02070309020205020404" pitchFamily="49" charset="0"/>
                <a:ea typeface="Courier New" panose="02070309020205020404" pitchFamily="49" charset="0"/>
              </a:rPr>
              <a:t>&gt;?_</a:t>
            </a:r>
            <a:endParaRPr lang="th-TH" sz="1600" dirty="0"/>
          </a:p>
        </p:txBody>
      </p:sp>
      <p:sp>
        <p:nvSpPr>
          <p:cNvPr id="13" name="Callout: Line 12">
            <a:extLst>
              <a:ext uri="{FF2B5EF4-FFF2-40B4-BE49-F238E27FC236}">
                <a16:creationId xmlns:a16="http://schemas.microsoft.com/office/drawing/2014/main" xmlns="" id="{9209FEC1-A567-4B19-B631-15E99B0A9A30}"/>
              </a:ext>
            </a:extLst>
          </p:cNvPr>
          <p:cNvSpPr/>
          <p:nvPr/>
        </p:nvSpPr>
        <p:spPr>
          <a:xfrm>
            <a:off x="2503503" y="4002290"/>
            <a:ext cx="2902998" cy="665825"/>
          </a:xfrm>
          <a:prstGeom prst="borderCallout1">
            <a:avLst>
              <a:gd name="adj1" fmla="val 50750"/>
              <a:gd name="adj2" fmla="val -382"/>
              <a:gd name="adj3" fmla="val -50167"/>
              <a:gd name="adj4" fmla="val -24571"/>
            </a:avLst>
          </a:prstGeom>
          <a:ln>
            <a:headEnd type="none" w="med" len="med"/>
            <a:tailEnd type="arrow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h-TH" sz="18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# เครื่องหมาย &gt;? เป็นเครื่องหมายแสดงการรอให้ผู้ใช้ป้อนข้อมูลของ </a:t>
            </a:r>
            <a:r>
              <a:rPr lang="en-US" sz="1800" dirty="0" err="1">
                <a:latin typeface="TH Mali Grade 6" panose="02000506000000020004" pitchFamily="2" charset="-34"/>
                <a:cs typeface="TH Mali Grade 6" panose="02000506000000020004" pitchFamily="2" charset="-34"/>
              </a:rPr>
              <a:t>PyCharm</a:t>
            </a:r>
            <a:r>
              <a:rPr lang="en-US" sz="18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 Edu </a:t>
            </a:r>
            <a:endParaRPr lang="th-TH" sz="1800" dirty="0"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9" name="Picture 2" descr="C:\Users\tkron\Downloads\pic-actPowerCSM1\Books-3-300px.png">
            <a:extLst>
              <a:ext uri="{FF2B5EF4-FFF2-40B4-BE49-F238E27FC236}">
                <a16:creationId xmlns:a16="http://schemas.microsoft.com/office/drawing/2014/main" xmlns="" id="{348E6BF4-6964-42A2-8162-08D788D724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270" y="368616"/>
            <a:ext cx="14287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984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BB52E203-1F6B-4390-8F77-07F4C5B128F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001187" y="2489072"/>
          <a:ext cx="3444537" cy="1148080"/>
        </p:xfrm>
        <a:graphic>
          <a:graphicData uri="http://schemas.openxmlformats.org/drawingml/2006/table">
            <a:tbl>
              <a:tblPr/>
              <a:tblGrid>
                <a:gridCol w="3444537">
                  <a:extLst>
                    <a:ext uri="{9D8B030D-6E8A-4147-A177-3AD203B41FA5}">
                      <a16:colId xmlns:a16="http://schemas.microsoft.com/office/drawing/2014/main" xmlns="" val="1153247749"/>
                    </a:ext>
                  </a:extLst>
                </a:gridCol>
              </a:tblGrid>
              <a:tr h="57150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>
                          <a:effectLst/>
                          <a:latin typeface="TH Mali Grade 6" panose="02000506000000020004" pitchFamily="2" charset="-34"/>
                        </a:rPr>
                        <a:t/>
                      </a:r>
                      <a:br>
                        <a:rPr lang="en-US" dirty="0">
                          <a:effectLst/>
                          <a:latin typeface="TH Mali Grade 6" panose="02000506000000020004" pitchFamily="2" charset="-34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Please enter your name: &gt;?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 </a:t>
                      </a:r>
                      <a:endParaRPr lang="th-TH" sz="1800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&gt;&gt;&gt; 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print (name)</a:t>
                      </a:r>
                      <a:endParaRPr lang="en-US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 </a:t>
                      </a:r>
                      <a:r>
                        <a:rPr lang="en-US" dirty="0">
                          <a:effectLst/>
                          <a:latin typeface="TH Mali Grade 6" panose="02000506000000020004" pitchFamily="2" charset="-34"/>
                        </a:rPr>
                        <a:t/>
                      </a:r>
                      <a:br>
                        <a:rPr lang="en-US" dirty="0">
                          <a:effectLst/>
                          <a:latin typeface="TH Mali Grade 6" panose="02000506000000020004" pitchFamily="2" charset="-34"/>
                        </a:rPr>
                      </a:br>
                      <a:endParaRPr lang="en-US" dirty="0">
                        <a:effectLst/>
                        <a:latin typeface="TH Mali Grade 6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E0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24694955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8A9C1275-8ED2-4A83-A980-88E0685BB3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557754" y="1875658"/>
            <a:ext cx="577594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จากนั้นให้ผู้ใช้ป้อนชื่อตนเอง เช่น ป้อนชื่อว่า </a:t>
            </a:r>
            <a:r>
              <a:rPr kumimoji="0" lang="th-TH" altLang="th-TH" sz="2000" b="1" i="0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Prayut</a:t>
            </a:r>
            <a:r>
              <a:rPr kumimoji="0" lang="th-TH" altLang="th-TH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 ดังข้อความที่ขีดเส้นใต้ ต่อไปนี้</a:t>
            </a:r>
            <a:endParaRPr kumimoji="0" lang="th-TH" altLang="th-TH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" name="Shape 90">
            <a:extLst>
              <a:ext uri="{FF2B5EF4-FFF2-40B4-BE49-F238E27FC236}">
                <a16:creationId xmlns:a16="http://schemas.microsoft.com/office/drawing/2014/main" xmlns="" id="{65232C36-C146-44FE-AB9F-02B801857A1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564684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algn="ctr"/>
            <a:r>
              <a:rPr lang="en-GB" b="1" dirty="0" err="1">
                <a:solidFill>
                  <a:srgbClr val="741B47"/>
                </a:solidFill>
                <a:ea typeface="TH SarabunPSK"/>
                <a:sym typeface="TH SarabunPSK"/>
              </a:rPr>
              <a:t>ตัวอย่างที่</a:t>
            </a:r>
            <a:r>
              <a:rPr lang="en-GB" b="1" dirty="0">
                <a:solidFill>
                  <a:srgbClr val="741B47"/>
                </a:solidFill>
                <a:ea typeface="TH SarabunPSK"/>
                <a:sym typeface="TH SarabunPSK"/>
              </a:rPr>
              <a:t> 3.2</a:t>
            </a:r>
            <a:endParaRPr dirty="0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xmlns="" id="{6336F722-7828-4E24-B822-F155B3536345}"/>
              </a:ext>
            </a:extLst>
          </p:cNvPr>
          <p:cNvSpPr txBox="1">
            <a:spLocks/>
          </p:cNvSpPr>
          <p:nvPr/>
        </p:nvSpPr>
        <p:spPr>
          <a:xfrm>
            <a:off x="311700" y="1152475"/>
            <a:ext cx="8520600" cy="69408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Char char="●"/>
              <a:defRPr sz="1800" b="0" i="0" u="none" strike="noStrike" cap="none">
                <a:solidFill>
                  <a:schemeClr val="dk2"/>
                </a:solidFill>
                <a:latin typeface="TH Mali Grade 6" panose="02000506000000020004" pitchFamily="2" charset="-34"/>
                <a:ea typeface="TH Mali Grade 6" panose="02000506000000020004" pitchFamily="2" charset="-34"/>
                <a:cs typeface="TH Mali Grade 6" panose="02000506000000020004" pitchFamily="2" charset="-34"/>
                <a:sym typeface="Arial"/>
              </a:defRPr>
            </a:lvl1pPr>
            <a:lvl2pPr marR="0" lvl="1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FontTx/>
              <a:buNone/>
            </a:pPr>
            <a:r>
              <a:rPr lang="en-GB" sz="2400" b="1" dirty="0" err="1">
                <a:solidFill>
                  <a:schemeClr val="dk1"/>
                </a:solidFill>
                <a:ea typeface="TH SarabunPSK"/>
                <a:sym typeface="TH SarabunPSK"/>
              </a:rPr>
              <a:t>คำสั่งรับข้อมูลเข้า</a:t>
            </a:r>
            <a:r>
              <a:rPr lang="en-GB" sz="2400" b="1" dirty="0">
                <a:solidFill>
                  <a:schemeClr val="dk1"/>
                </a:solidFill>
                <a:ea typeface="TH SarabunPSK"/>
                <a:sym typeface="TH SarabunPSK"/>
              </a:rPr>
              <a:t> </a:t>
            </a:r>
            <a:r>
              <a:rPr lang="en-GB" sz="2400" b="1" dirty="0" err="1">
                <a:solidFill>
                  <a:schemeClr val="dk1"/>
                </a:solidFill>
                <a:ea typeface="TH SarabunPSK"/>
                <a:sym typeface="TH SarabunPSK"/>
              </a:rPr>
              <a:t>ทดลองพิมพ์คำสั่งต่อไปนี้ในคอนโซล</a:t>
            </a:r>
            <a:r>
              <a:rPr lang="en-GB" sz="2400" b="1" dirty="0">
                <a:solidFill>
                  <a:schemeClr val="dk1"/>
                </a:solidFill>
                <a:ea typeface="TH SarabunPSK"/>
                <a:sym typeface="TH SarabunPSK"/>
              </a:rPr>
              <a:t> </a:t>
            </a:r>
            <a:r>
              <a:rPr lang="en-GB" sz="2400" b="1" dirty="0" err="1">
                <a:solidFill>
                  <a:schemeClr val="dk1"/>
                </a:solidFill>
                <a:ea typeface="TH SarabunPSK"/>
                <a:sym typeface="TH SarabunPSK"/>
              </a:rPr>
              <a:t>แล้วกดแป้น</a:t>
            </a:r>
            <a:r>
              <a:rPr lang="en-GB" sz="2400" b="1" dirty="0">
                <a:solidFill>
                  <a:schemeClr val="dk1"/>
                </a:solidFill>
                <a:ea typeface="TH SarabunPSK"/>
                <a:sym typeface="TH SarabunPSK"/>
              </a:rPr>
              <a:t> Enter</a:t>
            </a:r>
          </a:p>
          <a:p>
            <a:endParaRPr lang="th-TH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1EF46670-3CDD-449C-95DE-F155B65AEC1A}"/>
              </a:ext>
            </a:extLst>
          </p:cNvPr>
          <p:cNvCxnSpPr>
            <a:cxnSpLocks/>
          </p:cNvCxnSpPr>
          <p:nvPr/>
        </p:nvCxnSpPr>
        <p:spPr>
          <a:xfrm>
            <a:off x="4572000" y="2275768"/>
            <a:ext cx="612559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llout: Line 14">
            <a:extLst>
              <a:ext uri="{FF2B5EF4-FFF2-40B4-BE49-F238E27FC236}">
                <a16:creationId xmlns:a16="http://schemas.microsoft.com/office/drawing/2014/main" xmlns="" id="{FAEB74B4-4C17-43A1-AB86-2C73A93E82E7}"/>
              </a:ext>
            </a:extLst>
          </p:cNvPr>
          <p:cNvSpPr/>
          <p:nvPr/>
        </p:nvSpPr>
        <p:spPr>
          <a:xfrm>
            <a:off x="5757168" y="2485802"/>
            <a:ext cx="2220156" cy="647957"/>
          </a:xfrm>
          <a:prstGeom prst="borderCallout1">
            <a:avLst>
              <a:gd name="adj1" fmla="val 60289"/>
              <a:gd name="adj2" fmla="val -69"/>
              <a:gd name="adj3" fmla="val 61837"/>
              <a:gd name="adj4" fmla="val -41991"/>
            </a:avLst>
          </a:prstGeom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8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ข้อมูลที่ผู้ใช้ป้อนให้กับโปรแกรม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ABFD4F0F-B456-4EA4-95AD-3A0D8DC8E391}"/>
              </a:ext>
            </a:extLst>
          </p:cNvPr>
          <p:cNvSpPr txBox="1"/>
          <p:nvPr/>
        </p:nvSpPr>
        <p:spPr>
          <a:xfrm>
            <a:off x="3320248" y="2647669"/>
            <a:ext cx="1358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err="1">
                <a:latin typeface="Courier New" panose="02070309020205020404" pitchFamily="49" charset="0"/>
              </a:rPr>
              <a:t>Prayut</a:t>
            </a:r>
            <a:r>
              <a:rPr lang="en-US" sz="1600" b="1" dirty="0">
                <a:latin typeface="Courier New" panose="02070309020205020404" pitchFamily="49" charset="0"/>
              </a:rPr>
              <a:t> </a:t>
            </a:r>
            <a:endParaRPr lang="th-TH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96B11252-E609-4D8B-8E2E-CE7538B47F33}"/>
              </a:ext>
            </a:extLst>
          </p:cNvPr>
          <p:cNvSpPr txBox="1"/>
          <p:nvPr/>
        </p:nvSpPr>
        <p:spPr>
          <a:xfrm>
            <a:off x="1183440" y="3181940"/>
            <a:ext cx="13582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err="1">
                <a:latin typeface="Courier New" panose="02070309020205020404" pitchFamily="49" charset="0"/>
              </a:rPr>
              <a:t>Prayut</a:t>
            </a:r>
            <a:r>
              <a:rPr lang="en-US" sz="1600" b="1" dirty="0">
                <a:latin typeface="Courier New" panose="02070309020205020404" pitchFamily="49" charset="0"/>
              </a:rPr>
              <a:t> </a:t>
            </a:r>
            <a:endParaRPr lang="th-TH" dirty="0"/>
          </a:p>
        </p:txBody>
      </p:sp>
      <p:pic>
        <p:nvPicPr>
          <p:cNvPr id="11" name="Picture 2" descr="C:\Users\tkron\Downloads\pic-actPowerCSM1\Books-3-300px.png">
            <a:extLst>
              <a:ext uri="{FF2B5EF4-FFF2-40B4-BE49-F238E27FC236}">
                <a16:creationId xmlns:a16="http://schemas.microsoft.com/office/drawing/2014/main" xmlns="" id="{AF6219C6-2036-4ED0-AB6E-96294894BF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9003" y="434346"/>
            <a:ext cx="14287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781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337100" y="838725"/>
            <a:ext cx="8520600" cy="2854044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68750"/>
              <a:buFont typeface="Arial"/>
              <a:buNone/>
            </a:pPr>
            <a:r>
              <a:rPr lang="en-GB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รู้จักไพทอน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ea typeface="TH SarabunPSK"/>
              <a:cs typeface="TH Mali Grade 6" panose="02000506000000020004" pitchFamily="2" charset="-34"/>
              <a:sym typeface="TH SarabunPSK"/>
            </a:endParaRP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1100" dirty="0"/>
          </a:p>
          <a:p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ไพทอนเป็นภาษาที่ง่ายต่อการเริ่มต้นเรียนรู้การเขียนโปรแกรม มีโครงสร้างคำสั่งที่ไม่ซับซ้อน มีชุดคำสั่งที่ทำงานทางด้านกราฟิกให้เลือกใช้งานได้สะดวก สามารถทดสอบการทำงานตามคำสั่ง และตรวจสอบผลลัพธ์ได้ทันที นักเรียนสามารถนำภาษาไพทอนไปใช้ในการเขียนโปรแกรมที่ซับซ้อนเพื่อการทำงานจริงได้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h-TH" sz="2400" dirty="0"/>
              <a:t>	</a:t>
            </a:r>
            <a:br>
              <a:rPr lang="th-TH" sz="2400" dirty="0"/>
            </a:br>
            <a:r>
              <a:rPr lang="th-TH" sz="2400" dirty="0"/>
              <a:t/>
            </a:r>
            <a:br>
              <a:rPr lang="th-TH" sz="2400" dirty="0"/>
            </a:br>
            <a:endParaRPr lang="en-GB" sz="3600" dirty="0">
              <a:latin typeface="TH Mali Grade 6" panose="02000506000000020004" pitchFamily="2" charset="-34"/>
              <a:ea typeface="TH SarabunPSK"/>
              <a:cs typeface="TH Mali Grade 6" panose="02000506000000020004" pitchFamily="2" charset="-34"/>
              <a:sym typeface="TH SarabunPSK"/>
            </a:endParaRPr>
          </a:p>
        </p:txBody>
      </p:sp>
    </p:spTree>
    <p:extLst>
      <p:ext uri="{BB962C8B-B14F-4D97-AF65-F5344CB8AC3E}">
        <p14:creationId xmlns:p14="http://schemas.microsoft.com/office/powerpoint/2010/main" val="88976750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7302D212-22A2-4BD4-A9DB-76461AD99BD2}"/>
              </a:ext>
            </a:extLst>
          </p:cNvPr>
          <p:cNvSpPr/>
          <p:nvPr/>
        </p:nvSpPr>
        <p:spPr>
          <a:xfrm>
            <a:off x="2983832" y="1556088"/>
            <a:ext cx="3888606" cy="28623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b="1" dirty="0">
                <a:latin typeface="Courier New" panose="02070309020205020404" pitchFamily="49" charset="0"/>
                <a:ea typeface="Courier New" panose="02070309020205020404" pitchFamily="49" charset="0"/>
              </a:rPr>
              <a:t>snack </a:t>
            </a:r>
            <a:r>
              <a:rPr lang="th-TH" sz="2000" b="1" dirty="0"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= </a:t>
            </a:r>
            <a:r>
              <a:rPr lang="en-US" sz="2000" b="1" dirty="0">
                <a:latin typeface="Courier New" panose="02070309020205020404" pitchFamily="49" charset="0"/>
                <a:ea typeface="Courier New" panose="02070309020205020404" pitchFamily="49" charset="0"/>
              </a:rPr>
              <a:t>20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000" b="1" dirty="0">
                <a:latin typeface="Courier New" panose="02070309020205020404" pitchFamily="49" charset="0"/>
                <a:ea typeface="Courier New" panose="02070309020205020404" pitchFamily="49" charset="0"/>
              </a:rPr>
              <a:t>drink </a:t>
            </a:r>
            <a:r>
              <a:rPr lang="th-TH" sz="2000" b="1" dirty="0"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= </a:t>
            </a:r>
            <a:r>
              <a:rPr lang="en-US" sz="2000" b="1" dirty="0">
                <a:latin typeface="Courier New" panose="02070309020205020404" pitchFamily="49" charset="0"/>
                <a:ea typeface="Courier New" panose="02070309020205020404" pitchFamily="49" charset="0"/>
              </a:rPr>
              <a:t>33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000" b="1" dirty="0">
                <a:latin typeface="Courier New" panose="02070309020205020404" pitchFamily="49" charset="0"/>
                <a:ea typeface="Courier New" panose="02070309020205020404" pitchFamily="49" charset="0"/>
              </a:rPr>
              <a:t>price </a:t>
            </a:r>
            <a:r>
              <a:rPr lang="th-TH" sz="2000" b="1" dirty="0"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= </a:t>
            </a:r>
            <a:r>
              <a:rPr lang="en-US" sz="2000" b="1" dirty="0">
                <a:latin typeface="Courier New" panose="02070309020205020404" pitchFamily="49" charset="0"/>
                <a:ea typeface="Courier New" panose="02070309020205020404" pitchFamily="49" charset="0"/>
              </a:rPr>
              <a:t>snack</a:t>
            </a:r>
            <a:r>
              <a:rPr lang="th-TH" sz="2000" b="1" dirty="0"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+</a:t>
            </a:r>
            <a:r>
              <a:rPr lang="en-US" sz="2000" b="1" dirty="0">
                <a:latin typeface="Courier New" panose="02070309020205020404" pitchFamily="49" charset="0"/>
                <a:ea typeface="Courier New" panose="02070309020205020404" pitchFamily="49" charset="0"/>
              </a:rPr>
              <a:t>drink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000" b="1" dirty="0">
                <a:latin typeface="Arial Unicode MS"/>
                <a:ea typeface="Arial Unicode MS"/>
                <a:cs typeface="AngsanaUPC" panose="02020603050405020304" pitchFamily="18" charset="-34"/>
              </a:rPr>
              <a:t>print</a:t>
            </a:r>
            <a:r>
              <a:rPr lang="th-TH" sz="2000" b="1" dirty="0">
                <a:latin typeface="Arial Unicode MS"/>
                <a:ea typeface="Arial Unicode MS"/>
                <a:cs typeface="Angsana New" panose="02020603050405020304" pitchFamily="18" charset="-34"/>
              </a:rPr>
              <a:t>("ราคารวม = "</a:t>
            </a:r>
            <a:r>
              <a:rPr lang="en-US" sz="2000" b="1" dirty="0">
                <a:latin typeface="Arial Unicode MS"/>
                <a:ea typeface="Arial Unicode MS"/>
                <a:cs typeface="AngsanaUPC" panose="02020603050405020304" pitchFamily="18" charset="-34"/>
              </a:rPr>
              <a:t>,price</a:t>
            </a:r>
            <a:r>
              <a:rPr lang="th-TH" sz="2000" b="1" dirty="0">
                <a:latin typeface="Arial Unicode MS"/>
                <a:ea typeface="Arial Unicode MS"/>
                <a:cs typeface="Angsana New" panose="02020603050405020304" pitchFamily="18" charset="-34"/>
              </a:rPr>
              <a:t>)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000" b="1" dirty="0">
                <a:latin typeface="Courier New" panose="02070309020205020404" pitchFamily="49" charset="0"/>
                <a:ea typeface="Courier New" panose="02070309020205020404" pitchFamily="49" charset="0"/>
              </a:rPr>
              <a:t> 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000" b="1" dirty="0">
                <a:latin typeface="Courier New" panose="02070309020205020404" pitchFamily="49" charset="0"/>
                <a:ea typeface="Courier New" panose="02070309020205020404" pitchFamily="49" charset="0"/>
              </a:rPr>
              <a:t>snack </a:t>
            </a:r>
            <a:r>
              <a:rPr lang="th-TH" sz="2000" b="1" dirty="0"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= </a:t>
            </a:r>
            <a:r>
              <a:rPr lang="en-US" sz="2000" b="1" dirty="0">
                <a:latin typeface="Courier New" panose="02070309020205020404" pitchFamily="49" charset="0"/>
                <a:ea typeface="Courier New" panose="02070309020205020404" pitchFamily="49" charset="0"/>
              </a:rPr>
              <a:t>input</a:t>
            </a:r>
            <a:r>
              <a:rPr lang="th-TH" sz="2000" b="1" dirty="0"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()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000" b="1" dirty="0">
                <a:latin typeface="Courier New" panose="02070309020205020404" pitchFamily="49" charset="0"/>
                <a:ea typeface="Courier New" panose="02070309020205020404" pitchFamily="49" charset="0"/>
              </a:rPr>
              <a:t>snack </a:t>
            </a:r>
            <a:r>
              <a:rPr lang="th-TH" sz="2000" b="1" dirty="0"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= </a:t>
            </a:r>
            <a:r>
              <a:rPr lang="en-US" sz="2000" b="1" dirty="0" err="1">
                <a:latin typeface="Courier New" panose="02070309020205020404" pitchFamily="49" charset="0"/>
                <a:ea typeface="Courier New" panose="02070309020205020404" pitchFamily="49" charset="0"/>
              </a:rPr>
              <a:t>int</a:t>
            </a:r>
            <a:r>
              <a:rPr lang="th-TH" sz="2000" b="1" dirty="0"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(</a:t>
            </a:r>
            <a:r>
              <a:rPr lang="en-US" sz="2000" b="1" dirty="0">
                <a:latin typeface="Courier New" panose="02070309020205020404" pitchFamily="49" charset="0"/>
                <a:ea typeface="Courier New" panose="02070309020205020404" pitchFamily="49" charset="0"/>
              </a:rPr>
              <a:t>snack</a:t>
            </a:r>
            <a:r>
              <a:rPr lang="th-TH" sz="2000" b="1" dirty="0"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)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000" b="1" dirty="0">
                <a:latin typeface="Courier New" panose="02070309020205020404" pitchFamily="49" charset="0"/>
                <a:ea typeface="Courier New" panose="02070309020205020404" pitchFamily="49" charset="0"/>
              </a:rPr>
              <a:t>price </a:t>
            </a:r>
            <a:r>
              <a:rPr lang="th-TH" sz="2000" b="1" dirty="0"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= </a:t>
            </a:r>
            <a:r>
              <a:rPr lang="en-US" sz="2000" b="1" dirty="0">
                <a:latin typeface="Courier New" panose="02070309020205020404" pitchFamily="49" charset="0"/>
                <a:ea typeface="Courier New" panose="02070309020205020404" pitchFamily="49" charset="0"/>
              </a:rPr>
              <a:t>snack</a:t>
            </a:r>
            <a:r>
              <a:rPr lang="th-TH" sz="2000" b="1" dirty="0"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+</a:t>
            </a:r>
            <a:r>
              <a:rPr lang="en-US" sz="2000" b="1" dirty="0">
                <a:latin typeface="Courier New" panose="02070309020205020404" pitchFamily="49" charset="0"/>
                <a:ea typeface="Courier New" panose="02070309020205020404" pitchFamily="49" charset="0"/>
              </a:rPr>
              <a:t>drink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2000" b="1" dirty="0">
                <a:latin typeface="Arial Unicode MS"/>
                <a:ea typeface="Arial Unicode MS"/>
                <a:cs typeface="AngsanaUPC" panose="02020603050405020304" pitchFamily="18" charset="-34"/>
              </a:rPr>
              <a:t>print</a:t>
            </a:r>
            <a:r>
              <a:rPr lang="th-TH" sz="2000" b="1" dirty="0">
                <a:latin typeface="Arial Unicode MS"/>
                <a:ea typeface="Arial Unicode MS"/>
                <a:cs typeface="Angsana New" panose="02020603050405020304" pitchFamily="18" charset="-34"/>
              </a:rPr>
              <a:t>("ราคารวม = "</a:t>
            </a:r>
            <a:r>
              <a:rPr lang="en-US" sz="2000" b="1" dirty="0">
                <a:latin typeface="Arial Unicode MS"/>
                <a:ea typeface="Arial Unicode MS"/>
                <a:cs typeface="AngsanaUPC" panose="02020603050405020304" pitchFamily="18" charset="-34"/>
              </a:rPr>
              <a:t>,price</a:t>
            </a:r>
            <a:r>
              <a:rPr lang="th-TH" sz="2000" b="1" dirty="0">
                <a:latin typeface="Arial Unicode MS"/>
                <a:ea typeface="Arial Unicode MS"/>
                <a:cs typeface="Angsana New" panose="02020603050405020304" pitchFamily="18" charset="-34"/>
              </a:rPr>
              <a:t>)</a:t>
            </a:r>
            <a:endParaRPr lang="en-US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A0F5E9B6-568A-4894-B224-55BB0384BE96}"/>
              </a:ext>
            </a:extLst>
          </p:cNvPr>
          <p:cNvSpPr/>
          <p:nvPr/>
        </p:nvSpPr>
        <p:spPr>
          <a:xfrm>
            <a:off x="2011645" y="781567"/>
            <a:ext cx="51603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3200" b="1" dirty="0"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โปรแกรมที่มีการใช้ตัวแปรเก็บข้อมูลและแสดงผล</a:t>
            </a:r>
            <a:endParaRPr lang="th-TH" sz="3200" b="1" dirty="0"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55402197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B1AB676D-8938-4249-AF29-4AF3ABB0AEA6}"/>
              </a:ext>
            </a:extLst>
          </p:cNvPr>
          <p:cNvSpPr/>
          <p:nvPr/>
        </p:nvSpPr>
        <p:spPr>
          <a:xfrm>
            <a:off x="750770" y="928601"/>
            <a:ext cx="778683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การตั้งชื่อตัวแปรในไพทอน </a:t>
            </a:r>
          </a:p>
          <a:p>
            <a:r>
              <a:rPr lang="th-TH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	ชื่อตัวแปรจะประกอบด้วยตัวอักษร ตัวเลข หรือเครื่องหมายขีดเส้นใต้เท่านั้น โดยต้องขึ้นต้นด้วยตัวอักษรหรือเครื่องหมายขีดเส้นใต้ นอกจากนี้ตัวอักษรภาษาอังกฤษตัวพิมพ์เล็กและตัวพิมพ์ใหญ่จะถือว่าแตกต่างกัน ดังนั้น ตัวแปรชื่อ </a:t>
            </a:r>
            <a:r>
              <a:rPr lang="en-US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count </a:t>
            </a:r>
            <a:r>
              <a:rPr lang="th-TH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และ </a:t>
            </a:r>
            <a:r>
              <a:rPr lang="en-US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Count </a:t>
            </a:r>
            <a:r>
              <a:rPr lang="th-TH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จึงเป็นตัวแปรคนละตัวกัน</a:t>
            </a:r>
            <a:endParaRPr lang="en-US" sz="2000" b="1" dirty="0">
              <a:solidFill>
                <a:schemeClr val="tx1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604244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08B4446-D671-409E-8A3D-49635F7D5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xmlns="" id="{26A306B5-5C08-4548-B59C-71766EE98F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531" y="1197272"/>
            <a:ext cx="644892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ชื่อตัวแปรที่ตั้งขึ้นจะต้องไม่ซ้ำกับคำหลัก (keyword) </a:t>
            </a: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ที่ไพทอนใช้เป็นคำสั่ง โดยคำหลักมีดังต่อไปนี้ </a:t>
            </a:r>
            <a:endParaRPr kumimoji="0" lang="en-US" altLang="th-TH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th-TH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1025" name="image38.png">
            <a:extLst>
              <a:ext uri="{FF2B5EF4-FFF2-40B4-BE49-F238E27FC236}">
                <a16:creationId xmlns:a16="http://schemas.microsoft.com/office/drawing/2014/main" xmlns="" id="{EF722824-B97E-4737-A2CF-83D1CA97F1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975" y="2398249"/>
            <a:ext cx="5734050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xmlns="" id="{3089BE4A-041D-4B5C-B98D-DBABE56151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8954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70942464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B1C401FB-9FE0-4D04-8347-88A5AB524154}"/>
              </a:ext>
            </a:extLst>
          </p:cNvPr>
          <p:cNvSpPr/>
          <p:nvPr/>
        </p:nvSpPr>
        <p:spPr>
          <a:xfrm>
            <a:off x="2748428" y="1632451"/>
            <a:ext cx="3389069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h-TH" sz="44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ทำใบกิจกรรมที่ </a:t>
            </a:r>
            <a:r>
              <a:rPr lang="en-US" sz="44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4</a:t>
            </a:r>
            <a:r>
              <a:rPr lang="th-TH" sz="44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.</a:t>
            </a:r>
            <a:r>
              <a:rPr lang="en-US" sz="44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2 </a:t>
            </a:r>
            <a:endParaRPr lang="th-TH" sz="4400" dirty="0"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algn="ctr"/>
            <a:r>
              <a:rPr lang="th-TH" sz="44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ข้อที่ </a:t>
            </a:r>
            <a:r>
              <a:rPr lang="en-US" sz="44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3</a:t>
            </a:r>
            <a:r>
              <a:rPr lang="th-TH" sz="44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-</a:t>
            </a:r>
            <a:r>
              <a:rPr lang="en-US" sz="44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4</a:t>
            </a:r>
            <a:endParaRPr lang="th-TH" sz="4400" dirty="0"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6690208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B1C401FB-9FE0-4D04-8347-88A5AB524154}"/>
              </a:ext>
            </a:extLst>
          </p:cNvPr>
          <p:cNvSpPr/>
          <p:nvPr/>
        </p:nvSpPr>
        <p:spPr>
          <a:xfrm>
            <a:off x="1058863" y="1632451"/>
            <a:ext cx="6768199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h-TH" sz="44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ทำใบกิจกรรมที่ </a:t>
            </a:r>
            <a:r>
              <a:rPr lang="en-US" sz="44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4.3 </a:t>
            </a:r>
            <a:endParaRPr lang="th-TH" sz="4400" dirty="0"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algn="ctr"/>
            <a:r>
              <a:rPr lang="th-TH" sz="44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การเขียนโปรแกรมที่มีตัวแปรและตัวดำเนินการ</a:t>
            </a:r>
          </a:p>
        </p:txBody>
      </p:sp>
      <p:pic>
        <p:nvPicPr>
          <p:cNvPr id="3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xmlns="" id="{2FB94FFC-B2F2-411B-8224-964C713EE7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391" y="975577"/>
            <a:ext cx="1508348" cy="1508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429615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D077BBA5-EC0B-4361-B0A4-DE3F97E10D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167697"/>
              </p:ext>
            </p:extLst>
          </p:nvPr>
        </p:nvGraphicFramePr>
        <p:xfrm>
          <a:off x="1706403" y="3091512"/>
          <a:ext cx="5731193" cy="1590040"/>
        </p:xfrm>
        <a:graphic>
          <a:graphicData uri="http://schemas.openxmlformats.org/drawingml/2006/table">
            <a:tbl>
              <a:tblPr/>
              <a:tblGrid>
                <a:gridCol w="5731193">
                  <a:extLst>
                    <a:ext uri="{9D8B030D-6E8A-4147-A177-3AD203B41FA5}">
                      <a16:colId xmlns:a16="http://schemas.microsoft.com/office/drawing/2014/main" xmlns="" val="1351145058"/>
                    </a:ext>
                  </a:extLst>
                </a:gridCol>
              </a:tblGrid>
              <a:tr h="1556687">
                <a:tc>
                  <a:txBody>
                    <a:bodyPr/>
                    <a:lstStyle/>
                    <a:p>
                      <a:pPr marL="457200"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totalPrice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</a:t>
                      </a:r>
                      <a:r>
                        <a:rPr lang="th-TH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รับค่าอาหาทั้งหมด </a:t>
                      </a:r>
                    </a:p>
                    <a:p>
                      <a:pPr marL="457200"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number </a:t>
                      </a:r>
                      <a:r>
                        <a:rPr lang="th-TH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รับจำนวนผู้รับประทานอาหาร</a:t>
                      </a:r>
                    </a:p>
                    <a:p>
                      <a:pPr marL="457200"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avg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</a:t>
                      </a:r>
                      <a:r>
                        <a:rPr lang="th-TH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ค่าอาหารทั้งหมด/จำนวนผู้รับประทานอาหาร   </a:t>
                      </a:r>
                    </a:p>
                    <a:p>
                      <a:pPr marL="457200" rtl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th-TH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แสดงผล </a:t>
                      </a:r>
                      <a:r>
                        <a:rPr lang="en-US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avg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2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25563031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EC800A91-59FB-4313-B5E6-B1DEA5E021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9802" y="2666416"/>
            <a:ext cx="151035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1793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แนวคิดการแก้ปัญหา</a:t>
            </a:r>
            <a:endParaRPr kumimoji="0" lang="th-TH" altLang="th-TH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FF510FE7-CE45-4D32-B77B-9C21300B473B}"/>
              </a:ext>
            </a:extLst>
          </p:cNvPr>
          <p:cNvSpPr/>
          <p:nvPr/>
        </p:nvSpPr>
        <p:spPr>
          <a:xfrm>
            <a:off x="3092100" y="669445"/>
            <a:ext cx="30893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h-TH" altLang="th-TH" sz="2800" b="1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ตัวอย่างที่ 3.8 ร่วมด้วยช่วยแชร์</a:t>
            </a:r>
            <a:endParaRPr lang="th-TH" altLang="th-TH" sz="2800" b="1" dirty="0">
              <a:solidFill>
                <a:schemeClr val="tx1"/>
              </a:solidFill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6" name="Picture 2" descr="C:\Users\tkron\Downloads\pic-actPowerCSM1\Books-3-300px.png">
            <a:extLst>
              <a:ext uri="{FF2B5EF4-FFF2-40B4-BE49-F238E27FC236}">
                <a16:creationId xmlns:a16="http://schemas.microsoft.com/office/drawing/2014/main" xmlns="" id="{35F3EC37-65CF-45EA-AA8D-CEC5C5286B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3903" y="470055"/>
            <a:ext cx="14287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2480C59E-C292-422C-BA13-F651243A20BB}"/>
              </a:ext>
            </a:extLst>
          </p:cNvPr>
          <p:cNvSpPr/>
          <p:nvPr/>
        </p:nvSpPr>
        <p:spPr>
          <a:xfrm>
            <a:off x="839802" y="1280314"/>
            <a:ext cx="71421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altLang="th-TH" sz="24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	ถ้านักเรียนไปรับประทานอาหารฉลองวันปิดเทอมกับเพื่อน และตกลงกันว่าจะจ่ายค่าอาหารคนละเท่า ๆ กัน นักเรียนแต่ละคนจะต้องจ่ายค่าอาหารคนละเท่าใด ให้ใช้คำสั่งไพทอนแสดงวิธีหาคำตอบทีละลำดับ </a:t>
            </a:r>
            <a:endParaRPr lang="th-TH" sz="2400" dirty="0"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3432629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6C746CFC-1349-4626-9D3A-0C2F03E615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5343586"/>
              </p:ext>
            </p:extLst>
          </p:nvPr>
        </p:nvGraphicFramePr>
        <p:xfrm>
          <a:off x="1554003" y="1806077"/>
          <a:ext cx="5731193" cy="1346200"/>
        </p:xfrm>
        <a:graphic>
          <a:graphicData uri="http://schemas.openxmlformats.org/drawingml/2006/table">
            <a:tbl>
              <a:tblPr/>
              <a:tblGrid>
                <a:gridCol w="5731193">
                  <a:extLst>
                    <a:ext uri="{9D8B030D-6E8A-4147-A177-3AD203B41FA5}">
                      <a16:colId xmlns:a16="http://schemas.microsoft.com/office/drawing/2014/main" xmlns="" val="325310084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totalPrice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 = 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int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(input('</a:t>
                      </a:r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ค่าอาหารทั้งหมด '))</a:t>
                      </a:r>
                      <a:endParaRPr lang="th-TH" sz="2000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number = 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int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(input('</a:t>
                      </a:r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จำนวนผู้รับประทานอาหาร '))</a:t>
                      </a:r>
                      <a:endParaRPr lang="th-TH" sz="2000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avg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 = 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totalPrice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/number</a:t>
                      </a:r>
                      <a:endParaRPr lang="en-US" sz="2000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print ('</a:t>
                      </a:r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จ่ายค่าอาหารคนละ', 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avg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, '</a:t>
                      </a:r>
                      <a:r>
                        <a:rPr lang="th-TH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บาท')</a:t>
                      </a:r>
                      <a:endParaRPr lang="th-TH" sz="2000" dirty="0">
                        <a:effectLst/>
                        <a:latin typeface="TH Mali Grade 6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82183309"/>
                  </a:ext>
                </a:extLst>
              </a:tr>
            </a:tbl>
          </a:graphicData>
        </a:graphic>
      </p:graphicFrame>
      <p:sp>
        <p:nvSpPr>
          <p:cNvPr id="6" name="Rectangle 1">
            <a:extLst>
              <a:ext uri="{FF2B5EF4-FFF2-40B4-BE49-F238E27FC236}">
                <a16:creationId xmlns:a16="http://schemas.microsoft.com/office/drawing/2014/main" xmlns="" id="{F1F9FD99-D4B7-4BC0-B03E-F9658280DB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21250" y="1282490"/>
            <a:ext cx="285526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</a:rPr>
              <a:t>พิมพ์คำสั่งต่อไปนี้ลงในคอนโซล </a:t>
            </a:r>
            <a:endParaRPr kumimoji="0" lang="th-TH" altLang="th-TH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F72D4CA2-72A4-43A0-B017-199CC3D3FF69}"/>
              </a:ext>
            </a:extLst>
          </p:cNvPr>
          <p:cNvSpPr/>
          <p:nvPr/>
        </p:nvSpPr>
        <p:spPr>
          <a:xfrm>
            <a:off x="3268645" y="747040"/>
            <a:ext cx="30893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h-TH" altLang="th-TH" sz="2800" b="1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ตัวอย่างที่ 3.8 ร่วมด้วยช่วยแชร์</a:t>
            </a:r>
            <a:endParaRPr lang="th-TH" altLang="th-TH" sz="2800" b="1" dirty="0">
              <a:solidFill>
                <a:schemeClr val="tx1"/>
              </a:solidFill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8" name="Picture 2" descr="C:\Users\tkron\Downloads\pic-actPowerCSM1\Books-3-300px.png">
            <a:extLst>
              <a:ext uri="{FF2B5EF4-FFF2-40B4-BE49-F238E27FC236}">
                <a16:creationId xmlns:a16="http://schemas.microsoft.com/office/drawing/2014/main" xmlns="" id="{761D2605-1D7C-415A-B2C0-A8B3CFAD4E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2803" y="522587"/>
            <a:ext cx="14287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950913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7D678FE0-28DD-4772-A929-A6FF4E8527ED}"/>
              </a:ext>
            </a:extLst>
          </p:cNvPr>
          <p:cNvSpPr/>
          <p:nvPr/>
        </p:nvSpPr>
        <p:spPr>
          <a:xfrm>
            <a:off x="1058703" y="1270691"/>
            <a:ext cx="66675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h-TH" altLang="th-TH" sz="24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หากทดลองป้อนราคาอาหาร และจำนวนผู้รับประทานอาหาร เป็น 1,289 บาท และ 15 คน ตามลำดับ จะได้ผลลัพธ์ดังนี้</a:t>
            </a:r>
            <a:endParaRPr lang="th-TH" altLang="th-TH" sz="2400" dirty="0">
              <a:solidFill>
                <a:schemeClr val="tx1"/>
              </a:solidFill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endParaRPr lang="th-TH" altLang="th-TH" sz="1000" dirty="0">
              <a:solidFill>
                <a:schemeClr val="tx1"/>
              </a:solidFill>
              <a:latin typeface="TH Mali Grade 6" panose="02000506000000020004" pitchFamily="2" charset="-34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105FDB24-1ABE-4450-8379-BB6912CAEF0C}"/>
              </a:ext>
            </a:extLst>
          </p:cNvPr>
          <p:cNvSpPr/>
          <p:nvPr/>
        </p:nvSpPr>
        <p:spPr>
          <a:xfrm>
            <a:off x="3027345" y="551263"/>
            <a:ext cx="30893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h-TH" altLang="th-TH" sz="2800" b="1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ตัวอย่างที่ 3.8 ร่วมด้วยช่วยแชร์</a:t>
            </a:r>
            <a:endParaRPr lang="th-TH" altLang="th-TH" sz="2800" b="1" dirty="0">
              <a:solidFill>
                <a:schemeClr val="tx1"/>
              </a:solidFill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11" name="Picture 2" descr="C:\Users\tkron\Downloads\pic-actPowerCSM1\turtle-thinking-300px.png">
            <a:extLst>
              <a:ext uri="{FF2B5EF4-FFF2-40B4-BE49-F238E27FC236}">
                <a16:creationId xmlns:a16="http://schemas.microsoft.com/office/drawing/2014/main" xmlns="" id="{C7A1879B-3B02-4986-88F1-437C891976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575" y="279843"/>
            <a:ext cx="772770" cy="991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8A34A173-95AE-407D-B822-B8627207C1A8}"/>
              </a:ext>
            </a:extLst>
          </p:cNvPr>
          <p:cNvSpPr/>
          <p:nvPr/>
        </p:nvSpPr>
        <p:spPr>
          <a:xfrm>
            <a:off x="1544652" y="2186327"/>
            <a:ext cx="6322998" cy="20313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t"/>
            <a:r>
              <a:rPr lang="en-US" sz="1800" dirty="0">
                <a:latin typeface="Courier New" panose="02070309020205020404" pitchFamily="49" charset="0"/>
              </a:rPr>
              <a:t>&gt;&gt;&gt; </a:t>
            </a:r>
            <a:r>
              <a:rPr lang="en-US" sz="1800" dirty="0" err="1">
                <a:latin typeface="Courier New" panose="02070309020205020404" pitchFamily="49" charset="0"/>
              </a:rPr>
              <a:t>totalPrice</a:t>
            </a:r>
            <a:r>
              <a:rPr lang="en-US" sz="1800" dirty="0">
                <a:latin typeface="Courier New" panose="02070309020205020404" pitchFamily="49" charset="0"/>
              </a:rPr>
              <a:t> = </a:t>
            </a:r>
            <a:r>
              <a:rPr lang="en-US" sz="1800" dirty="0" err="1">
                <a:latin typeface="Courier New" panose="02070309020205020404" pitchFamily="49" charset="0"/>
              </a:rPr>
              <a:t>int</a:t>
            </a:r>
            <a:r>
              <a:rPr lang="en-US" sz="1800" dirty="0">
                <a:latin typeface="Courier New" panose="02070309020205020404" pitchFamily="49" charset="0"/>
              </a:rPr>
              <a:t>(input('</a:t>
            </a:r>
            <a:r>
              <a:rPr lang="th-TH" sz="1800" dirty="0">
                <a:latin typeface="Courier New" panose="02070309020205020404" pitchFamily="49" charset="0"/>
              </a:rPr>
              <a:t>ค่าอาหารทั้งหมด '))</a:t>
            </a:r>
            <a:endParaRPr lang="th-TH" sz="1800" dirty="0">
              <a:latin typeface="TH Mali Grade 6" panose="02000506000000020004" pitchFamily="2" charset="-34"/>
            </a:endParaRPr>
          </a:p>
          <a:p>
            <a:pPr fontAlgn="t"/>
            <a:r>
              <a:rPr lang="th-TH" sz="1800" b="1" dirty="0">
                <a:solidFill>
                  <a:srgbClr val="FF0000"/>
                </a:solidFill>
                <a:latin typeface="Courier New" panose="02070309020205020404" pitchFamily="49" charset="0"/>
              </a:rPr>
              <a:t>ราคาอาหารทั้งหมด &gt;? </a:t>
            </a:r>
            <a:r>
              <a:rPr lang="th-TH" sz="1800" b="1" u="sng" dirty="0">
                <a:solidFill>
                  <a:srgbClr val="FF0000"/>
                </a:solidFill>
                <a:latin typeface="Courier New" panose="02070309020205020404" pitchFamily="49" charset="0"/>
              </a:rPr>
              <a:t>1289</a:t>
            </a:r>
            <a:endParaRPr lang="th-TH" sz="1800" b="1" dirty="0">
              <a:solidFill>
                <a:srgbClr val="FF0000"/>
              </a:solidFill>
              <a:latin typeface="TH Mali Grade 6" panose="02000506000000020004" pitchFamily="2" charset="-34"/>
            </a:endParaRPr>
          </a:p>
          <a:p>
            <a:pPr fontAlgn="t"/>
            <a:r>
              <a:rPr lang="th-TH" sz="1800" dirty="0">
                <a:latin typeface="Courier New" panose="02070309020205020404" pitchFamily="49" charset="0"/>
              </a:rPr>
              <a:t>&gt;&gt;&gt; </a:t>
            </a:r>
            <a:r>
              <a:rPr lang="en-US" sz="1800" dirty="0">
                <a:latin typeface="Courier New" panose="02070309020205020404" pitchFamily="49" charset="0"/>
              </a:rPr>
              <a:t>number = </a:t>
            </a:r>
            <a:r>
              <a:rPr lang="en-US" sz="1800" dirty="0" err="1">
                <a:latin typeface="Courier New" panose="02070309020205020404" pitchFamily="49" charset="0"/>
              </a:rPr>
              <a:t>int</a:t>
            </a:r>
            <a:r>
              <a:rPr lang="en-US" sz="1800" dirty="0">
                <a:latin typeface="Courier New" panose="02070309020205020404" pitchFamily="49" charset="0"/>
              </a:rPr>
              <a:t>(input('</a:t>
            </a:r>
            <a:r>
              <a:rPr lang="th-TH" sz="1800" dirty="0">
                <a:latin typeface="Courier New" panose="02070309020205020404" pitchFamily="49" charset="0"/>
              </a:rPr>
              <a:t>จำนวนผู้รับประทานอาหาร '))</a:t>
            </a:r>
            <a:endParaRPr lang="th-TH" sz="1800" dirty="0">
              <a:latin typeface="TH Mali Grade 6" panose="02000506000000020004" pitchFamily="2" charset="-34"/>
            </a:endParaRPr>
          </a:p>
          <a:p>
            <a:pPr fontAlgn="t"/>
            <a:r>
              <a:rPr lang="th-TH" sz="1800" b="1" dirty="0">
                <a:solidFill>
                  <a:srgbClr val="FF0000"/>
                </a:solidFill>
                <a:latin typeface="Courier New" panose="02070309020205020404" pitchFamily="49" charset="0"/>
              </a:rPr>
              <a:t>จำนวนผู้รับประทานอาหาร &gt;? </a:t>
            </a:r>
            <a:r>
              <a:rPr lang="th-TH" sz="1800" b="1" u="sng" dirty="0">
                <a:solidFill>
                  <a:srgbClr val="FF0000"/>
                </a:solidFill>
                <a:latin typeface="Courier New" panose="02070309020205020404" pitchFamily="49" charset="0"/>
              </a:rPr>
              <a:t>15</a:t>
            </a:r>
            <a:endParaRPr lang="th-TH" sz="1800" b="1" dirty="0">
              <a:solidFill>
                <a:srgbClr val="FF0000"/>
              </a:solidFill>
              <a:latin typeface="TH Mali Grade 6" panose="02000506000000020004" pitchFamily="2" charset="-34"/>
            </a:endParaRPr>
          </a:p>
          <a:p>
            <a:pPr fontAlgn="t"/>
            <a:r>
              <a:rPr lang="th-TH" sz="1800" dirty="0">
                <a:latin typeface="Courier New" panose="02070309020205020404" pitchFamily="49" charset="0"/>
              </a:rPr>
              <a:t>&gt;&gt;&gt; </a:t>
            </a:r>
            <a:r>
              <a:rPr lang="en-US" sz="1800" dirty="0" err="1">
                <a:latin typeface="Courier New" panose="02070309020205020404" pitchFamily="49" charset="0"/>
              </a:rPr>
              <a:t>avg</a:t>
            </a:r>
            <a:r>
              <a:rPr lang="en-US" sz="1800" dirty="0">
                <a:latin typeface="Courier New" panose="02070309020205020404" pitchFamily="49" charset="0"/>
              </a:rPr>
              <a:t> = </a:t>
            </a:r>
            <a:r>
              <a:rPr lang="en-US" sz="1800" dirty="0" err="1">
                <a:latin typeface="Courier New" panose="02070309020205020404" pitchFamily="49" charset="0"/>
              </a:rPr>
              <a:t>totalPrice</a:t>
            </a:r>
            <a:r>
              <a:rPr lang="en-US" sz="1800" dirty="0">
                <a:latin typeface="Courier New" panose="02070309020205020404" pitchFamily="49" charset="0"/>
              </a:rPr>
              <a:t>/number</a:t>
            </a:r>
            <a:endParaRPr lang="en-US" sz="1800" dirty="0">
              <a:latin typeface="TH Mali Grade 6" panose="02000506000000020004" pitchFamily="2" charset="-34"/>
            </a:endParaRPr>
          </a:p>
          <a:p>
            <a:pPr fontAlgn="t"/>
            <a:r>
              <a:rPr lang="en-US" sz="1800" dirty="0">
                <a:latin typeface="Courier New" panose="02070309020205020404" pitchFamily="49" charset="0"/>
              </a:rPr>
              <a:t>&gt;&gt;&gt; print ('</a:t>
            </a:r>
            <a:r>
              <a:rPr lang="th-TH" sz="1800" dirty="0">
                <a:latin typeface="Courier New" panose="02070309020205020404" pitchFamily="49" charset="0"/>
              </a:rPr>
              <a:t>จ่ายค่าอาหารคนละ', </a:t>
            </a:r>
            <a:r>
              <a:rPr lang="en-US" sz="1800" dirty="0" err="1">
                <a:latin typeface="Courier New" panose="02070309020205020404" pitchFamily="49" charset="0"/>
              </a:rPr>
              <a:t>avg</a:t>
            </a:r>
            <a:r>
              <a:rPr lang="en-US" sz="1800" dirty="0">
                <a:latin typeface="Courier New" panose="02070309020205020404" pitchFamily="49" charset="0"/>
              </a:rPr>
              <a:t>, '</a:t>
            </a:r>
            <a:r>
              <a:rPr lang="th-TH" sz="1800" dirty="0">
                <a:latin typeface="Courier New" panose="02070309020205020404" pitchFamily="49" charset="0"/>
              </a:rPr>
              <a:t>บาท')</a:t>
            </a:r>
            <a:endParaRPr lang="th-TH" sz="1800" dirty="0">
              <a:latin typeface="TH Mali Grade 6" panose="02000506000000020004" pitchFamily="2" charset="-34"/>
            </a:endParaRPr>
          </a:p>
          <a:p>
            <a:pPr fontAlgn="t"/>
            <a:r>
              <a:rPr lang="th-TH" sz="1800" b="1" dirty="0">
                <a:solidFill>
                  <a:srgbClr val="FF0000"/>
                </a:solidFill>
                <a:latin typeface="Courier New" panose="02070309020205020404" pitchFamily="49" charset="0"/>
              </a:rPr>
              <a:t>จ่ายค่าอาหารคนละ 85.93333333333334 บาท</a:t>
            </a:r>
            <a:endParaRPr lang="th-TH" sz="1800" b="1" dirty="0">
              <a:solidFill>
                <a:srgbClr val="FF0000"/>
              </a:solidFill>
              <a:latin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85496142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7F63D86-2ED9-479A-9E61-3B204C4FD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600" y="711725"/>
            <a:ext cx="8520600" cy="572700"/>
          </a:xfrm>
        </p:spPr>
        <p:txBody>
          <a:bodyPr/>
          <a:lstStyle/>
          <a:p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การเขียนโปรแกรมไพทอนในโหมดสคริปต์</a:t>
            </a:r>
            <a:r>
              <a:rPr lang="th-TH" dirty="0"/>
              <a:t/>
            </a:r>
            <a:br>
              <a:rPr lang="th-TH" dirty="0"/>
            </a:br>
            <a:endParaRPr lang="th-T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1006E74-2C2B-492A-A16B-0DD954D8AC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6300" y="1284425"/>
            <a:ext cx="8520600" cy="2000300"/>
          </a:xfrm>
        </p:spPr>
        <p:txBody>
          <a:bodyPr/>
          <a:lstStyle/>
          <a:p>
            <a:pPr>
              <a:buNone/>
            </a:pPr>
            <a:r>
              <a:rPr lang="th-TH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	</a:t>
            </a:r>
            <a:r>
              <a:rPr lang="th-TH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ในโหมดสคริปต์ นักเรียนต้องเขียนชุดคำสั่งไพทอนที่ต้องการทำงานให้ครบถ้วนทั้งหมดก่อน ซึ่งเรียกว่า</a:t>
            </a:r>
            <a:r>
              <a:rPr lang="th-TH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โปรแกรม</a:t>
            </a:r>
            <a:r>
              <a:rPr lang="th-TH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th-TH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โดยจะต้องบันทึกไว้เป็นไฟล์ แล้วจึงสั่งโปรแกรมทำงานตามคำสั่งทั้งหมดตามลำดับ เรียกว่า </a:t>
            </a:r>
            <a:r>
              <a:rPr lang="th-TH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การรันโปรแกรม</a:t>
            </a:r>
            <a:r>
              <a:rPr lang="th-TH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 ข้อดีของการการทำงานโดยใช้โหมดสคริปต์ คือ ผู้ใช้สามารถบันทึกเก็บไว้เป็นไฟล์ได้ เพื่อจะได้นำมาแก้ไขเพิ่มเติมได้ในภายหลัง และยังสามารถสั่งรันโปรแกรมที่บันทึกไว้ได้หลายครั้ง</a:t>
            </a:r>
          </a:p>
        </p:txBody>
      </p:sp>
    </p:spTree>
    <p:extLst>
      <p:ext uri="{BB962C8B-B14F-4D97-AF65-F5344CB8AC3E}">
        <p14:creationId xmlns:p14="http://schemas.microsoft.com/office/powerpoint/2010/main" val="329902620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8CA8226-8C81-4290-8432-201BE3F49368}"/>
              </a:ext>
            </a:extLst>
          </p:cNvPr>
          <p:cNvSpPr txBox="1"/>
          <p:nvPr/>
        </p:nvSpPr>
        <p:spPr>
          <a:xfrm>
            <a:off x="595085" y="1355497"/>
            <a:ext cx="823721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/>
            </a:r>
            <a:br>
              <a:rPr lang="en-US" sz="2400" dirty="0">
                <a:latin typeface="TH Mali Grade 6" panose="02000506000000020004" pitchFamily="2" charset="-34"/>
                <a:cs typeface="TH Mali Grade 6" panose="02000506000000020004" pitchFamily="2" charset="-34"/>
              </a:rPr>
            </a:b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ให้นักเรียนสร้างโปรเจคและไฟล์โปรแกรมไพทอน แล้วตั้งชื่อ หลังจากนั้นป้อนคำสั่งไพทอนตามลำดับเหมือนในตัวอย่างที่ 3.8 พร้อมกับทดลองรันด้วยการคลิกปุ่ม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Execute </a:t>
            </a: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แล้วป้อนราคาอาหาร และจำนวนผู้รับประทานอาหารที่แตกต่างกัน </a:t>
            </a:r>
          </a:p>
          <a:p>
            <a:r>
              <a:rPr lang="th-TH" sz="24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/>
            </a:r>
            <a:br>
              <a:rPr lang="th-TH" sz="2400" dirty="0">
                <a:latin typeface="TH Mali Grade 6" panose="02000506000000020004" pitchFamily="2" charset="-34"/>
                <a:cs typeface="TH Mali Grade 6" panose="02000506000000020004" pitchFamily="2" charset="-34"/>
              </a:rPr>
            </a:br>
            <a:r>
              <a:rPr lang="th-TH" sz="24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/>
            </a:r>
            <a:br>
              <a:rPr lang="th-TH" sz="2400" dirty="0">
                <a:latin typeface="TH Mali Grade 6" panose="02000506000000020004" pitchFamily="2" charset="-34"/>
                <a:cs typeface="TH Mali Grade 6" panose="02000506000000020004" pitchFamily="2" charset="-34"/>
              </a:rPr>
            </a:br>
            <a:endParaRPr lang="th-TH" sz="2400" dirty="0"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02F8522B-17F3-4016-8DE4-B4CD1FD013D8}"/>
              </a:ext>
            </a:extLst>
          </p:cNvPr>
          <p:cNvSpPr/>
          <p:nvPr/>
        </p:nvSpPr>
        <p:spPr>
          <a:xfrm>
            <a:off x="2855824" y="817662"/>
            <a:ext cx="41729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ตัวอย่างที่ 3.9 ร่วมด้วยช่วยแชร์ 2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Re-run</a:t>
            </a:r>
          </a:p>
        </p:txBody>
      </p:sp>
      <p:pic>
        <p:nvPicPr>
          <p:cNvPr id="6" name="Picture 2" descr="C:\Users\tkron\Downloads\pic-actPowerCSM1\Books-3-300px.png">
            <a:extLst>
              <a:ext uri="{FF2B5EF4-FFF2-40B4-BE49-F238E27FC236}">
                <a16:creationId xmlns:a16="http://schemas.microsoft.com/office/drawing/2014/main" xmlns="" id="{6D8EF591-EB00-433D-92BB-EFE27AAC0F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4978" y="574447"/>
            <a:ext cx="14287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632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349800" y="8133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/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เครื่องมือพัฒนาโปรแกรม</a:t>
            </a:r>
            <a:endParaRPr sz="1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th-TH" sz="2400" dirty="0"/>
              <a:t>	การเขียนโปรแกรมไพทอนจะใช้เครื่องมือช่วยในการพัฒนาโปรแกรมที่เรียกว่า ไอดีอี (</a:t>
            </a:r>
            <a:r>
              <a:rPr lang="en-GB" sz="2400" dirty="0"/>
              <a:t>Integrated Development Environment: IDE) </a:t>
            </a:r>
            <a:r>
              <a:rPr lang="th-TH" sz="2400" dirty="0"/>
              <a:t>ซึ่งประกอบด้วยเครื่องมือแก้ไขโปรแกรมต้นฉบับ (</a:t>
            </a:r>
            <a:r>
              <a:rPr lang="en-GB" sz="2400" dirty="0"/>
              <a:t>source code editor) </a:t>
            </a:r>
            <a:r>
              <a:rPr lang="th-TH" sz="2400" dirty="0"/>
              <a:t>เครื่องมือแก้ไขจุดบกพร่องของโปรแกรม (</a:t>
            </a:r>
            <a:r>
              <a:rPr lang="en-GB" sz="2400" dirty="0"/>
              <a:t>debugger) </a:t>
            </a:r>
            <a:r>
              <a:rPr lang="th-TH" sz="2400" dirty="0"/>
              <a:t>และเครื่องมือช่วยให้โปรแกรมทำงาน หรือรันโปรแกรม (</a:t>
            </a:r>
            <a:r>
              <a:rPr lang="en-GB" sz="2400" dirty="0"/>
              <a:t>run) </a:t>
            </a:r>
            <a:r>
              <a:rPr lang="th-TH" sz="2400" dirty="0"/>
              <a:t>ไพทอนไอดีอีโดยทั่วไปจะทำงานตามคำสั่งได้ใน 2 โหมด คือ</a:t>
            </a:r>
            <a:br>
              <a:rPr lang="th-TH" sz="2400" dirty="0"/>
            </a:br>
            <a:r>
              <a:rPr lang="th-TH" sz="2400" dirty="0"/>
              <a:t/>
            </a:r>
            <a:br>
              <a:rPr lang="th-TH" sz="2400" dirty="0"/>
            </a:br>
            <a:r>
              <a:rPr lang="th-TH" sz="2400" dirty="0"/>
              <a:t>	</a:t>
            </a:r>
            <a:r>
              <a:rPr lang="en-US" sz="2400" dirty="0"/>
              <a:t>1.</a:t>
            </a:r>
            <a:r>
              <a:rPr lang="th-TH" sz="2400" dirty="0"/>
              <a:t> </a:t>
            </a:r>
            <a:r>
              <a:rPr lang="th-TH" b="1" dirty="0"/>
              <a:t>โหมดโต้ตอบหรือโหมดอิมมีเดียท (</a:t>
            </a:r>
            <a:r>
              <a:rPr lang="en-US" b="1" dirty="0"/>
              <a:t>immediate mode</a:t>
            </a:r>
            <a:r>
              <a:rPr lang="th-TH" b="1" dirty="0"/>
              <a:t>)</a:t>
            </a:r>
            <a:br>
              <a:rPr lang="th-TH" b="1" dirty="0"/>
            </a:br>
            <a:r>
              <a:rPr lang="th-TH" b="1" dirty="0"/>
              <a:t>	</a:t>
            </a:r>
            <a:r>
              <a:rPr lang="en-US" b="1" dirty="0"/>
              <a:t>2. </a:t>
            </a:r>
            <a:r>
              <a:rPr lang="th-TH" b="1" dirty="0"/>
              <a:t>โหมดสคริปต์ (</a:t>
            </a:r>
            <a:r>
              <a:rPr lang="en-US" b="1" dirty="0"/>
              <a:t>script mode)</a:t>
            </a:r>
            <a:endParaRPr lang="en-GB" sz="3600" b="1" dirty="0">
              <a:latin typeface="TH Mali Grade 6" panose="02000506000000020004" pitchFamily="2" charset="-34"/>
              <a:ea typeface="TH SarabunPSK"/>
              <a:cs typeface="TH Mali Grade 6" panose="02000506000000020004" pitchFamily="2" charset="-34"/>
              <a:sym typeface="TH SarabunPSK"/>
            </a:endParaRPr>
          </a:p>
        </p:txBody>
      </p:sp>
    </p:spTree>
    <p:extLst>
      <p:ext uri="{BB962C8B-B14F-4D97-AF65-F5344CB8AC3E}">
        <p14:creationId xmlns:p14="http://schemas.microsoft.com/office/powerpoint/2010/main" val="86605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lh4.googleusercontent.com/QoD0ELWADUlc1P2zDVtWdKA8W6p-p9T7UiB1pFl-MuiTOJhUvCrw68dAZlGLKnHRFBDKgTM1AyA1meIe_O_Do2f0uC1XLRJMnpfNsIHytU8vfQvlYyBmhsO98cm6FhAyecuhMtQD">
            <a:extLst>
              <a:ext uri="{FF2B5EF4-FFF2-40B4-BE49-F238E27FC236}">
                <a16:creationId xmlns:a16="http://schemas.microsoft.com/office/drawing/2014/main" xmlns="" id="{9D30C62E-7E88-4023-8A0B-149B71394F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9367" y="1876106"/>
            <a:ext cx="4467951" cy="2790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8CA8226-8C81-4290-8432-201BE3F49368}"/>
              </a:ext>
            </a:extLst>
          </p:cNvPr>
          <p:cNvSpPr txBox="1"/>
          <p:nvPr/>
        </p:nvSpPr>
        <p:spPr>
          <a:xfrm>
            <a:off x="595086" y="1017725"/>
            <a:ext cx="82372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/>
            </a:r>
            <a:br>
              <a:rPr lang="th-TH" sz="2400" dirty="0">
                <a:latin typeface="TH Mali Grade 6" panose="02000506000000020004" pitchFamily="2" charset="-34"/>
                <a:cs typeface="TH Mali Grade 6" panose="02000506000000020004" pitchFamily="2" charset="-34"/>
              </a:rPr>
            </a:b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รูปต่อไปนี้แสดงผลที่ได้จากการรันหนึ่งครั้ง แล้วป้อนราคาอาหารเป็น 1,480 บาท และจำนวนผู้รับประทานอาหารเป็น 9 คน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02F8522B-17F3-4016-8DE4-B4CD1FD013D8}"/>
              </a:ext>
            </a:extLst>
          </p:cNvPr>
          <p:cNvSpPr/>
          <p:nvPr/>
        </p:nvSpPr>
        <p:spPr>
          <a:xfrm>
            <a:off x="2855824" y="756115"/>
            <a:ext cx="41729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ตัวอย่างที่ 3.9 ร่วมด้วยช่วยแชร์ 2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Re-run</a:t>
            </a:r>
          </a:p>
        </p:txBody>
      </p:sp>
      <p:pic>
        <p:nvPicPr>
          <p:cNvPr id="6" name="Picture 2" descr="C:\Users\tkron\Downloads\pic-actPowerCSM1\Books-3-300px.png">
            <a:extLst>
              <a:ext uri="{FF2B5EF4-FFF2-40B4-BE49-F238E27FC236}">
                <a16:creationId xmlns:a16="http://schemas.microsoft.com/office/drawing/2014/main" xmlns="" id="{6D8EF591-EB00-433D-92BB-EFE27AAC0F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678" y="512900"/>
            <a:ext cx="14287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183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2038900" y="472150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/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เครื่องมือพัฒนาโปรแกรม</a:t>
            </a:r>
            <a:endParaRPr sz="1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th-TH" sz="2400" dirty="0"/>
              <a:t>	</a:t>
            </a:r>
            <a:endParaRPr lang="en-GB" sz="3600" dirty="0">
              <a:latin typeface="TH Mali Grade 6" panose="02000506000000020004" pitchFamily="2" charset="-34"/>
              <a:ea typeface="TH SarabunPSK"/>
              <a:cs typeface="TH Mali Grade 6" panose="02000506000000020004" pitchFamily="2" charset="-34"/>
              <a:sym typeface="TH SarabunPSK"/>
            </a:endParaRPr>
          </a:p>
        </p:txBody>
      </p:sp>
      <p:pic>
        <p:nvPicPr>
          <p:cNvPr id="73" name="Shape 73"/>
          <p:cNvPicPr preferRelativeResize="0"/>
          <p:nvPr/>
        </p:nvPicPr>
        <p:blipFill rotWithShape="1">
          <a:blip r:embed="rId3">
            <a:alphaModFix/>
          </a:blip>
          <a:srcRect t="4187"/>
          <a:stretch/>
        </p:blipFill>
        <p:spPr>
          <a:xfrm>
            <a:off x="446564" y="1017725"/>
            <a:ext cx="5299969" cy="352283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allout: Line 1">
            <a:extLst>
              <a:ext uri="{FF2B5EF4-FFF2-40B4-BE49-F238E27FC236}">
                <a16:creationId xmlns:a16="http://schemas.microsoft.com/office/drawing/2014/main" xmlns="" id="{CC45CC1E-78C4-436A-A702-A823826B957A}"/>
              </a:ext>
            </a:extLst>
          </p:cNvPr>
          <p:cNvSpPr/>
          <p:nvPr/>
        </p:nvSpPr>
        <p:spPr>
          <a:xfrm>
            <a:off x="2332758" y="3555133"/>
            <a:ext cx="2532409" cy="985422"/>
          </a:xfrm>
          <a:prstGeom prst="borderCallout1">
            <a:avLst>
              <a:gd name="adj1" fmla="val 49519"/>
              <a:gd name="adj2" fmla="val -542"/>
              <a:gd name="adj3" fmla="val 552"/>
              <a:gd name="adj4" fmla="val -175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>
              <a:solidFill>
                <a:schemeClr val="tx1"/>
              </a:solidFill>
              <a:latin typeface="TH Mali Grade 6" panose="02000506000000020004" pitchFamily="2" charset="-34"/>
              <a:ea typeface="TH SarabunPSK"/>
              <a:cs typeface="TH Mali Grade 6" panose="02000506000000020004" pitchFamily="2" charset="-34"/>
              <a:sym typeface="TH SarabunPSK"/>
            </a:endParaRPr>
          </a:p>
          <a:p>
            <a:pPr algn="ctr"/>
            <a:r>
              <a:rPr lang="en-US" sz="2000" b="1" dirty="0">
                <a:solidFill>
                  <a:schemeClr val="tx1"/>
                </a:solidFill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1.</a:t>
            </a:r>
            <a:r>
              <a:rPr lang="en-GB" sz="2000" b="1" dirty="0" err="1">
                <a:solidFill>
                  <a:schemeClr val="tx1"/>
                </a:solidFill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หมวดโต้ตอบหรือโหมดอิมมีเดียท</a:t>
            </a:r>
            <a:r>
              <a:rPr lang="en-GB" sz="2000" b="1" dirty="0">
                <a:solidFill>
                  <a:schemeClr val="tx1"/>
                </a:solidFill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 (immediate mode</a:t>
            </a:r>
            <a:r>
              <a:rPr lang="en-GB" b="1" dirty="0">
                <a:solidFill>
                  <a:schemeClr val="tx1"/>
                </a:solidFill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)</a:t>
            </a:r>
          </a:p>
          <a:p>
            <a:pPr algn="ctr"/>
            <a:endParaRPr lang="th-TH" dirty="0">
              <a:solidFill>
                <a:schemeClr val="tx1"/>
              </a:solidFill>
            </a:endParaRPr>
          </a:p>
        </p:txBody>
      </p:sp>
      <p:sp>
        <p:nvSpPr>
          <p:cNvPr id="5" name="Callout: Line 4">
            <a:extLst>
              <a:ext uri="{FF2B5EF4-FFF2-40B4-BE49-F238E27FC236}">
                <a16:creationId xmlns:a16="http://schemas.microsoft.com/office/drawing/2014/main" xmlns="" id="{0D7F40A3-F4D2-4E20-8EFF-3C069865735B}"/>
              </a:ext>
            </a:extLst>
          </p:cNvPr>
          <p:cNvSpPr/>
          <p:nvPr/>
        </p:nvSpPr>
        <p:spPr>
          <a:xfrm>
            <a:off x="4727299" y="1301809"/>
            <a:ext cx="2308195" cy="781235"/>
          </a:xfrm>
          <a:prstGeom prst="borderCallout1">
            <a:avLst>
              <a:gd name="adj1" fmla="val 47148"/>
              <a:gd name="adj2" fmla="val -901"/>
              <a:gd name="adj3" fmla="val 105682"/>
              <a:gd name="adj4" fmla="val -198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1800" b="1" dirty="0">
                <a:solidFill>
                  <a:schemeClr val="tx1"/>
                </a:solidFill>
                <a:latin typeface="TH Mali Grade 6" panose="02000506000000020004" pitchFamily="2" charset="-34"/>
                <a:cs typeface="TH Mali Grade 6" panose="02000506000000020004" pitchFamily="2" charset="-34"/>
              </a:rPr>
              <a:t>2. โหมดสคริปต์ (</a:t>
            </a:r>
            <a:r>
              <a:rPr lang="en-US" sz="1800" b="1" dirty="0">
                <a:solidFill>
                  <a:schemeClr val="tx1"/>
                </a:solidFill>
                <a:latin typeface="TH Mali Grade 6" panose="02000506000000020004" pitchFamily="2" charset="-34"/>
                <a:cs typeface="TH Mali Grade 6" panose="02000506000000020004" pitchFamily="2" charset="-34"/>
              </a:rPr>
              <a:t>script mode)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516FB86-C909-49C6-9BC9-E17B511942F8}"/>
              </a:ext>
            </a:extLst>
          </p:cNvPr>
          <p:cNvSpPr/>
          <p:nvPr/>
        </p:nvSpPr>
        <p:spPr>
          <a:xfrm>
            <a:off x="6013221" y="2388092"/>
            <a:ext cx="2747698" cy="2616101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bg1"/>
                </a:solidFill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1.</a:t>
            </a:r>
            <a:r>
              <a:rPr lang="en-GB" sz="1800" b="1" dirty="0" err="1">
                <a:solidFill>
                  <a:schemeClr val="bg1"/>
                </a:solidFill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หมวดโต้ตอบหรือโหมดอิมมีเดียท</a:t>
            </a:r>
            <a:endParaRPr lang="th-TH" sz="1800" dirty="0">
              <a:solidFill>
                <a:schemeClr val="bg1"/>
              </a:solidFill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r>
              <a:rPr lang="th-TH" sz="1800" dirty="0">
                <a:solidFill>
                  <a:schemeClr val="bg1"/>
                </a:solidFill>
                <a:latin typeface="TH Mali Grade 6" panose="02000506000000020004" pitchFamily="2" charset="-34"/>
                <a:cs typeface="TH Mali Grade 6" panose="02000506000000020004" pitchFamily="2" charset="-34"/>
              </a:rPr>
              <a:t>ผู้ใช้จะพิมพ์คำสั่งภาษาไพทอนลงในส่วนที่เรียกว่า เชลล์ (</a:t>
            </a:r>
            <a:r>
              <a:rPr lang="en-US" sz="1800" dirty="0">
                <a:solidFill>
                  <a:schemeClr val="bg1"/>
                </a:solidFill>
                <a:latin typeface="TH Mali Grade 6" panose="02000506000000020004" pitchFamily="2" charset="-34"/>
                <a:cs typeface="TH Mali Grade 6" panose="02000506000000020004" pitchFamily="2" charset="-34"/>
              </a:rPr>
              <a:t>shell</a:t>
            </a:r>
            <a:r>
              <a:rPr lang="th-TH" sz="1800" dirty="0">
                <a:solidFill>
                  <a:schemeClr val="bg1"/>
                </a:solidFill>
                <a:latin typeface="TH Mali Grade 6" panose="02000506000000020004" pitchFamily="2" charset="-34"/>
                <a:cs typeface="TH Mali Grade 6" panose="02000506000000020004" pitchFamily="2" charset="-34"/>
              </a:rPr>
              <a:t>) หรือคอนโซล (</a:t>
            </a:r>
            <a:r>
              <a:rPr lang="en-US" sz="1800" dirty="0">
                <a:solidFill>
                  <a:schemeClr val="bg1"/>
                </a:solidFill>
                <a:latin typeface="TH Mali Grade 6" panose="02000506000000020004" pitchFamily="2" charset="-34"/>
                <a:cs typeface="TH Mali Grade 6" panose="02000506000000020004" pitchFamily="2" charset="-34"/>
              </a:rPr>
              <a:t>console</a:t>
            </a:r>
            <a:r>
              <a:rPr lang="th-TH" sz="1800" dirty="0">
                <a:solidFill>
                  <a:schemeClr val="bg1"/>
                </a:solidFill>
                <a:latin typeface="TH Mali Grade 6" panose="02000506000000020004" pitchFamily="2" charset="-34"/>
                <a:cs typeface="TH Mali Grade 6" panose="02000506000000020004" pitchFamily="2" charset="-34"/>
              </a:rPr>
              <a:t>) ทีละคำสั่ง และตัวแปลภาษาไพทอน (</a:t>
            </a:r>
            <a:r>
              <a:rPr lang="en-US" sz="1800" dirty="0">
                <a:solidFill>
                  <a:schemeClr val="bg1"/>
                </a:solidFill>
                <a:latin typeface="TH Mali Grade 6" panose="02000506000000020004" pitchFamily="2" charset="-34"/>
                <a:cs typeface="TH Mali Grade 6" panose="02000506000000020004" pitchFamily="2" charset="-34"/>
              </a:rPr>
              <a:t>python interpreter</a:t>
            </a:r>
            <a:r>
              <a:rPr lang="th-TH" sz="1800" dirty="0">
                <a:solidFill>
                  <a:schemeClr val="bg1"/>
                </a:solidFill>
                <a:latin typeface="TH Mali Grade 6" panose="02000506000000020004" pitchFamily="2" charset="-34"/>
                <a:cs typeface="TH Mali Grade 6" panose="02000506000000020004" pitchFamily="2" charset="-34"/>
              </a:rPr>
              <a:t>) จะแปลคำสั่ง หากไม่มีข้อผิดพลาดจะทำงานคำสั่งดังกล่าว พร้อมแสดงผลลัพธ์ทันที แต่หากคำสั่งมีข้อผิดพลาดก็จะแสดงข้อผิดพลาด </a:t>
            </a:r>
          </a:p>
          <a:p>
            <a:r>
              <a:rPr lang="th-TH" sz="1800" dirty="0">
                <a:solidFill>
                  <a:schemeClr val="bg1"/>
                </a:solidFill>
                <a:latin typeface="TH Mali Grade 6" panose="02000506000000020004" pitchFamily="2" charset="-34"/>
                <a:cs typeface="TH Mali Grade 6" panose="02000506000000020004" pitchFamily="2" charset="-34"/>
              </a:rPr>
              <a:t>(</a:t>
            </a:r>
            <a:r>
              <a:rPr lang="en-US" sz="1800" dirty="0">
                <a:solidFill>
                  <a:schemeClr val="bg1"/>
                </a:solidFill>
                <a:latin typeface="TH Mali Grade 6" panose="02000506000000020004" pitchFamily="2" charset="-34"/>
                <a:cs typeface="TH Mali Grade 6" panose="02000506000000020004" pitchFamily="2" charset="-34"/>
              </a:rPr>
              <a:t>error message</a:t>
            </a:r>
            <a:r>
              <a:rPr lang="th-TH" sz="1800" dirty="0">
                <a:solidFill>
                  <a:schemeClr val="bg1"/>
                </a:solidFill>
                <a:latin typeface="TH Mali Grade 6" panose="02000506000000020004" pitchFamily="2" charset="-34"/>
                <a:cs typeface="TH Mali Grade 6" panose="02000506000000020004" pitchFamily="2" charset="-34"/>
              </a:rPr>
              <a:t>)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D6EBB057-C091-492B-B6F6-73AB874EE988}"/>
              </a:ext>
            </a:extLst>
          </p:cNvPr>
          <p:cNvSpPr/>
          <p:nvPr/>
        </p:nvSpPr>
        <p:spPr>
          <a:xfrm>
            <a:off x="6013221" y="2388092"/>
            <a:ext cx="2747698" cy="2616101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th-TH" sz="1800" b="1" dirty="0">
                <a:solidFill>
                  <a:schemeClr val="tx1"/>
                </a:solidFill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2. โหมดสคริปต์ (</a:t>
            </a:r>
            <a:r>
              <a:rPr lang="en-US" sz="1800" b="1" dirty="0">
                <a:solidFill>
                  <a:schemeClr val="tx1"/>
                </a:solidFill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script mode) </a:t>
            </a:r>
          </a:p>
          <a:p>
            <a:r>
              <a:rPr lang="th-TH" sz="1800" dirty="0">
                <a:solidFill>
                  <a:schemeClr val="tx1"/>
                </a:solidFill>
                <a:latin typeface="TH Mali Grade 6" panose="02000506000000020004" pitchFamily="2" charset="-34"/>
                <a:cs typeface="TH Mali Grade 6" panose="02000506000000020004" pitchFamily="2" charset="-34"/>
              </a:rPr>
              <a:t>ผู้ใช้ต้องพิมพ์คำสั่งไพทอนหลายคำสั่งประกอบกันให้เป็นโปรแกรมที่สมบูรณ์ แล้วบันทึกเป็นไฟล์ไว้ก่อน เพื่อที่จะสั่งให้ตัวแปลภาษาไพทอนทำงานตามคำสั่งทั้งหมดในโปรแกรมตั้งแต่คำสั่งแรก จนถึงคำสั่งสุดท้ายต่อเนื่องกันไป  ถ้าหากต้องการตรวจสอบความถูกต้องของคำสั่งสามารถใช้โหมดอิมมีเดียทในการทดสอบได้</a:t>
            </a:r>
          </a:p>
        </p:txBody>
      </p:sp>
    </p:spTree>
    <p:extLst>
      <p:ext uri="{BB962C8B-B14F-4D97-AF65-F5344CB8AC3E}">
        <p14:creationId xmlns:p14="http://schemas.microsoft.com/office/powerpoint/2010/main" val="1292349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311700" y="683789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/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เครื่องมือพัฒนาโปรแกรม</a:t>
            </a:r>
            <a:endParaRPr sz="11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th-TH" sz="2400" dirty="0"/>
              <a:t>	</a:t>
            </a:r>
            <a:endParaRPr lang="en-GB" sz="3600" dirty="0">
              <a:latin typeface="TH Mali Grade 6" panose="02000506000000020004" pitchFamily="2" charset="-34"/>
              <a:ea typeface="TH SarabunPSK"/>
              <a:cs typeface="TH Mali Grade 6" panose="02000506000000020004" pitchFamily="2" charset="-34"/>
              <a:sym typeface="TH SarabunPSK"/>
            </a:endParaRPr>
          </a:p>
        </p:txBody>
      </p:sp>
      <p:sp>
        <p:nvSpPr>
          <p:cNvPr id="3" name="Speech Bubble: Rectangle 2">
            <a:extLst>
              <a:ext uri="{FF2B5EF4-FFF2-40B4-BE49-F238E27FC236}">
                <a16:creationId xmlns:a16="http://schemas.microsoft.com/office/drawing/2014/main" xmlns="" id="{38419271-7607-4988-9504-9D9B83EB0E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907" y="1380574"/>
            <a:ext cx="3127406" cy="2677656"/>
          </a:xfrm>
          <a:prstGeom prst="wedgeRectCallout">
            <a:avLst>
              <a:gd name="adj1" fmla="val 59006"/>
              <a:gd name="adj2" fmla="val 20836"/>
            </a:avLst>
          </a:prstGeom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เกร็ดน่ารู้ </a:t>
            </a:r>
          </a:p>
          <a:p>
            <a:pPr marL="0" marR="0" lvl="0" indent="0" algn="l" defTabSz="2667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h-TH" altLang="th-TH" sz="1800" dirty="0">
                <a:solidFill>
                  <a:schemeClr val="bg1"/>
                </a:solidFill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	</a:t>
            </a:r>
            <a:r>
              <a:rPr kumimoji="0" lang="th-TH" altLang="th-TH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การเขียนโปรแกรมไพทอนออนไลน์</a:t>
            </a:r>
            <a:r>
              <a:rPr lang="th-TH" altLang="th-TH" sz="1800" dirty="0">
                <a:solidFill>
                  <a:schemeClr val="bg1"/>
                </a:solidFill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kumimoji="0" lang="th-TH" altLang="th-TH" sz="1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หากคอมพิวเตอร์ที่ใช้งานอยู่ เชื่อมต่ออินเทอร์เน็ต นักเรียนสามารถฝึกฝนการเขียนโปรแกรมภาษาไพทอนแบบออนไลน์ได้จากเว็บไซต์ที่ให้บริการตัวแปลภาษาไพทอน ซึ่งมีอยู่หลายเว็บไซต์ โดยไม่ต้องติดตั้งตัวแปลภาษาไพทอน หรือไพทอนไอดีอี เช่น</a:t>
            </a:r>
            <a:r>
              <a:rPr kumimoji="0" lang="th-TH" altLang="th-T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 </a:t>
            </a:r>
            <a:r>
              <a:rPr kumimoji="0" lang="th-TH" altLang="th-T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  <a:hlinkClick r:id="rId3"/>
              </a:rPr>
              <a:t>https://repl.it/languages/python3</a:t>
            </a:r>
            <a:endParaRPr kumimoji="0" lang="en-US" altLang="th-T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th-T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1025" name="image19.png">
            <a:extLst>
              <a:ext uri="{FF2B5EF4-FFF2-40B4-BE49-F238E27FC236}">
                <a16:creationId xmlns:a16="http://schemas.microsoft.com/office/drawing/2014/main" xmlns="" id="{CF608BD7-828B-49F2-8688-D639A3155F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0725" y="1380574"/>
            <a:ext cx="4981575" cy="295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470BD4D8-2673-48C6-8755-7CE249D344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409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th-T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3A40126-BD90-4BFD-A512-948D53777781}"/>
              </a:ext>
            </a:extLst>
          </p:cNvPr>
          <p:cNvSpPr/>
          <p:nvPr/>
        </p:nvSpPr>
        <p:spPr>
          <a:xfrm>
            <a:off x="501212" y="3534035"/>
            <a:ext cx="30321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TH SarabunPSK" panose="020B0500040200020003" pitchFamily="34" charset="-34"/>
                <a:ea typeface="TH SarabunPSK" panose="020B0500040200020003" pitchFamily="34" charset="-34"/>
              </a:rPr>
              <a:t>https</a:t>
            </a:r>
            <a:r>
              <a:rPr lang="th-TH" sz="2000" dirty="0">
                <a:solidFill>
                  <a:schemeClr val="bg1"/>
                </a:solidFill>
                <a:latin typeface="Arial" panose="020B0604020202020204" pitchFamily="34" charset="0"/>
                <a:ea typeface="TH SarabunPSK" panose="020B0500040200020003" pitchFamily="34" charset="-34"/>
                <a:cs typeface="TH SarabunPSK" panose="020B0500040200020003" pitchFamily="34" charset="-34"/>
              </a:rPr>
              <a:t>://</a:t>
            </a:r>
            <a:r>
              <a:rPr lang="en-US" sz="2000" dirty="0" err="1">
                <a:solidFill>
                  <a:schemeClr val="bg1"/>
                </a:solidFill>
                <a:latin typeface="TH SarabunPSK" panose="020B0500040200020003" pitchFamily="34" charset="-34"/>
                <a:ea typeface="TH SarabunPSK" panose="020B0500040200020003" pitchFamily="34" charset="-34"/>
              </a:rPr>
              <a:t>repl</a:t>
            </a:r>
            <a:r>
              <a:rPr lang="th-TH" sz="2000" dirty="0">
                <a:solidFill>
                  <a:schemeClr val="bg1"/>
                </a:solidFill>
                <a:latin typeface="Arial" panose="020B0604020202020204" pitchFamily="34" charset="0"/>
                <a:ea typeface="TH SarabunPSK" panose="020B0500040200020003" pitchFamily="34" charset="-34"/>
                <a:cs typeface="TH SarabunPSK" panose="020B0500040200020003" pitchFamily="34" charset="-34"/>
              </a:rPr>
              <a:t>.</a:t>
            </a:r>
            <a:r>
              <a:rPr lang="en-US" sz="2000" dirty="0">
                <a:solidFill>
                  <a:schemeClr val="bg1"/>
                </a:solidFill>
                <a:latin typeface="TH SarabunPSK" panose="020B0500040200020003" pitchFamily="34" charset="-34"/>
                <a:ea typeface="TH SarabunPSK" panose="020B0500040200020003" pitchFamily="34" charset="-34"/>
              </a:rPr>
              <a:t>it</a:t>
            </a:r>
            <a:r>
              <a:rPr lang="th-TH" sz="2000" dirty="0">
                <a:solidFill>
                  <a:schemeClr val="bg1"/>
                </a:solidFill>
                <a:latin typeface="Arial" panose="020B0604020202020204" pitchFamily="34" charset="0"/>
                <a:ea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en-US" sz="2000" dirty="0">
                <a:solidFill>
                  <a:schemeClr val="bg1"/>
                </a:solidFill>
                <a:latin typeface="TH SarabunPSK" panose="020B0500040200020003" pitchFamily="34" charset="-34"/>
                <a:ea typeface="TH SarabunPSK" panose="020B0500040200020003" pitchFamily="34" charset="-34"/>
              </a:rPr>
              <a:t>languages</a:t>
            </a:r>
            <a:r>
              <a:rPr lang="th-TH" sz="2000" dirty="0">
                <a:solidFill>
                  <a:schemeClr val="bg1"/>
                </a:solidFill>
                <a:latin typeface="Arial" panose="020B0604020202020204" pitchFamily="34" charset="0"/>
                <a:ea typeface="TH SarabunPSK" panose="020B0500040200020003" pitchFamily="34" charset="-34"/>
                <a:cs typeface="TH SarabunPSK" panose="020B0500040200020003" pitchFamily="34" charset="-34"/>
              </a:rPr>
              <a:t>/</a:t>
            </a:r>
            <a:r>
              <a:rPr lang="en-US" sz="2000" dirty="0">
                <a:solidFill>
                  <a:schemeClr val="bg1"/>
                </a:solidFill>
                <a:latin typeface="TH SarabunPSK" panose="020B0500040200020003" pitchFamily="34" charset="-34"/>
                <a:ea typeface="TH SarabunPSK" panose="020B0500040200020003" pitchFamily="34" charset="-34"/>
              </a:rPr>
              <a:t>python3</a:t>
            </a:r>
            <a:endParaRPr lang="th-TH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03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1861100" y="518128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/>
            <a:r>
              <a:rPr lang="th-TH" b="1" dirty="0"/>
              <a:t>เริ่มต้นเขียน</a:t>
            </a:r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โปรแกรม</a:t>
            </a:r>
            <a:r>
              <a:rPr lang="th-TH" b="1" dirty="0"/>
              <a:t>ภาษาไพทอน</a:t>
            </a:r>
            <a:endParaRPr b="1" dirty="0"/>
          </a:p>
        </p:txBody>
      </p:sp>
      <p:pic>
        <p:nvPicPr>
          <p:cNvPr id="83" name="Shape 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2723" y="1414706"/>
            <a:ext cx="4761103" cy="2185593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Shape 8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87915" y="2228296"/>
            <a:ext cx="4367164" cy="209512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68278AB-8C0A-4F36-B2B4-3FDF79F2EC12}"/>
              </a:ext>
            </a:extLst>
          </p:cNvPr>
          <p:cNvSpPr/>
          <p:nvPr/>
        </p:nvSpPr>
        <p:spPr>
          <a:xfrm>
            <a:off x="1861100" y="945128"/>
            <a:ext cx="45223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400" b="1" dirty="0">
                <a:solidFill>
                  <a:srgbClr val="741B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ตัวอย่างที่ </a:t>
            </a:r>
            <a:r>
              <a:rPr lang="en-US" sz="2400" b="1" dirty="0">
                <a:solidFill>
                  <a:srgbClr val="741B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3</a:t>
            </a:r>
            <a:r>
              <a:rPr lang="th-TH" sz="2400" b="1" dirty="0">
                <a:solidFill>
                  <a:srgbClr val="741B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.</a:t>
            </a:r>
            <a:r>
              <a:rPr lang="en-US" sz="2400" b="1" dirty="0">
                <a:solidFill>
                  <a:srgbClr val="741B4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1</a:t>
            </a: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 คำสั่งแสดงผลในโปรแกรมภาษาไพทอน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ea typeface="Arial" panose="020B0604020202020204" pitchFamily="34" charset="0"/>
              <a:cs typeface="TH Mali Grade 6" panose="02000506000000020004" pitchFamily="2" charset="-34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9675AE03-694C-4CD2-BE7C-1FC6AC869132}"/>
              </a:ext>
            </a:extLst>
          </p:cNvPr>
          <p:cNvGrpSpPr/>
          <p:nvPr/>
        </p:nvGrpSpPr>
        <p:grpSpPr>
          <a:xfrm>
            <a:off x="290761" y="3675355"/>
            <a:ext cx="3891976" cy="1201707"/>
            <a:chOff x="290761" y="3675355"/>
            <a:chExt cx="3891976" cy="1201707"/>
          </a:xfrm>
        </p:grpSpPr>
        <p:sp>
          <p:nvSpPr>
            <p:cNvPr id="85" name="Shape 85"/>
            <p:cNvSpPr txBox="1"/>
            <p:nvPr/>
          </p:nvSpPr>
          <p:spPr>
            <a:xfrm>
              <a:off x="290761" y="3675355"/>
              <a:ext cx="3891976" cy="1201707"/>
            </a:xfrm>
            <a:prstGeom prst="rect">
              <a:avLst/>
            </a:prstGeom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lIns="91425" tIns="91425" rIns="91425" bIns="91425" anchor="ctr" anchorCtr="0">
              <a:noAutofit/>
            </a:bodyPr>
            <a:lstStyle/>
            <a:p>
              <a:pPr lvl="0" indent="457200" rtl="0">
                <a:spcBef>
                  <a:spcPts val="0"/>
                </a:spcBef>
                <a:buNone/>
              </a:pPr>
              <a:r>
                <a:rPr lang="en-GB" sz="2000" b="1" dirty="0">
                  <a:solidFill>
                    <a:schemeClr val="dk1"/>
                  </a:solidFill>
                  <a:latin typeface="TH Mali Grade 6" panose="02000506000000020004" pitchFamily="2" charset="-34"/>
                  <a:ea typeface="Courier New"/>
                  <a:cs typeface="TH Mali Grade 6" panose="02000506000000020004" pitchFamily="2" charset="-34"/>
                  <a:sym typeface="Courier New"/>
                </a:rPr>
                <a:t>print()</a:t>
              </a:r>
              <a:r>
                <a:rPr lang="en-GB" sz="2000" b="1" dirty="0">
                  <a:solidFill>
                    <a:schemeClr val="dk1"/>
                  </a:solidFill>
                  <a:latin typeface="TH Mali Grade 6" panose="02000506000000020004" pitchFamily="2" charset="-34"/>
                  <a:cs typeface="TH Mali Grade 6" panose="02000506000000020004" pitchFamily="2" charset="-34"/>
                </a:rPr>
                <a:t> </a:t>
              </a:r>
              <a:r>
                <a:rPr lang="en-GB" sz="2000" b="1" dirty="0" err="1">
                  <a:solidFill>
                    <a:schemeClr val="dk1"/>
                  </a:solidFill>
                  <a:latin typeface="TH Mali Grade 6" panose="02000506000000020004" pitchFamily="2" charset="-34"/>
                  <a:cs typeface="TH Mali Grade 6" panose="02000506000000020004" pitchFamily="2" charset="-34"/>
                </a:rPr>
                <a:t>เ</a:t>
              </a:r>
              <a:r>
                <a:rPr lang="en-GB" sz="2000" b="1" dirty="0" err="1">
                  <a:solidFill>
                    <a:schemeClr val="dk1"/>
                  </a:solidFill>
                  <a:latin typeface="TH Mali Grade 6" panose="02000506000000020004" pitchFamily="2" charset="-34"/>
                  <a:ea typeface="TH SarabunPSK"/>
                  <a:cs typeface="TH Mali Grade 6" panose="02000506000000020004" pitchFamily="2" charset="-34"/>
                  <a:sym typeface="TH SarabunPSK"/>
                </a:rPr>
                <a:t>ป็นคำสั่งชนิดฟังก์ชัน</a:t>
              </a:r>
              <a:r>
                <a:rPr lang="en-GB" sz="2000" b="1" dirty="0">
                  <a:solidFill>
                    <a:schemeClr val="dk1"/>
                  </a:solidFill>
                  <a:latin typeface="TH Mali Grade 6" panose="02000506000000020004" pitchFamily="2" charset="-34"/>
                  <a:ea typeface="TH SarabunPSK"/>
                  <a:cs typeface="TH Mali Grade 6" panose="02000506000000020004" pitchFamily="2" charset="-34"/>
                  <a:sym typeface="TH SarabunPSK"/>
                </a:rPr>
                <a:t> (function) </a:t>
              </a:r>
              <a:r>
                <a:rPr lang="en-GB" sz="2000" b="1" dirty="0" err="1">
                  <a:solidFill>
                    <a:schemeClr val="dk1"/>
                  </a:solidFill>
                  <a:latin typeface="TH Mali Grade 6" panose="02000506000000020004" pitchFamily="2" charset="-34"/>
                  <a:ea typeface="TH SarabunPSK"/>
                  <a:cs typeface="TH Mali Grade 6" panose="02000506000000020004" pitchFamily="2" charset="-34"/>
                  <a:sym typeface="TH SarabunPSK"/>
                </a:rPr>
                <a:t>ทำหน้าที่แสดงสิ่งที่อยู่ภายในเครื่องหมายวงเล็บ</a:t>
              </a:r>
              <a:r>
                <a:rPr lang="en-GB" sz="2000" b="1" dirty="0">
                  <a:solidFill>
                    <a:schemeClr val="dk1"/>
                  </a:solidFill>
                  <a:latin typeface="TH Mali Grade 6" panose="02000506000000020004" pitchFamily="2" charset="-34"/>
                  <a:cs typeface="TH Mali Grade 6" panose="02000506000000020004" pitchFamily="2" charset="-34"/>
                </a:rPr>
                <a:t> </a:t>
              </a:r>
              <a:r>
                <a:rPr lang="en-GB" sz="2000" b="1" dirty="0">
                  <a:solidFill>
                    <a:schemeClr val="dk1"/>
                  </a:solidFill>
                  <a:latin typeface="TH Mali Grade 6" panose="02000506000000020004" pitchFamily="2" charset="-34"/>
                  <a:ea typeface="Courier New"/>
                  <a:cs typeface="TH Mali Grade 6" panose="02000506000000020004" pitchFamily="2" charset="-34"/>
                  <a:sym typeface="Courier New"/>
                </a:rPr>
                <a:t>(</a:t>
              </a:r>
              <a:r>
                <a:rPr lang="th-TH" sz="2000" b="1" dirty="0">
                  <a:solidFill>
                    <a:schemeClr val="dk1"/>
                  </a:solidFill>
                  <a:latin typeface="TH Mali Grade 6" panose="02000506000000020004" pitchFamily="2" charset="-34"/>
                  <a:ea typeface="Courier New"/>
                  <a:cs typeface="TH Mali Grade 6" panose="02000506000000020004" pitchFamily="2" charset="-34"/>
                  <a:sym typeface="Courier New"/>
                </a:rPr>
                <a:t> </a:t>
              </a:r>
              <a:r>
                <a:rPr lang="en-GB" sz="2000" b="1" dirty="0">
                  <a:solidFill>
                    <a:schemeClr val="dk1"/>
                  </a:solidFill>
                  <a:latin typeface="TH Mali Grade 6" panose="02000506000000020004" pitchFamily="2" charset="-34"/>
                  <a:ea typeface="Courier New"/>
                  <a:cs typeface="TH Mali Grade 6" panose="02000506000000020004" pitchFamily="2" charset="-34"/>
                  <a:sym typeface="Courier New"/>
                </a:rPr>
                <a:t>)</a:t>
              </a:r>
              <a:r>
                <a:rPr lang="en-GB" sz="2000" b="1" dirty="0">
                  <a:solidFill>
                    <a:schemeClr val="dk1"/>
                  </a:solidFill>
                  <a:latin typeface="TH Mali Grade 6" panose="02000506000000020004" pitchFamily="2" charset="-34"/>
                  <a:cs typeface="TH Mali Grade 6" panose="02000506000000020004" pitchFamily="2" charset="-34"/>
                </a:rPr>
                <a:t> </a:t>
              </a:r>
              <a:r>
                <a:rPr lang="en-GB" sz="2000" b="1" dirty="0" err="1">
                  <a:solidFill>
                    <a:schemeClr val="dk1"/>
                  </a:solidFill>
                  <a:latin typeface="TH Mali Grade 6" panose="02000506000000020004" pitchFamily="2" charset="-34"/>
                  <a:ea typeface="TH SarabunPSK"/>
                  <a:cs typeface="TH Mali Grade 6" panose="02000506000000020004" pitchFamily="2" charset="-34"/>
                  <a:sym typeface="TH SarabunPSK"/>
                </a:rPr>
                <a:t>ออกทางจอภาพ</a:t>
              </a:r>
              <a:r>
                <a:rPr lang="en-GB" sz="2000" b="1" dirty="0">
                  <a:solidFill>
                    <a:schemeClr val="dk1"/>
                  </a:solidFill>
                  <a:latin typeface="TH Mali Grade 6" panose="02000506000000020004" pitchFamily="2" charset="-34"/>
                  <a:ea typeface="TH SarabunPSK"/>
                  <a:cs typeface="TH Mali Grade 6" panose="02000506000000020004" pitchFamily="2" charset="-34"/>
                  <a:sym typeface="TH SarabunPSK"/>
                </a:rPr>
                <a:t> </a:t>
              </a:r>
              <a:r>
                <a:rPr lang="en-GB" sz="2000" b="1" dirty="0" err="1">
                  <a:solidFill>
                    <a:schemeClr val="dk1"/>
                  </a:solidFill>
                  <a:latin typeface="TH Mali Grade 6" panose="02000506000000020004" pitchFamily="2" charset="-34"/>
                  <a:ea typeface="TH SarabunPSK"/>
                  <a:cs typeface="TH Mali Grade 6" panose="02000506000000020004" pitchFamily="2" charset="-34"/>
                  <a:sym typeface="TH SarabunPSK"/>
                </a:rPr>
                <a:t>ให้สังเกตผลลัพธ์ที่ได้ว่าไม่มีเครื่องหมาย</a:t>
              </a:r>
              <a:r>
                <a:rPr lang="en-GB" sz="2000" b="1" dirty="0">
                  <a:solidFill>
                    <a:schemeClr val="dk1"/>
                  </a:solidFill>
                  <a:latin typeface="TH Mali Grade 6" panose="02000506000000020004" pitchFamily="2" charset="-34"/>
                  <a:cs typeface="TH Mali Grade 6" panose="02000506000000020004" pitchFamily="2" charset="-34"/>
                </a:rPr>
                <a:t> ""  </a:t>
              </a:r>
            </a:p>
            <a:p>
              <a:pPr lvl="0" rtl="0">
                <a:spcBef>
                  <a:spcPts val="0"/>
                </a:spcBef>
                <a:buNone/>
              </a:pPr>
              <a:endParaRPr sz="1100" dirty="0">
                <a:solidFill>
                  <a:schemeClr val="dk1"/>
                </a:solidFill>
                <a:latin typeface="TH Mali Grade 6" panose="02000506000000020004" pitchFamily="2" charset="-34"/>
                <a:cs typeface="TH Mali Grade 6" panose="02000506000000020004" pitchFamily="2" charset="-34"/>
              </a:endParaRPr>
            </a:p>
          </p:txBody>
        </p:sp>
        <p:pic>
          <p:nvPicPr>
            <p:cNvPr id="82" name="Shape 82"/>
            <p:cNvPicPr preferRelativeResize="0"/>
            <p:nvPr/>
          </p:nvPicPr>
          <p:blipFill>
            <a:blip r:embed="rId5">
              <a:alphaModFix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380324" y="4045105"/>
              <a:ext cx="180975" cy="200025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87809634-AFD2-42B4-A350-BF3C405095A2}"/>
              </a:ext>
            </a:extLst>
          </p:cNvPr>
          <p:cNvCxnSpPr/>
          <p:nvPr/>
        </p:nvCxnSpPr>
        <p:spPr>
          <a:xfrm>
            <a:off x="994299" y="2405849"/>
            <a:ext cx="39061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algn="ctr"/>
            <a:r>
              <a:rPr lang="en-GB" sz="32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H SarabunPSK"/>
                <a:sym typeface="TH SarabunPSK"/>
              </a:rPr>
              <a:t>กิจกรรมที่</a:t>
            </a:r>
            <a:r>
              <a:rPr lang="en-GB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H SarabunPSK"/>
                <a:sym typeface="TH SarabunPSK"/>
              </a:rPr>
              <a:t> 3.1</a:t>
            </a:r>
            <a:endParaRPr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1377661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8750"/>
              <a:buFont typeface="Arial"/>
              <a:buNone/>
            </a:pPr>
            <a:r>
              <a:rPr lang="en-GB" sz="2400" b="1" dirty="0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H SarabunPSK"/>
                <a:sym typeface="TH SarabunPSK"/>
              </a:rPr>
              <a:t>ให้นักเรียนพิมพ์คำสั่งต่อไปนี้ลงในคอนโซลแล้วสังเกตผลลัพธ์ที่ได้ว่าเหมือนหรือแตกต่างกันอย่างไร  </a:t>
            </a:r>
            <a:endParaRPr lang="th-TH" sz="24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H SarabunPSK"/>
              <a:sym typeface="TH SarabunPSK"/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8750"/>
              <a:buFont typeface="Arial"/>
              <a:buNone/>
            </a:pPr>
            <a:r>
              <a:rPr lang="en-GB" sz="2400" b="1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H SarabunPSK"/>
                <a:sym typeface="TH SarabunPSK"/>
              </a:rPr>
              <a:t>และเพราะเหตุใด</a:t>
            </a:r>
            <a:endParaRPr lang="en-GB" sz="24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H SarabunPSK"/>
              <a:sym typeface="TH SarabunPSK"/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 sz="1400" dirty="0">
                <a:solidFill>
                  <a:schemeClr val="dk1"/>
                </a:solidFill>
              </a:rPr>
              <a:t> 	</a:t>
            </a:r>
            <a:endParaRPr lang="en-GB" sz="1400" dirty="0">
              <a:solidFill>
                <a:schemeClr val="dk1"/>
              </a:solidFill>
              <a:ea typeface="Courier New"/>
              <a:sym typeface="Courier New"/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1"/>
              </a:solidFill>
              <a:latin typeface="TH Mali Grade 6" panose="02000506000000020004" pitchFamily="2" charset="-34"/>
              <a:ea typeface="TH SarabunPSK"/>
              <a:cs typeface="TH Mali Grade 6" panose="02000506000000020004" pitchFamily="2" charset="-34"/>
              <a:sym typeface="TH SarabunPSK"/>
            </a:endParaRPr>
          </a:p>
          <a:p>
            <a: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100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3B8867A-4E81-491F-B67B-E5F3B43E93F1}"/>
              </a:ext>
            </a:extLst>
          </p:cNvPr>
          <p:cNvSpPr/>
          <p:nvPr/>
        </p:nvSpPr>
        <p:spPr>
          <a:xfrm>
            <a:off x="2499065" y="2268526"/>
            <a:ext cx="3599894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dirty="0">
                <a:latin typeface="Courier New" panose="02070309020205020404" pitchFamily="49" charset="0"/>
                <a:ea typeface="Courier New" panose="02070309020205020404" pitchFamily="49" charset="0"/>
              </a:rPr>
              <a:t>print</a:t>
            </a:r>
            <a:r>
              <a:rPr lang="th-TH" sz="2400" dirty="0"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("</a:t>
            </a:r>
            <a:r>
              <a:rPr lang="en-US" sz="2400" dirty="0">
                <a:latin typeface="Courier New" panose="02070309020205020404" pitchFamily="49" charset="0"/>
                <a:ea typeface="Courier New" panose="02070309020205020404" pitchFamily="49" charset="0"/>
              </a:rPr>
              <a:t>3</a:t>
            </a:r>
            <a:r>
              <a:rPr lang="th-TH" sz="2400" dirty="0"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+</a:t>
            </a:r>
            <a:r>
              <a:rPr lang="en-US" sz="2400" dirty="0">
                <a:latin typeface="Courier New" panose="02070309020205020404" pitchFamily="49" charset="0"/>
                <a:ea typeface="Courier New" panose="02070309020205020404" pitchFamily="49" charset="0"/>
              </a:rPr>
              <a:t>5</a:t>
            </a:r>
            <a:r>
              <a:rPr lang="th-TH" sz="2400" dirty="0"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")</a:t>
            </a:r>
            <a:endParaRPr lang="en-US" sz="24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en-US" sz="2400" dirty="0">
                <a:latin typeface="Courier New" panose="02070309020205020404" pitchFamily="49" charset="0"/>
                <a:ea typeface="Courier New" panose="02070309020205020404" pitchFamily="49" charset="0"/>
              </a:rPr>
              <a:t>print</a:t>
            </a:r>
            <a:r>
              <a:rPr lang="th-TH" sz="2400" dirty="0"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(</a:t>
            </a:r>
            <a:r>
              <a:rPr lang="en-US" sz="2400" dirty="0">
                <a:latin typeface="Courier New" panose="02070309020205020404" pitchFamily="49" charset="0"/>
                <a:ea typeface="Courier New" panose="02070309020205020404" pitchFamily="49" charset="0"/>
              </a:rPr>
              <a:t>3</a:t>
            </a:r>
            <a:r>
              <a:rPr lang="th-TH" sz="2400" dirty="0"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+</a:t>
            </a:r>
            <a:r>
              <a:rPr lang="en-US" sz="2400" dirty="0">
                <a:latin typeface="Courier New" panose="02070309020205020404" pitchFamily="49" charset="0"/>
                <a:ea typeface="Courier New" panose="02070309020205020404" pitchFamily="49" charset="0"/>
              </a:rPr>
              <a:t>5</a:t>
            </a:r>
            <a:r>
              <a:rPr lang="th-TH" sz="2400" dirty="0">
                <a:latin typeface="Courier New" panose="02070309020205020404" pitchFamily="49" charset="0"/>
                <a:ea typeface="Courier New" panose="02070309020205020404" pitchFamily="49" charset="0"/>
                <a:cs typeface="Angsana New" panose="02020603050405020304" pitchFamily="18" charset="-34"/>
              </a:rPr>
              <a:t>)</a:t>
            </a:r>
            <a:endParaRPr lang="en-US" sz="2400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5" name="Picture 2" descr="C:\Users\tkron\Downloads\pic-actPowerCSM1\icon-act.gif">
            <a:extLst>
              <a:ext uri="{FF2B5EF4-FFF2-40B4-BE49-F238E27FC236}">
                <a16:creationId xmlns:a16="http://schemas.microsoft.com/office/drawing/2014/main" xmlns="" id="{1F1D1AE2-AEFA-48E9-8A5D-40E7A94DC9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6605" y="384839"/>
            <a:ext cx="663369" cy="693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1186</TotalTime>
  <Words>1907</Words>
  <Application>Microsoft Office PowerPoint</Application>
  <PresentationFormat>On-screen Show (16:9)</PresentationFormat>
  <Paragraphs>331</Paragraphs>
  <Slides>50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Simple Light</vt:lpstr>
      <vt:lpstr>บทที่ 3</vt:lpstr>
      <vt:lpstr>การเขียนโปรแกรมด้วยภาษาไพทอน </vt:lpstr>
      <vt:lpstr>การเขียนโปรแกรมด้วยภาษาไพทอน</vt:lpstr>
      <vt:lpstr>รู้จักไพทอน   ไพทอนเป็นภาษาที่ง่ายต่อการเริ่มต้นเรียนรู้การเขียนโปรแกรม มีโครงสร้างคำสั่งที่ไม่ซับซ้อน มีชุดคำสั่งที่ทำงานทางด้านกราฟิกให้เลือกใช้งานได้สะดวก สามารถทดสอบการทำงานตามคำสั่ง และตรวจสอบผลลัพธ์ได้ทันที นักเรียนสามารถนำภาษาไพทอนไปใช้ในการเขียนโปรแกรมที่ซับซ้อนเพื่อการทำงานจริงได้     </vt:lpstr>
      <vt:lpstr>เครื่องมือพัฒนาโปรแกรม  การเขียนโปรแกรมไพทอนจะใช้เครื่องมือช่วยในการพัฒนาโปรแกรมที่เรียกว่า ไอดีอี (Integrated Development Environment: IDE) ซึ่งประกอบด้วยเครื่องมือแก้ไขโปรแกรมต้นฉบับ (source code editor) เครื่องมือแก้ไขจุดบกพร่องของโปรแกรม (debugger) และเครื่องมือช่วยให้โปรแกรมทำงาน หรือรันโปรแกรม (run) ไพทอนไอดีอีโดยทั่วไปจะทำงานตามคำสั่งได้ใน 2 โหมด คือ   1. โหมดโต้ตอบหรือโหมดอิมมีเดียท (immediate mode)  2. โหมดสคริปต์ (script mode)</vt:lpstr>
      <vt:lpstr>เครื่องมือพัฒนาโปรแกรม  </vt:lpstr>
      <vt:lpstr>เครื่องมือพัฒนาโปรแกรม  </vt:lpstr>
      <vt:lpstr>เริ่มต้นเขียนโปรแกรมภาษาไพทอน</vt:lpstr>
      <vt:lpstr>กิจกรรมที่ 3.1</vt:lpstr>
      <vt:lpstr>ตัวอย่างที่ 3.2</vt:lpstr>
      <vt:lpstr>PowerPoint Presentation</vt:lpstr>
      <vt:lpstr>PowerPoint Presentation</vt:lpstr>
      <vt:lpstr>ตัวแปร</vt:lpstr>
      <vt:lpstr>ตัวแปร (variable)</vt:lpstr>
      <vt:lpstr>PowerPoint Presentation</vt:lpstr>
      <vt:lpstr>PowerPoint Presentation</vt:lpstr>
      <vt:lpstr>PowerPoint Presentation</vt:lpstr>
      <vt:lpstr>PowerPoint Presentation</vt:lpstr>
      <vt:lpstr>การเปลี่ยนแปลงค่าของตัวแปร c และ d ที่เกิดขึ้นตามคำสั่งในตัวอย่างที่ 3.3  </vt:lpstr>
      <vt:lpstr>PowerPoint Presentation</vt:lpstr>
      <vt:lpstr>ชนิดข้อมูลพื้นฐาน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ตัวอย่างที่ 3.2</vt:lpstr>
      <vt:lpstr>ตัวอย่างที่ 3.2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การเขียนโปรแกรมไพทอนในโหมดสคริปต์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บทที่ 3</dc:title>
  <dc:creator>Nongsua</dc:creator>
  <cp:lastModifiedBy>Tassanee Krongtong</cp:lastModifiedBy>
  <cp:revision>144</cp:revision>
  <dcterms:modified xsi:type="dcterms:W3CDTF">2018-05-01T03:12:58Z</dcterms:modified>
</cp:coreProperties>
</file>