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352" r:id="rId3"/>
    <p:sldId id="308" r:id="rId4"/>
    <p:sldId id="309" r:id="rId5"/>
    <p:sldId id="311" r:id="rId6"/>
    <p:sldId id="307" r:id="rId7"/>
    <p:sldId id="353" r:id="rId8"/>
    <p:sldId id="318" r:id="rId9"/>
    <p:sldId id="314" r:id="rId10"/>
    <p:sldId id="315" r:id="rId11"/>
    <p:sldId id="316" r:id="rId12"/>
    <p:sldId id="317" r:id="rId13"/>
    <p:sldId id="320" r:id="rId14"/>
    <p:sldId id="312" r:id="rId15"/>
    <p:sldId id="313" r:id="rId16"/>
    <p:sldId id="321" r:id="rId17"/>
    <p:sldId id="322" r:id="rId18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A19C172A-53CD-491F-B163-3C8AB1F4C034}">
  <a:tblStyle styleId="{A19C172A-53CD-491F-B163-3C8AB1F4C0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58" autoAdjust="0"/>
    <p:restoredTop sz="94660"/>
  </p:normalViewPr>
  <p:slideViewPr>
    <p:cSldViewPr snapToGrid="0">
      <p:cViewPr>
        <p:scale>
          <a:sx n="81" d="100"/>
          <a:sy n="81" d="100"/>
        </p:scale>
        <p:origin x="-102" y="-456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678852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TH Mali Grade 6" panose="02000506000000020004" pitchFamily="2" charset="-34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 l="8000" t="1000" r="4000" b="-72000"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>
              <a:defRPr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pPr algn="r"/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pPr algn="r"/>
              <a:t>‹#›</a:t>
            </a:fld>
            <a:endParaRPr lang="en-GB" sz="10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321788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บทที่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3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439527" y="2136034"/>
            <a:ext cx="8520600" cy="17443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52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H SarabunPSK"/>
                <a:sym typeface="TH SarabunPSK"/>
              </a:rPr>
              <a:t>การเขียนโปรแกรมด้วยภาษาไพทอน</a:t>
            </a:r>
            <a:endParaRPr lang="th-TH" sz="52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H SarabunPSK"/>
              <a:sym typeface="TH SarabunPSK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th-TH" sz="4800" b="1" u="sng" dirty="0">
                <a:solidFill>
                  <a:schemeClr val="tx1"/>
                </a:solidFill>
                <a:effectLst>
                  <a:glow rad="127000">
                    <a:schemeClr val="accent5">
                      <a:lumMod val="40000"/>
                      <a:lumOff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การเขียนโปรแกรมแบบทางเลือก</a:t>
            </a:r>
            <a:endParaRPr lang="en-GB" sz="4800" b="1" u="sng" dirty="0">
              <a:solidFill>
                <a:schemeClr val="tx1"/>
              </a:solidFill>
              <a:effectLst>
                <a:glow rad="127000">
                  <a:schemeClr val="accent5">
                    <a:lumMod val="40000"/>
                    <a:lumOff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H SarabunPSK"/>
              <a:sym typeface="TH SarabunPS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7D9CA4E-FA06-40CF-9F74-2A8F3FE75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631247"/>
            <a:ext cx="8520600" cy="572700"/>
          </a:xfrm>
        </p:spPr>
        <p:txBody>
          <a:bodyPr/>
          <a:lstStyle/>
          <a:p>
            <a:pPr algn="ctr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ตัวอย่าง 3.15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54C456D5-DE78-483F-AFBE-EF9734F9FE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6097091"/>
              </p:ext>
            </p:extLst>
          </p:nvPr>
        </p:nvGraphicFramePr>
        <p:xfrm>
          <a:off x="1430655" y="2313499"/>
          <a:ext cx="5734050" cy="183388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5734050">
                  <a:extLst>
                    <a:ext uri="{9D8B030D-6E8A-4147-A177-3AD203B41FA5}">
                      <a16:colId xmlns="" xmlns:a16="http://schemas.microsoft.com/office/drawing/2014/main" val="15461388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</a:t>
                      </a:r>
                      <a:r>
                        <a:rPr lang="th-TH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เงื่อนไขทางเลือก:</a:t>
                      </a:r>
                      <a:endParaRPr lang="en-US" sz="2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ชุดคำสั่ง </a:t>
                      </a:r>
                      <a:r>
                        <a:rPr lang="en-US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else</a:t>
                      </a:r>
                      <a:r>
                        <a:rPr lang="th-TH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8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ชุดคำสั่ง </a:t>
                      </a:r>
                      <a:r>
                        <a:rPr lang="en-US" sz="28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</a:t>
                      </a:r>
                      <a:endParaRPr lang="en-US" sz="2800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ea typeface="Arial" panose="020B0604020202020204" pitchFamily="34" charset="0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1992381806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CD3366FD-0093-4E5C-8D21-929C33346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56" y="1203947"/>
            <a:ext cx="751038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ในบางสถานการณ์ของการเขียนโปรแกรมที่ต้องการให้โปรแกรมทำงานมากกว่าหนึ่งทางเลือก เช่น ถ้าโปรแกรมใน</a:t>
            </a:r>
            <a:endParaRPr kumimoji="0" lang="th-TH" altLang="th-TH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H Mali Grade 6" panose="02000506000000020004" pitchFamily="2" charset="-34"/>
              <a:ea typeface="Courier New" panose="02070309020205020404" pitchFamily="49" charset="0"/>
              <a:cs typeface="TH Mali Grade 6" panose="02000506000000020004" pitchFamily="2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สามารถบอกผลของการทายตัวเลขเมื่อทายไม่ถูกได้ด้วย ภาษาไพทอนมีคำสั่ง </a:t>
            </a: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if-else</a:t>
            </a:r>
            <a:r>
              <a:rPr kumimoji="0" lang="th-TH" altLang="th-TH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 ให้ใช้ โดยมีรูปแบบการใช้ดังนี้</a:t>
            </a:r>
            <a:endParaRPr kumimoji="0" lang="en-US" altLang="th-T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="" xmlns:a16="http://schemas.microsoft.com/office/drawing/2014/main" id="{200D7287-EAC7-4E17-874B-24246C7E9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108" y="622137"/>
            <a:ext cx="1119587" cy="79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3829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41.png" descr="ifelse.png">
            <a:extLst>
              <a:ext uri="{FF2B5EF4-FFF2-40B4-BE49-F238E27FC236}">
                <a16:creationId xmlns="" xmlns:a16="http://schemas.microsoft.com/office/drawing/2014/main" id="{E5B66194-5A06-4628-9B7D-D185766F5B58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87211" y="1050425"/>
            <a:ext cx="4263593" cy="3374548"/>
          </a:xfrm>
          <a:prstGeom prst="rect">
            <a:avLst/>
          </a:prstGeom>
          <a:ln/>
        </p:spPr>
      </p:pic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C2918753-86A8-4FD3-B672-C50370721BC2}"/>
              </a:ext>
            </a:extLst>
          </p:cNvPr>
          <p:cNvSpPr/>
          <p:nvPr/>
        </p:nvSpPr>
        <p:spPr>
          <a:xfrm>
            <a:off x="5245262" y="2137535"/>
            <a:ext cx="3587038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th-TH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</a:t>
            </a:r>
            <a:r>
              <a:rPr lang="th-T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โดยถ้าเงื่อนไขทางเลือกเป็นจริงแล้ว จะทำงานใน </a:t>
            </a:r>
            <a:r>
              <a:rPr lang="th-TH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ชุดคำสั่ง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</a:t>
            </a:r>
            <a:r>
              <a:rPr lang="th-T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ไม่เช่นนั้น จะทำงานใน </a:t>
            </a:r>
            <a:r>
              <a:rPr lang="th-TH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ชุดคำสั่ง </a:t>
            </a:r>
            <a:r>
              <a:rPr lang="en-US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2</a:t>
            </a:r>
            <a:r>
              <a:rPr lang="th-T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 </a:t>
            </a:r>
            <a:endParaRPr lang="th-TH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="" xmlns:a16="http://schemas.microsoft.com/office/drawing/2014/main" id="{E68FFE9A-A715-4291-BCC1-68E881AFB92B}"/>
              </a:ext>
            </a:extLst>
          </p:cNvPr>
          <p:cNvSpPr txBox="1">
            <a:spLocks/>
          </p:cNvSpPr>
          <p:nvPr/>
        </p:nvSpPr>
        <p:spPr>
          <a:xfrm>
            <a:off x="687937" y="7313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  <a:defRPr sz="2800" b="0" i="0" u="none" strike="noStrike" cap="none">
                <a:solidFill>
                  <a:schemeClr val="dk1"/>
                </a:solidFill>
                <a:latin typeface="TH Mali Grade 6" panose="02000506000000020004" pitchFamily="2" charset="-34"/>
                <a:ea typeface="TH Mali Grade 6" panose="02000506000000020004" pitchFamily="2" charset="-34"/>
                <a:cs typeface="TH Mali Grade 6" panose="02000506000000020004" pitchFamily="2" charset="-34"/>
                <a:sym typeface="Arial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pPr algn="ctr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ตัวอย่าง 3.15 </a:t>
            </a:r>
          </a:p>
        </p:txBody>
      </p:sp>
      <p:pic>
        <p:nvPicPr>
          <p:cNvPr id="7" name="Picture 2" descr="C:\Users\tkron\Downloads\pic-actPowerCSM1\Books-3-300px.png">
            <a:extLst>
              <a:ext uri="{FF2B5EF4-FFF2-40B4-BE49-F238E27FC236}">
                <a16:creationId xmlns="" xmlns:a16="http://schemas.microsoft.com/office/drawing/2014/main" id="{3294E5A0-85EB-4A22-B962-E524FD003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308" y="545600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9578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D0F7554-2A2B-494E-B8F5-23FA4BBE4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00" y="745636"/>
            <a:ext cx="8520600" cy="572700"/>
          </a:xfrm>
        </p:spPr>
        <p:txBody>
          <a:bodyPr/>
          <a:lstStyle/>
          <a:p>
            <a:pPr algn="ctr"/>
            <a:r>
              <a:rPr lang="th-TH" b="1" dirty="0"/>
              <a:t>ตัวอย่างที่ 3.16 ทายใจ 2 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sp>
        <p:nvSpPr>
          <p:cNvPr id="5" name="Rectangle 1">
            <a:extLst>
              <a:ext uri="{FF2B5EF4-FFF2-40B4-BE49-F238E27FC236}">
                <a16:creationId xmlns="" xmlns:a16="http://schemas.microsoft.com/office/drawing/2014/main" id="{9E54F0D4-BF71-461E-99BC-96522AEB5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106" y="1328685"/>
            <a:ext cx="8910405" cy="892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H Mali Grade 6" panose="02000506000000020004" pitchFamily="2" charset="-34"/>
                <a:ea typeface="Arial Unicode MS" charset="0"/>
                <a:cs typeface="TH Mali Grade 6" panose="02000506000000020004" pitchFamily="2" charset="-34"/>
              </a:rPr>
              <a:t>ปรับโปรแกรมในตัวอย่างที่  3.15 ให้สามารถแจ้งผลของการทายตัวเลขที่ไม่ถูกได้</a:t>
            </a:r>
            <a:endParaRPr kumimoji="0" lang="en-US" altLang="th-TH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ooks-3-300px.png">
            <a:extLst>
              <a:ext uri="{FF2B5EF4-FFF2-40B4-BE49-F238E27FC236}">
                <a16:creationId xmlns="" xmlns:a16="http://schemas.microsoft.com/office/drawing/2014/main" id="{3B72C280-6F15-417F-B0A2-73CC6CD1A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536" y="558919"/>
            <a:ext cx="1222064" cy="863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ECB0BFAD-F428-49D6-B960-DCE084FCF749}"/>
              </a:ext>
            </a:extLst>
          </p:cNvPr>
          <p:cNvSpPr/>
          <p:nvPr/>
        </p:nvSpPr>
        <p:spPr>
          <a:xfrm>
            <a:off x="1939770" y="2012417"/>
            <a:ext cx="5703904" cy="19389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puzzle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3		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1</a:t>
            </a:r>
          </a:p>
          <a:p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guess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input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เลขที่ทาย 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1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-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10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 คือ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‘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2</a:t>
            </a:r>
          </a:p>
          <a:p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if puzzle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==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guess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: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</a:p>
          <a:p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คุณทายถูกแล้วค่ะ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’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</a:p>
          <a:p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else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: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</a:p>
          <a:p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คุณยังทายไม่ถูกค่ะ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6</a:t>
            </a:r>
            <a:endParaRPr lang="en-US" sz="20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53385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5E3353-0082-4A9B-A19C-6BB006BBB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700" y="731375"/>
            <a:ext cx="8520600" cy="572700"/>
          </a:xfrm>
        </p:spPr>
        <p:txBody>
          <a:bodyPr/>
          <a:lstStyle/>
          <a:p>
            <a:pPr algn="ctr"/>
            <a:r>
              <a:rPr lang="th-TH" sz="4400" b="1" dirty="0"/>
              <a:t>ชวนคิด </a:t>
            </a:r>
            <a:r>
              <a:rPr lang="th-TH" sz="4400" dirty="0"/>
              <a:t/>
            </a:r>
            <a:br>
              <a:rPr lang="th-TH" sz="4400" dirty="0"/>
            </a:br>
            <a:endParaRPr lang="th-T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ACE91BB-5FC3-474C-8724-869C42200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622375"/>
            <a:ext cx="8520600" cy="3416400"/>
          </a:xfrm>
        </p:spPr>
        <p:txBody>
          <a:bodyPr/>
          <a:lstStyle/>
          <a:p>
            <a:pPr>
              <a:buNone/>
            </a:pPr>
            <a:r>
              <a:rPr lang="th-TH" sz="2400" dirty="0"/>
              <a:t>	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โปรแกรมตัวอย่างที่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มีข้อจำกัดตรงที่ต้องกำหนดตัวเลขที่จะให้ทาย การเปลี่ยนตัวเลขที่ให้ทายต้องแก้ในโปรแกรมทุกครั้ง หากให้โปรแกรมสามารถสุ่มตัวเลขที่ต้องทายได้โดยอัตโนมัติ เกมจะสมบูรณ์ขึ้น ให้นักเรียนปรับโปรแกรมดังกล่าวโดยใช้ความรู้เรื่องการสุ่มตัวเลขของไพทอน 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th-TH" dirty="0"/>
          </a:p>
        </p:txBody>
      </p:sp>
      <p:pic>
        <p:nvPicPr>
          <p:cNvPr id="4" name="Picture 2" descr="C:\Users\tkron\Downloads\pic-actPowerCSM1\ชวนคิด.gif">
            <a:extLst>
              <a:ext uri="{FF2B5EF4-FFF2-40B4-BE49-F238E27FC236}">
                <a16:creationId xmlns="" xmlns:a16="http://schemas.microsoft.com/office/drawing/2014/main" id="{219F9B32-B76F-47E1-AAD2-9DBF2655B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852" y="731375"/>
            <a:ext cx="653108" cy="78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037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E05E48C-87C9-415B-AEE7-DAF84BAEA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508AC0-C480-493A-A1D8-9810830F2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400" y="1017724"/>
            <a:ext cx="8520600" cy="3416400"/>
          </a:xfrm>
        </p:spPr>
        <p:txBody>
          <a:bodyPr/>
          <a:lstStyle/>
          <a:p>
            <a:pPr algn="ctr">
              <a:buNone/>
            </a:pPr>
            <a:r>
              <a:rPr lang="th-TH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ทำใบกิจกรรมที่ 6.2 </a:t>
            </a:r>
          </a:p>
          <a:p>
            <a:pPr algn="ctr">
              <a:buNone/>
            </a:pPr>
            <a:r>
              <a:rPr lang="th-TH" sz="4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เรื่อง เลือกอย่างไรในไพทอน</a:t>
            </a:r>
          </a:p>
        </p:txBody>
      </p:sp>
      <p:pic>
        <p:nvPicPr>
          <p:cNvPr id="4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A8973416-3B6C-40E0-B028-CE1A948D23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979" y="948998"/>
            <a:ext cx="1135335" cy="113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479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EDF861-D24C-49A0-9807-CA624321D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579775"/>
            <a:ext cx="8520600" cy="572700"/>
          </a:xfrm>
        </p:spPr>
        <p:txBody>
          <a:bodyPr/>
          <a:lstStyle/>
          <a:p>
            <a:pPr algn="ctr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สรุปท้ายบท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697E7BA-0C91-44CB-87B0-ECE12D449C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การเขียนโปรแกรมไพทอนจะใช้ไอดีอี เป็นเครื่องมือช่วยในการพัฒนาโปรแกรม ซึ่งประกอบด้วยเครื่องมือแก้ไขโปรแกรมต้นฉบับ  เครื่องมือแก้ไขจุดบกพร่องของโปรแกรม  และเครื่องมือที่ช่วยรันโปรแกรม ไอดีอีไพทอนโดยทั่วไปจะทำงานได้ในโหมดอิมมีเดียท และโหมดสคริปต์   บทนี้ได้อธิบายคำสั่งพื้นฐาน เช่น คำสั่ง 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()ใช้สำหรับแสดงค่าข้อมูลออกทางจอภาพ และ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input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() ทำหน้าที่รับข้อมูลเข้าจากคีย์บอร์ด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นอกจากนี้ยังส่งเสริมให้เรียนรู้การใช้งานตัวแปร ซึ่งตัวแปรใช้ในการอ้างถึงค่าข้อมูล โดยตัวแปรจะถูกกำหนดค่าด้วยเครื่องหมายเท่ากับ (=)  การกำหนดชนิดข้อมูลสตริงและจำนวน  รวมถึงการแปลงชนิดข้อมูล   การใช้งานโมดูล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turtle</a:t>
            </a:r>
            <a:r>
              <a:rPr lang="th-TH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เพื่อวาดรูป คำสั่งวนซ้ำ และคำสั่งแบบมีทางเลือก การเขียนนิพจน์ทางคณิตศาสตร์ในไพทอน การนำไพทอนมาใช้เป็นเครื่องมือประยุกต์แก้ปัญหาทางคณิตศาสตร์และวิทยาศาสตร์ โดยพื้นฐานนี้จะนำไปสู่การเขียนโปรแกรมคอมพิวเตอร์ในระดับสูงต่อไป </a:t>
            </a:r>
            <a:endParaRPr lang="en-US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endParaRPr lang="th-TH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22240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7BA735-BAA8-4DB9-87DD-798E5A47C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300" y="1025193"/>
            <a:ext cx="8520600" cy="572700"/>
          </a:xfrm>
        </p:spPr>
        <p:txBody>
          <a:bodyPr/>
          <a:lstStyle/>
          <a:p>
            <a:pPr algn="ctr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ใบกิจกรรมที่ 6.3 เรื่อง จำนวนหรรษา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3265BFC4-2603-4F8F-90A3-F53C09FFA2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901775"/>
            <a:ext cx="8520600" cy="3416400"/>
          </a:xfrm>
        </p:spPr>
        <p:txBody>
          <a:bodyPr/>
          <a:lstStyle/>
          <a:p>
            <a:pPr>
              <a:buNone/>
            </a:pPr>
            <a:r>
              <a:rPr lang="th-TH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ให้ผู้เรียนแต่ละกลุ่มทำการวิเคราะห์โจทย์และเขียนโปรแกรม แก้ปัญหาสถานการณ์ที่กำหนดโดยเติมข้อมูลลงในช่องว่างและเขียนโปรแกรมในขั้นตอนดำเนินการแก้ปัญหา</a:t>
            </a:r>
          </a:p>
        </p:txBody>
      </p:sp>
      <p:pic>
        <p:nvPicPr>
          <p:cNvPr id="4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9B4C6D27-9F7B-4656-BF0D-16262611E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572" y="731375"/>
            <a:ext cx="1135335" cy="113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8063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F5625B3-EDC2-457B-8163-D80ACC726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055" y="1714409"/>
            <a:ext cx="8520600" cy="572700"/>
          </a:xfrm>
        </p:spPr>
        <p:txBody>
          <a:bodyPr/>
          <a:lstStyle/>
          <a:p>
            <a:pPr algn="ctr"/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แบบทดสอบกิจกรรมที่ 6 </a:t>
            </a:r>
            <a:b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เรื่อง การเขียนโปรแกรมแบบทางเลือก</a:t>
            </a:r>
            <a:b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ABD3288A-4B62-4D84-B8D8-78341426E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1" y="2202424"/>
            <a:ext cx="1515636" cy="284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625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FF968A05-C3D5-437B-BF13-32CD0D3EAEDF}"/>
              </a:ext>
            </a:extLst>
          </p:cNvPr>
          <p:cNvSpPr/>
          <p:nvPr/>
        </p:nvSpPr>
        <p:spPr>
          <a:xfrm>
            <a:off x="1660523" y="1644303"/>
            <a:ext cx="62388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3240" indent="-34290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ขั้นตอนการแก้ปัญหามีอะไรบ้าง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523240" indent="-34290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การเขียนรหัสลำลองและผังงานมีวิธีการอย่างไร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523240" indent="-34290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การเขียนคำสั่งไพทอนและรันโปรแกรมมีวิธีการอย่างไร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523240" indent="-34290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คำสั่งรับข้อมูลเข้าและแสดงผลในภาษาไพทอนมีวิธีการใช้งานอย่างไร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523240" indent="-34290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ทำไมต้องใช้ตัวแปรในการเขียนโปรแกรม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523240" indent="-34290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ใช้คำสั่งใดสำหรับการวนซ้ำที่ระบุจำนวนรอบในภาษาไพทอน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13D4003C-47A1-4558-A997-7928BF43AAD2}"/>
              </a:ext>
            </a:extLst>
          </p:cNvPr>
          <p:cNvSpPr/>
          <p:nvPr/>
        </p:nvSpPr>
        <p:spPr>
          <a:xfrm>
            <a:off x="2562113" y="1006783"/>
            <a:ext cx="3765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“ทบทวนความรู้เดิม/สำรวจความรู้ก่อน”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8278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3FAEC10-F89E-4D41-9709-BEF38FFD1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00" y="991125"/>
            <a:ext cx="8520600" cy="572700"/>
          </a:xfrm>
        </p:spPr>
        <p:txBody>
          <a:bodyPr/>
          <a:lstStyle/>
          <a:p>
            <a:pPr algn="ctr"/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ใบกิจกรรมที่ 6.1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9FCA647-082A-4D01-BFC9-138A0D903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977975"/>
            <a:ext cx="8520600" cy="34164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แบ่งผู้เรียนออกเป็นกลุ่ม กลุ่มละ </a:t>
            </a:r>
            <a:r>
              <a:rPr lang="en-US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คน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th-TH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ทำใบกิจกรรมที่ 6.1</a:t>
            </a:r>
          </a:p>
        </p:txBody>
      </p:sp>
      <p:pic>
        <p:nvPicPr>
          <p:cNvPr id="4" name="Picture 2" descr="C:\Users\tkron\Downloads\pic-actPowerCSM1\bee-forestgreen-300px.png">
            <a:extLst>
              <a:ext uri="{FF2B5EF4-FFF2-40B4-BE49-F238E27FC236}">
                <a16:creationId xmlns="" xmlns:a16="http://schemas.microsoft.com/office/drawing/2014/main" id="{6ACA8BAB-9311-4883-A8A7-BF18A2BF4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65" y="709807"/>
            <a:ext cx="1135335" cy="113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849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2FF5E78A-456D-400C-B3AF-EF14C80405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113169"/>
              </p:ext>
            </p:extLst>
          </p:nvPr>
        </p:nvGraphicFramePr>
        <p:xfrm>
          <a:off x="1615712" y="2838906"/>
          <a:ext cx="5734050" cy="122428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5734050">
                  <a:extLst>
                    <a:ext uri="{9D8B030D-6E8A-4147-A177-3AD203B41FA5}">
                      <a16:colId xmlns="" xmlns:a16="http://schemas.microsoft.com/office/drawing/2014/main" val="41029268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36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</a:t>
                      </a:r>
                      <a:r>
                        <a:rPr lang="th-TH" sz="36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เงื่อนไขทางเลือก :</a:t>
                      </a:r>
                      <a:endParaRPr lang="en-US" sz="36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th-TH" sz="36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ชุดคำสั่ง</a:t>
                      </a:r>
                      <a:endParaRPr lang="en-US" sz="36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2803369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FA2E594-53CE-4D00-836A-7B105E66B096}"/>
              </a:ext>
            </a:extLst>
          </p:cNvPr>
          <p:cNvSpPr/>
          <p:nvPr/>
        </p:nvSpPr>
        <p:spPr>
          <a:xfrm>
            <a:off x="655320" y="1017725"/>
            <a:ext cx="783336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การทำงานแบบมีทางเลือก</a:t>
            </a:r>
            <a:r>
              <a:rPr lang="th-TH" sz="2800" dirty="0">
                <a:solidFill>
                  <a:srgbClr val="980000"/>
                </a:solidFill>
                <a:latin typeface="TH Mali Grade 6" panose="02000506000000020004" pitchFamily="2" charset="-34"/>
                <a:ea typeface="Arial" panose="020B0604020202020204" pitchFamily="34" charset="0"/>
                <a:cs typeface="TH Mali Grade 6" panose="02000506000000020004" pitchFamily="2" charset="-34"/>
              </a:rPr>
              <a:t> </a:t>
            </a: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มีประโยชน์กรณีที่เราต้องการให้โปรแกรมทำการตัดสินใจบางอย่าง แล้วเลือกทำงานชุดคำสั่งตามผลของเงื่อนไขที่กำหนดไว้ โดยมีรูปแบบคำสั่งแบบมีทางเลือก (</a:t>
            </a:r>
            <a:r>
              <a:rPr lang="en-US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selection statement</a:t>
            </a:r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) ในการใช้งานเบื้องต้น</a:t>
            </a:r>
            <a:endParaRPr lang="en-US" sz="28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74147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BD4AB719-0759-41B7-8E53-611A2FC428D8}"/>
              </a:ext>
            </a:extLst>
          </p:cNvPr>
          <p:cNvSpPr/>
          <p:nvPr/>
        </p:nvSpPr>
        <p:spPr>
          <a:xfrm>
            <a:off x="5429250" y="2435275"/>
            <a:ext cx="3362325" cy="132343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/>
            <a:r>
              <a:rPr 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โดยที่คำสั่ง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if</a:t>
            </a:r>
            <a:r>
              <a:rPr 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จะประเมินค่าความเป็นจริงของเงื่อนไขก่อน ถ้าเป็นจริงก็จะทำงานตามคำสั่งในชุดคำสั่ง มิเช่นนั้นจะข้ามไปทำงานในคำสั่งถัดไป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013" y="1256837"/>
            <a:ext cx="3980427" cy="3444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26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1E87310D-C9E2-46E0-BB4A-D46983CA5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00" y="663500"/>
            <a:ext cx="8520600" cy="572700"/>
          </a:xfrm>
        </p:spPr>
        <p:txBody>
          <a:bodyPr/>
          <a:lstStyle/>
          <a:p>
            <a:pPr algn="ctr"/>
            <a:r>
              <a:rPr lang="th-TH" b="1" dirty="0"/>
              <a:t>ตัวอย่างที่ 3.14 มากไป-น้อยไป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48EA7964-CC7B-4961-81F4-83C0CAFF26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607865"/>
              </p:ext>
            </p:extLst>
          </p:nvPr>
        </p:nvGraphicFramePr>
        <p:xfrm>
          <a:off x="398688" y="2070010"/>
          <a:ext cx="3547083" cy="268732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3547083">
                  <a:extLst>
                    <a:ext uri="{9D8B030D-6E8A-4147-A177-3AD203B41FA5}">
                      <a16:colId xmlns="" xmlns:a16="http://schemas.microsoft.com/office/drawing/2014/main" val="2381108794"/>
                    </a:ext>
                  </a:extLst>
                </a:gridCol>
              </a:tblGrid>
              <a:tr h="181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x 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 </a:t>
                      </a:r>
                      <a:r>
                        <a:rPr lang="en-US" sz="24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input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Enter a number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 "))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x &lt; 50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print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Too small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x &gt; 50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print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Too large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x 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== 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50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print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Perfect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ea typeface="Arial" panose="020B0604020202020204" pitchFamily="34" charset="0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205575910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3569CB8F-1ED7-468A-A508-B4A235142514}"/>
              </a:ext>
            </a:extLst>
          </p:cNvPr>
          <p:cNvSpPr/>
          <p:nvPr/>
        </p:nvSpPr>
        <p:spPr>
          <a:xfrm>
            <a:off x="195942" y="1210722"/>
            <a:ext cx="84603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โปรแกรมด้านล่างรับค่าจากผู้ใช้แล้วเก็บไว้ในตัวแปร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 ถ้า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มีค่าน้อยกว่า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50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โปรแกรมจะแสดงผลลัพธ์ว่า Too small ถ้า x  มีค่ามากกว่า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50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จะแสดงผลลัพธ์ว่า 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Too large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และถ้า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มีค่าเท่ากับ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50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จะแสดงผลลัพธ์ว่า </a:t>
            </a:r>
            <a:r>
              <a:rPr lang="th-TH" altLang="th-TH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Perfect</a:t>
            </a:r>
            <a:endParaRPr lang="en-US" altLang="th-TH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B632FD3C-041E-47EB-A2F3-F6F9AEFA423F}"/>
              </a:ext>
            </a:extLst>
          </p:cNvPr>
          <p:cNvSpPr/>
          <p:nvPr/>
        </p:nvSpPr>
        <p:spPr>
          <a:xfrm>
            <a:off x="4113050" y="2111605"/>
            <a:ext cx="3267523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 indent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จะสังเกตเห็นว่าในตัวอย่างข้างต้น คือ คำหลัก 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if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และเงื่อนไข 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 &lt; 50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" panose="020B0604020202020204" pitchFamily="34" charset="0"/>
                <a:cs typeface="TH Mali Grade 6" panose="02000506000000020004" pitchFamily="2" charset="-34"/>
              </a:rPr>
              <a:t>,  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 &gt; 50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และ 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 == 50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ที่เป็นตัวกำกับว่าคำสั่งภายใต้ 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if</a:t>
            </a:r>
            <a:r>
              <a:rPr lang="th-TH" altLang="th-TH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จะทำงานเมื่อเงื่อนไขเป็นจริงเท่านั้น  </a:t>
            </a:r>
            <a:endParaRPr lang="th-TH" altLang="th-TH" sz="1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" name="Picture 2" descr="C:\Users\tkron\Downloads\pic-actPowerCSM1\Books-3-300px.png">
            <a:extLst>
              <a:ext uri="{FF2B5EF4-FFF2-40B4-BE49-F238E27FC236}">
                <a16:creationId xmlns="" xmlns:a16="http://schemas.microsoft.com/office/drawing/2014/main" id="{1CDA828A-2C4F-4758-92B6-5B7710E8B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83" y="655674"/>
            <a:ext cx="1024673" cy="72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393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48EA7964-CC7B-4961-81F4-83C0CAFF26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10012"/>
              </p:ext>
            </p:extLst>
          </p:nvPr>
        </p:nvGraphicFramePr>
        <p:xfrm>
          <a:off x="789306" y="1624531"/>
          <a:ext cx="3547083" cy="268732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3547083">
                  <a:extLst>
                    <a:ext uri="{9D8B030D-6E8A-4147-A177-3AD203B41FA5}">
                      <a16:colId xmlns="" xmlns:a16="http://schemas.microsoft.com/office/drawing/2014/main" val="2381108794"/>
                    </a:ext>
                  </a:extLst>
                </a:gridCol>
              </a:tblGrid>
              <a:tr h="181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x 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 </a:t>
                      </a:r>
                      <a:r>
                        <a:rPr lang="en-US" sz="24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input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Enter a number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 "))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x &lt; 50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print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Too small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x &gt; 50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print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Too large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x 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== 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50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 print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Perfect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ea typeface="Arial" panose="020B0604020202020204" pitchFamily="34" charset="0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2055759103"/>
                  </a:ext>
                </a:extLst>
              </a:tr>
            </a:tbl>
          </a:graphicData>
        </a:graphic>
      </p:graphicFrame>
      <p:sp>
        <p:nvSpPr>
          <p:cNvPr id="8" name="Speech Bubble: Rectangle 7">
            <a:extLst>
              <a:ext uri="{FF2B5EF4-FFF2-40B4-BE49-F238E27FC236}">
                <a16:creationId xmlns="" xmlns:a16="http://schemas.microsoft.com/office/drawing/2014/main" id="{FCB25EC6-7C17-40E0-827C-41112901F8A1}"/>
              </a:ext>
            </a:extLst>
          </p:cNvPr>
          <p:cNvSpPr/>
          <p:nvPr/>
        </p:nvSpPr>
        <p:spPr>
          <a:xfrm>
            <a:off x="4985979" y="1706307"/>
            <a:ext cx="3332398" cy="2523768"/>
          </a:xfrm>
          <a:prstGeom prst="wedgeRectCallout">
            <a:avLst>
              <a:gd name="adj1" fmla="val -64736"/>
              <a:gd name="adj2" fmla="val -1968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/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ชวนคิด จากตัวอย่างที่ 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.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14 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ถ้า 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x 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มีค่าดังต่อไปนี้ ผลลัพธ์ที่ได้คืออะไร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indent="457200"/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=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80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indent="457200"/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=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30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indent="457200"/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=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50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indent="457200"/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x</a:t>
            </a:r>
            <a:r>
              <a:rPr lang="th-TH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=-</a:t>
            </a:r>
            <a:r>
              <a:rPr lang="en-US" sz="2400" dirty="0">
                <a:solidFill>
                  <a:srgbClr val="FF00FF"/>
                </a:solidFill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5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indent="457200"/>
            <a:r>
              <a:rPr lang="en-US" dirty="0">
                <a:latin typeface="TH Mali Grade 6" panose="02000506000000020004" pitchFamily="2" charset="-34"/>
                <a:ea typeface="Arial" panose="020B0604020202020204" pitchFamily="34" charset="0"/>
                <a:cs typeface="TH Mali Grade 6" panose="02000506000000020004" pitchFamily="2" charset="-34"/>
              </a:rPr>
              <a:t> 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27FE1D4C-7C6E-4C73-B04C-D88133435FD9}"/>
              </a:ext>
            </a:extLst>
          </p:cNvPr>
          <p:cNvSpPr/>
          <p:nvPr/>
        </p:nvSpPr>
        <p:spPr>
          <a:xfrm>
            <a:off x="3714951" y="641989"/>
            <a:ext cx="13676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ชวนคิด </a:t>
            </a:r>
            <a:endParaRPr lang="th-TH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 descr="C:\Users\tkron\Downloads\pic-actPowerCSM1\ชวนคิด.gif">
            <a:extLst>
              <a:ext uri="{FF2B5EF4-FFF2-40B4-BE49-F238E27FC236}">
                <a16:creationId xmlns="" xmlns:a16="http://schemas.microsoft.com/office/drawing/2014/main" id="{692F458D-6A1E-4231-A30E-2585A73F1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843" y="602146"/>
            <a:ext cx="653108" cy="787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965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9F0AE33D-83BE-4C05-A433-5EBEF3646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000" y="942374"/>
            <a:ext cx="8520600" cy="572700"/>
          </a:xfrm>
        </p:spPr>
        <p:txBody>
          <a:bodyPr/>
          <a:lstStyle/>
          <a:p>
            <a:pPr algn="ctr"/>
            <a:r>
              <a:rPr lang="th-TH" sz="3600" b="1" dirty="0"/>
              <a:t>กิจกรรมที่ 3.5 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2FF983AB-0AB9-4791-BE4A-DECD2AF4B3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727100"/>
            <a:ext cx="8520600" cy="3416400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ปรับโปรแกรมในตัวอย่างที่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มากไป-น้อยไป โดยให้ใช้คำสั่ง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else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แทนคำสั่ง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</a:t>
            </a:r>
          </a:p>
          <a:p>
            <a:endParaRPr lang="th-TH" dirty="0"/>
          </a:p>
        </p:txBody>
      </p:sp>
      <p:pic>
        <p:nvPicPr>
          <p:cNvPr id="4" name="Picture 2" descr="C:\Users\tkron\Downloads\pic-actPowerCSM1\icon-act.gif">
            <a:extLst>
              <a:ext uri="{FF2B5EF4-FFF2-40B4-BE49-F238E27FC236}">
                <a16:creationId xmlns="" xmlns:a16="http://schemas.microsoft.com/office/drawing/2014/main" id="{91820C05-F9D8-48A5-ABAF-5C1234911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293" y="861319"/>
            <a:ext cx="703318" cy="73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820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C0A0D3-6B88-4710-A29E-BCAD09D1A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599" y="781820"/>
            <a:ext cx="8520600" cy="572700"/>
          </a:xfrm>
        </p:spPr>
        <p:txBody>
          <a:bodyPr/>
          <a:lstStyle/>
          <a:p>
            <a:pPr algn="ctr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ตัวอย่างที่ 3.15 ทายใจ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008AC6BA-1CE5-473B-A2E0-014D700CBC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249220"/>
              </p:ext>
            </p:extLst>
          </p:nvPr>
        </p:nvGraphicFramePr>
        <p:xfrm>
          <a:off x="1118587" y="1553592"/>
          <a:ext cx="5069150" cy="1811045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5069150">
                  <a:extLst>
                    <a:ext uri="{9D8B030D-6E8A-4147-A177-3AD203B41FA5}">
                      <a16:colId xmlns="" xmlns:a16="http://schemas.microsoft.com/office/drawing/2014/main" val="3744290889"/>
                    </a:ext>
                  </a:extLst>
                </a:gridCol>
              </a:tblGrid>
              <a:tr h="1811045">
                <a:tc>
                  <a:txBody>
                    <a:bodyPr/>
                    <a:lstStyle/>
                    <a:p>
                      <a:pPr marL="457200" marR="0" lvl="0" indent="0" algn="l" defTabSz="91757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955925" algn="l"/>
                        </a:tabLst>
                        <a:defRPr/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puzzle 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3		#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บรรทัดที่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 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int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input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'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เลขที่ทาย (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-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10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 คือ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'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))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	#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บรรทัดที่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if puzzle 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==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guess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: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		#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บรรทัดที่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3</a:t>
                      </a:r>
                    </a:p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print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'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คุณทายถูกแล้วค่ะ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'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		#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บรรทัดที่ </a:t>
                      </a: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4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ea typeface="Arial" panose="020B0604020202020204" pitchFamily="34" charset="0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="" xmlns:a16="http://schemas.microsoft.com/office/drawing/2014/main" val="3973216748"/>
                  </a:ext>
                </a:extLst>
              </a:tr>
            </a:tbl>
          </a:graphicData>
        </a:graphic>
      </p:graphicFrame>
      <p:pic>
        <p:nvPicPr>
          <p:cNvPr id="8" name="Picture 2" descr="C:\Users\tkron\Downloads\pic-actPowerCSM1\Books-3-300px.png">
            <a:extLst>
              <a:ext uri="{FF2B5EF4-FFF2-40B4-BE49-F238E27FC236}">
                <a16:creationId xmlns="" xmlns:a16="http://schemas.microsoft.com/office/drawing/2014/main" id="{080F74D6-A485-4B4B-A003-C090E271B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567" y="582747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llout: Line 8">
            <a:extLst>
              <a:ext uri="{FF2B5EF4-FFF2-40B4-BE49-F238E27FC236}">
                <a16:creationId xmlns="" xmlns:a16="http://schemas.microsoft.com/office/drawing/2014/main" id="{2FF380F4-5373-4792-8E88-A3F4C8CD444E}"/>
              </a:ext>
            </a:extLst>
          </p:cNvPr>
          <p:cNvSpPr/>
          <p:nvPr/>
        </p:nvSpPr>
        <p:spPr>
          <a:xfrm>
            <a:off x="6016855" y="1157419"/>
            <a:ext cx="2895344" cy="369332"/>
          </a:xfrm>
          <a:prstGeom prst="borderCallout1">
            <a:avLst>
              <a:gd name="adj1" fmla="val 49998"/>
              <a:gd name="adj2" fmla="val -54"/>
              <a:gd name="adj3" fmla="val 150960"/>
              <a:gd name="adj4" fmla="val -5831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th-TH" sz="1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กำหนดตัวเลขที่ให้ทายเก็บไว้ในตัวแปร </a:t>
            </a:r>
            <a:r>
              <a:rPr lang="en-US" sz="1800" dirty="0"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puzzle</a:t>
            </a:r>
            <a:endParaRPr lang="en-US" sz="1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0" name="Callout: Line 9">
            <a:extLst>
              <a:ext uri="{FF2B5EF4-FFF2-40B4-BE49-F238E27FC236}">
                <a16:creationId xmlns="" xmlns:a16="http://schemas.microsoft.com/office/drawing/2014/main" id="{E815330F-304A-4D7D-ACF8-E160B4C6A6BC}"/>
              </a:ext>
            </a:extLst>
          </p:cNvPr>
          <p:cNvSpPr/>
          <p:nvPr/>
        </p:nvSpPr>
        <p:spPr>
          <a:xfrm>
            <a:off x="6238516" y="1832980"/>
            <a:ext cx="2760692" cy="369332"/>
          </a:xfrm>
          <a:prstGeom prst="borderCallout1">
            <a:avLst>
              <a:gd name="adj1" fmla="val 47595"/>
              <a:gd name="adj2" fmla="val 28"/>
              <a:gd name="adj3" fmla="val 57215"/>
              <a:gd name="adj4" fmla="val -1518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th-TH" sz="1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รับข้อมูลเข้าจากผู้ทายเก็บไว้ในตัวแปร </a:t>
            </a:r>
            <a:r>
              <a:rPr lang="en-US" sz="1800" dirty="0"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guess</a:t>
            </a:r>
            <a:endParaRPr lang="th-TH" sz="1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1" name="Callout: Line 10">
            <a:extLst>
              <a:ext uri="{FF2B5EF4-FFF2-40B4-BE49-F238E27FC236}">
                <a16:creationId xmlns="" xmlns:a16="http://schemas.microsoft.com/office/drawing/2014/main" id="{30998019-64A6-41CC-BBF7-046CEC1506E7}"/>
              </a:ext>
            </a:extLst>
          </p:cNvPr>
          <p:cNvSpPr/>
          <p:nvPr/>
        </p:nvSpPr>
        <p:spPr>
          <a:xfrm>
            <a:off x="4427208" y="3220364"/>
            <a:ext cx="4572000" cy="923330"/>
          </a:xfrm>
          <a:prstGeom prst="borderCallout1">
            <a:avLst>
              <a:gd name="adj1" fmla="val 482"/>
              <a:gd name="adj2" fmla="val 49142"/>
              <a:gd name="adj3" fmla="val -83643"/>
              <a:gd name="adj4" fmla="val 29434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th-TH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ถ้าเงื่อนไขทางเลือก </a:t>
            </a:r>
            <a:r>
              <a:rPr lang="en-US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puzzle == guess  </a:t>
            </a:r>
            <a:r>
              <a:rPr lang="th-TH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ในคำสั่ง </a:t>
            </a:r>
            <a:r>
              <a:rPr lang="en-US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if </a:t>
            </a:r>
            <a:r>
              <a:rPr lang="th-TH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ในบรรทัดที่ 3 เป็นจริง นั่นหมายความว่าทายตัวเลขถูกต้อง โปรแกรมจะแสดงข้อความตามคำสั่ง </a:t>
            </a:r>
            <a:r>
              <a:rPr lang="en-US" sz="1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print </a:t>
            </a:r>
          </a:p>
        </p:txBody>
      </p:sp>
    </p:spTree>
    <p:extLst>
      <p:ext uri="{BB962C8B-B14F-4D97-AF65-F5344CB8AC3E}">
        <p14:creationId xmlns:p14="http://schemas.microsoft.com/office/powerpoint/2010/main" val="2566293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1107</TotalTime>
  <Words>789</Words>
  <Application>Microsoft Office PowerPoint</Application>
  <PresentationFormat>On-screen Show (16:9)</PresentationFormat>
  <Paragraphs>80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Simple Light</vt:lpstr>
      <vt:lpstr>บทที่ 3</vt:lpstr>
      <vt:lpstr>PowerPoint Presentation</vt:lpstr>
      <vt:lpstr>ใบกิจกรรมที่ 6.1 </vt:lpstr>
      <vt:lpstr>PowerPoint Presentation</vt:lpstr>
      <vt:lpstr>PowerPoint Presentation</vt:lpstr>
      <vt:lpstr>ตัวอย่างที่ 3.14 มากไป-น้อยไป </vt:lpstr>
      <vt:lpstr>PowerPoint Presentation</vt:lpstr>
      <vt:lpstr>กิจกรรมที่ 3.5  </vt:lpstr>
      <vt:lpstr>ตัวอย่างที่ 3.15 ทายใจ </vt:lpstr>
      <vt:lpstr>ตัวอย่าง 3.15 </vt:lpstr>
      <vt:lpstr>PowerPoint Presentation</vt:lpstr>
      <vt:lpstr>ตัวอย่างที่ 3.16 ทายใจ 2  </vt:lpstr>
      <vt:lpstr>ชวนคิด  </vt:lpstr>
      <vt:lpstr> </vt:lpstr>
      <vt:lpstr>สรุปท้ายบท</vt:lpstr>
      <vt:lpstr>ใบกิจกรรมที่ 6.3 เรื่อง จำนวนหรรษา</vt:lpstr>
      <vt:lpstr>แบบทดสอบกิจกรรมที่ 6  เรื่อง การเขียนโปรแกรมแบบทางเลือก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บทที่ 3</dc:title>
  <dc:creator>Nongsua</dc:creator>
  <cp:lastModifiedBy>Tassanee Krongtong</cp:lastModifiedBy>
  <cp:revision>138</cp:revision>
  <dcterms:modified xsi:type="dcterms:W3CDTF">2018-08-17T02:01:36Z</dcterms:modified>
</cp:coreProperties>
</file>