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8"/>
  </p:notesMasterIdLst>
  <p:sldIdLst>
    <p:sldId id="256" r:id="rId2"/>
    <p:sldId id="323" r:id="rId3"/>
    <p:sldId id="325" r:id="rId4"/>
    <p:sldId id="326" r:id="rId5"/>
    <p:sldId id="329" r:id="rId6"/>
    <p:sldId id="328" r:id="rId7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A19C172A-53CD-491F-B163-3C8AB1F4C034}">
  <a:tblStyle styleId="{A19C172A-53CD-491F-B163-3C8AB1F4C03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758" autoAdjust="0"/>
    <p:restoredTop sz="94660"/>
  </p:normalViewPr>
  <p:slideViewPr>
    <p:cSldViewPr snapToGrid="0">
      <p:cViewPr>
        <p:scale>
          <a:sx n="81" d="100"/>
          <a:sy n="81" d="100"/>
        </p:scale>
        <p:origin x="-102" y="-456"/>
      </p:cViewPr>
      <p:guideLst>
        <p:guide orient="horz" pos="1620"/>
        <p:guide pos="2880"/>
      </p:guideLst>
    </p:cSldViewPr>
  </p:slideViewPr>
  <p:notesTextViewPr>
    <p:cViewPr>
      <p:scale>
        <a:sx n="66" d="100"/>
        <a:sy n="66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8027421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TH Mali Grade 6" panose="02000506000000020004" pitchFamily="2" charset="-34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>
            <a:lvl1pPr>
              <a:defRPr/>
            </a:lvl1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>
            <a:lvl1pPr>
              <a:defRPr/>
            </a:lvl1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>
            <a:lvl1pPr>
              <a:defRPr/>
            </a:lvl1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>
            <a:lvl1pPr>
              <a:defRPr/>
            </a:lvl1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>
            <a:lvl1pPr>
              <a:defRPr/>
            </a:lvl1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>
            <a:lvl1pPr>
              <a:defRPr/>
            </a:lvl1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>
            <a:lvl1pPr>
              <a:defRPr/>
            </a:lvl1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>
            <a:lvl1pPr>
              <a:defRPr/>
            </a:lvl1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>
            <a:lvl1pPr>
              <a:defRPr/>
            </a:lvl1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>
            <a:lvl1pPr>
              <a:defRPr/>
            </a:lvl1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>
            <a:lvl1pPr>
              <a:defRPr/>
            </a:lvl1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 dpi="0" rotWithShape="1">
          <a:blip r:embed="rId13">
            <a:lum/>
          </a:blip>
          <a:srcRect/>
          <a:stretch>
            <a:fillRect l="7000" t="-1000" r="4000" b="-72000"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Char char="●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○"/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■"/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●"/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○"/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■"/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●"/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○"/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>
            <a:lvl1pPr>
              <a:defRPr>
                <a:latin typeface="TH Mali Grade 6" panose="02000506000000020004" pitchFamily="2" charset="-34"/>
                <a:cs typeface="TH Mali Grade 6" panose="02000506000000020004" pitchFamily="2" charset="-34"/>
              </a:defRPr>
            </a:lvl1pPr>
          </a:lstStyle>
          <a:p>
            <a:pPr algn="r"/>
            <a:fld id="{00000000-1234-1234-1234-123412341234}" type="slidenum">
              <a:rPr lang="en-GB" sz="1000" smtClean="0">
                <a:solidFill>
                  <a:schemeClr val="dk2"/>
                </a:solidFill>
              </a:rPr>
              <a:pPr algn="r"/>
              <a:t>‹#›</a:t>
            </a:fld>
            <a:endParaRPr lang="en-GB" sz="1000" dirty="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TH Mali Grade 6" panose="02000506000000020004" pitchFamily="2" charset="-34"/>
          <a:ea typeface="TH Mali Grade 6" panose="02000506000000020004" pitchFamily="2" charset="-34"/>
          <a:cs typeface="TH Mali Grade 6" panose="02000506000000020004" pitchFamily="2" charset="-34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TH Mali Grade 6" panose="02000506000000020004" pitchFamily="2" charset="-34"/>
          <a:ea typeface="TH Mali Grade 6" panose="02000506000000020004" pitchFamily="2" charset="-34"/>
          <a:cs typeface="TH Mali Grade 6" panose="02000506000000020004" pitchFamily="2" charset="-34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python.org/3/library/turtle.html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ctrTitle"/>
          </p:nvPr>
        </p:nvSpPr>
        <p:spPr>
          <a:xfrm>
            <a:off x="144560" y="252962"/>
            <a:ext cx="8520600" cy="20526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/>
                <a:cs typeface="TH Mali Grade 6" panose="02000506000000020004" pitchFamily="2" charset="-34"/>
                <a:sym typeface="TH SarabunPSK"/>
              </a:rPr>
              <a:t>บทที่</a:t>
            </a:r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/>
                <a:cs typeface="TH Mali Grade 6" panose="02000506000000020004" pitchFamily="2" charset="-34"/>
                <a:sym typeface="TH SarabunPSK"/>
              </a:rPr>
              <a:t> 3</a:t>
            </a:r>
          </a:p>
        </p:txBody>
      </p:sp>
      <p:sp>
        <p:nvSpPr>
          <p:cNvPr id="55" name="Shape 55"/>
          <p:cNvSpPr txBox="1">
            <a:spLocks noGrp="1"/>
          </p:cNvSpPr>
          <p:nvPr>
            <p:ph type="subTitle" idx="1"/>
          </p:nvPr>
        </p:nvSpPr>
        <p:spPr>
          <a:xfrm>
            <a:off x="223218" y="1978718"/>
            <a:ext cx="8520600" cy="2241590"/>
          </a:xfrm>
          <a:prstGeom prst="rect">
            <a:avLst/>
          </a:prstGeom>
          <a:effectLst>
            <a:glow rad="127000">
              <a:srgbClr val="7030A0"/>
            </a:glow>
          </a:effectLst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GB" sz="4800" b="1" dirty="0" err="1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/>
                <a:cs typeface="TH Mali Grade 6" panose="02000506000000020004" pitchFamily="2" charset="-34"/>
                <a:sym typeface="TH SarabunPSK"/>
              </a:rPr>
              <a:t>การเขียนโปรแกรมด้วยภาษาไพทอน</a:t>
            </a:r>
            <a:endParaRPr lang="th-TH" sz="4800" b="1" dirty="0"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ea typeface="TH SarabunPSK"/>
              <a:cs typeface="TH Mali Grade 6" panose="02000506000000020004" pitchFamily="2" charset="-34"/>
              <a:sym typeface="TH SarabunPSK"/>
            </a:endParaRPr>
          </a:p>
          <a:p>
            <a:pPr lvl="0">
              <a:buClr>
                <a:schemeClr val="dk1"/>
              </a:buClr>
              <a:buSzPct val="25000"/>
            </a:pPr>
            <a:r>
              <a:rPr lang="th-TH" sz="4800" b="1" u="sng" dirty="0">
                <a:solidFill>
                  <a:schemeClr val="tx1"/>
                </a:solidFill>
                <a:effectLst>
                  <a:glow rad="63500">
                    <a:srgbClr val="7030A0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การโปรแกรมด้วยไพทอนเพื่อประยุกต์ใช้งาน</a:t>
            </a:r>
            <a:endParaRPr lang="en-GB" sz="4800" b="1" u="sng" dirty="0">
              <a:solidFill>
                <a:schemeClr val="tx1"/>
              </a:solidFill>
              <a:effectLst>
                <a:glow rad="63500">
                  <a:srgbClr val="7030A0"/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TH SarabunPSK"/>
              <a:sym typeface="TH SarabunPS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51C03B95-8ECE-464C-A52E-590D60C46FB8}"/>
              </a:ext>
            </a:extLst>
          </p:cNvPr>
          <p:cNvSpPr/>
          <p:nvPr/>
        </p:nvSpPr>
        <p:spPr>
          <a:xfrm>
            <a:off x="1535838" y="1106132"/>
            <a:ext cx="36728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ทบทวนความรู้เดิม/สำรวจความรู้ก่อน</a:t>
            </a:r>
            <a:r>
              <a:rPr lang="th-TH" sz="28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”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FCA9D345-614B-4408-84C9-59D375F00A98}"/>
              </a:ext>
            </a:extLst>
          </p:cNvPr>
          <p:cNvSpPr/>
          <p:nvPr/>
        </p:nvSpPr>
        <p:spPr>
          <a:xfrm>
            <a:off x="1535838" y="1860307"/>
            <a:ext cx="688907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q"/>
            </a:pPr>
            <a:r>
              <a:rPr lang="th-TH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ขั้นตอนการแก้ปัญหามีอะไรบ้าง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th-TH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การเขียนรหัสลำลองและผังงานมีวิธีการอย่างไร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th-TH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การเขียนคำสั่งไพทอนและรันโปรแกรมมีวิธีการอย่างไร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th-TH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คำสั่งรับข้อมูลเข้าและแสดงผลในภาษาไพทอนมีวิธีการใช้งานอย่างไร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th-TH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ทำไมต้องใช้ตัวแปรในการเขียนโปรแกรม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th-TH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การเขียนโปรแกรมโดยใช้คำสั่งวนซ้ำ 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for </a:t>
            </a:r>
            <a:r>
              <a:rPr lang="th-TH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และคำสั่งทางเลือก 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if</a:t>
            </a:r>
            <a:r>
              <a:rPr lang="th-TH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-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else</a:t>
            </a:r>
            <a:r>
              <a:rPr lang="th-TH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ใช้ในการแก้ปัญหาใดบ้าง และมี</a:t>
            </a:r>
          </a:p>
        </p:txBody>
      </p:sp>
    </p:spTree>
    <p:extLst>
      <p:ext uri="{BB962C8B-B14F-4D97-AF65-F5344CB8AC3E}">
        <p14:creationId xmlns:p14="http://schemas.microsoft.com/office/powerpoint/2010/main" val="1932537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DE36E98F-881F-4DC3-99F2-CCA3B573146A}"/>
              </a:ext>
            </a:extLst>
          </p:cNvPr>
          <p:cNvSpPr/>
          <p:nvPr/>
        </p:nvSpPr>
        <p:spPr>
          <a:xfrm>
            <a:off x="1404298" y="2397213"/>
            <a:ext cx="71000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th-TH" sz="2800" dirty="0"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แบ่งกลุ่ม กลุ่มละ 4 คน ทำใบกิจกรรมที่ 7.1 ฉันตอบอะไรได้บ้าง </a:t>
            </a:r>
            <a:endParaRPr lang="th-TH" sz="2800" dirty="0"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9DB14C8D-BBA7-4151-ADB5-F6ED9D05CC06}"/>
              </a:ext>
            </a:extLst>
          </p:cNvPr>
          <p:cNvSpPr/>
          <p:nvPr/>
        </p:nvSpPr>
        <p:spPr>
          <a:xfrm>
            <a:off x="2734139" y="1020161"/>
            <a:ext cx="49536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ใบกิจกรรมที่ 7.1 ฉันตอบอะไรได้บ้าง </a:t>
            </a:r>
          </a:p>
        </p:txBody>
      </p:sp>
      <p:pic>
        <p:nvPicPr>
          <p:cNvPr id="8" name="Picture 2" descr="C:\Users\tkron\Downloads\pic-actPowerCSM1\bee-forestgreen-300px.png">
            <a:extLst>
              <a:ext uri="{FF2B5EF4-FFF2-40B4-BE49-F238E27FC236}">
                <a16:creationId xmlns:a16="http://schemas.microsoft.com/office/drawing/2014/main" xmlns="" id="{AC046975-EF91-4153-9D73-56CB8342D2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1486" y="887001"/>
            <a:ext cx="912653" cy="912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39792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8F002339-F6D4-4CD3-94E4-32D18BA5847D}"/>
              </a:ext>
            </a:extLst>
          </p:cNvPr>
          <p:cNvSpPr/>
          <p:nvPr/>
        </p:nvSpPr>
        <p:spPr>
          <a:xfrm>
            <a:off x="3094596" y="872161"/>
            <a:ext cx="336823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แบบฝึกหัดท้ายบทที่ 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3 </a:t>
            </a:r>
            <a:endParaRPr lang="th-TH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F7335325-EE7F-4B03-AD39-5812354B374C}"/>
              </a:ext>
            </a:extLst>
          </p:cNvPr>
          <p:cNvSpPr/>
          <p:nvPr/>
        </p:nvSpPr>
        <p:spPr>
          <a:xfrm>
            <a:off x="1362666" y="1611294"/>
            <a:ext cx="69653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th-TH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ให้นักเรียนเลือกทำแบบฝึกหัดท้ายบทที่ 3 จากหนังสือเรียน</a:t>
            </a:r>
          </a:p>
        </p:txBody>
      </p:sp>
    </p:spTree>
    <p:extLst>
      <p:ext uri="{BB962C8B-B14F-4D97-AF65-F5344CB8AC3E}">
        <p14:creationId xmlns:p14="http://schemas.microsoft.com/office/powerpoint/2010/main" val="26322261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7586EB-F1E7-489F-AEBB-4135D0637A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759714"/>
            <a:ext cx="8520600" cy="572700"/>
          </a:xfrm>
        </p:spPr>
        <p:txBody>
          <a:bodyPr/>
          <a:lstStyle/>
          <a:p>
            <a:r>
              <a:rPr lang="th-TH" b="1" dirty="0"/>
              <a:t>การโปรแกรมด้วยไพทอนเพื่อประยุกต์ใช้งาน</a:t>
            </a:r>
            <a:r>
              <a:rPr lang="en-US" dirty="0"/>
              <a:t/>
            </a:r>
            <a:br>
              <a:rPr lang="en-US" dirty="0"/>
            </a:br>
            <a:endParaRPr lang="th-TH" dirty="0"/>
          </a:p>
        </p:txBody>
      </p:sp>
      <p:pic>
        <p:nvPicPr>
          <p:cNvPr id="5" name="image27.png">
            <a:extLst>
              <a:ext uri="{FF2B5EF4-FFF2-40B4-BE49-F238E27FC236}">
                <a16:creationId xmlns:a16="http://schemas.microsoft.com/office/drawing/2014/main" xmlns="" id="{B30E3714-BE03-463B-A90D-554746F472AA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4572000" y="1280049"/>
            <a:ext cx="2800350" cy="3200400"/>
          </a:xfrm>
          <a:prstGeom prst="rect">
            <a:avLst/>
          </a:prstGeom>
          <a:ln/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AAA52DE1-64A9-4A98-912F-14D9AC164E4F}"/>
              </a:ext>
            </a:extLst>
          </p:cNvPr>
          <p:cNvSpPr/>
          <p:nvPr/>
        </p:nvSpPr>
        <p:spPr>
          <a:xfrm>
            <a:off x="812307" y="1518275"/>
            <a:ext cx="3413463" cy="243656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th-TH" sz="2400" b="1" dirty="0"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เล่นกับเต่า </a:t>
            </a:r>
            <a:endParaRPr lang="en-US" sz="2400" dirty="0">
              <a:latin typeface="TH Mali Grade 6" panose="02000506000000020004" pitchFamily="2" charset="-34"/>
              <a:ea typeface="Arial" panose="020B0604020202020204" pitchFamily="34" charset="0"/>
              <a:cs typeface="TH Mali Grade 6" panose="02000506000000020004" pitchFamily="2" charset="-34"/>
            </a:endParaRPr>
          </a:p>
          <a:p>
            <a:pPr indent="457200">
              <a:spcAft>
                <a:spcPts val="1000"/>
              </a:spcAft>
            </a:pPr>
            <a:r>
              <a:rPr lang="th-TH" sz="2400" dirty="0"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ให้นักเรียนเขียนโปรแกรมวาดรูปบ้านในจินตนาการ อาจมีส่วนประกอบอื่นๆ เช่น ดาว ดวงอาทิตย์ทะเลสาป ภูเขา   โดยใช้โมดูล </a:t>
            </a:r>
            <a:r>
              <a:rPr lang="en-US" sz="2400" dirty="0"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turtle </a:t>
            </a:r>
            <a:r>
              <a:rPr lang="th-TH" sz="2400" dirty="0"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ตัวอย่างเช่น</a:t>
            </a:r>
            <a:endParaRPr lang="en-US" sz="2400" dirty="0">
              <a:latin typeface="TH Mali Grade 6" panose="02000506000000020004" pitchFamily="2" charset="-34"/>
              <a:ea typeface="Arial" panose="020B0604020202020204" pitchFamily="34" charset="0"/>
              <a:cs typeface="TH Mali Grade 6" panose="02000506000000020004" pitchFamily="2" charset="-34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3CA83372-AB27-49A1-9109-3013508BAD78}"/>
              </a:ext>
            </a:extLst>
          </p:cNvPr>
          <p:cNvSpPr/>
          <p:nvPr/>
        </p:nvSpPr>
        <p:spPr>
          <a:xfrm>
            <a:off x="555908" y="4326561"/>
            <a:ext cx="345960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th-TH" dirty="0"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ศึกษาข้อมูลเพิ่มเติมที่ </a:t>
            </a:r>
            <a:r>
              <a:rPr lang="en-US" dirty="0">
                <a:solidFill>
                  <a:srgbClr val="1155CC"/>
                </a:solidFill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  <a:hlinkClick r:id="rId3"/>
              </a:rPr>
              <a:t>https</a:t>
            </a:r>
            <a:r>
              <a:rPr lang="th-TH" dirty="0">
                <a:solidFill>
                  <a:srgbClr val="1155CC"/>
                </a:solidFill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  <a:hlinkClick r:id="rId3"/>
              </a:rPr>
              <a:t>://</a:t>
            </a:r>
            <a:r>
              <a:rPr lang="en-US" dirty="0">
                <a:solidFill>
                  <a:srgbClr val="1155CC"/>
                </a:solidFill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  <a:hlinkClick r:id="rId3"/>
              </a:rPr>
              <a:t>docs</a:t>
            </a:r>
            <a:r>
              <a:rPr lang="th-TH" dirty="0">
                <a:solidFill>
                  <a:srgbClr val="1155CC"/>
                </a:solidFill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  <a:hlinkClick r:id="rId3"/>
              </a:rPr>
              <a:t>.</a:t>
            </a:r>
            <a:r>
              <a:rPr lang="en-US" dirty="0">
                <a:solidFill>
                  <a:srgbClr val="1155CC"/>
                </a:solidFill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  <a:hlinkClick r:id="rId3"/>
              </a:rPr>
              <a:t>python</a:t>
            </a:r>
            <a:r>
              <a:rPr lang="th-TH" dirty="0">
                <a:solidFill>
                  <a:srgbClr val="1155CC"/>
                </a:solidFill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  <a:hlinkClick r:id="rId3"/>
              </a:rPr>
              <a:t>.</a:t>
            </a:r>
            <a:r>
              <a:rPr lang="en-US" dirty="0">
                <a:solidFill>
                  <a:srgbClr val="1155CC"/>
                </a:solidFill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  <a:hlinkClick r:id="rId3"/>
              </a:rPr>
              <a:t>org</a:t>
            </a:r>
            <a:r>
              <a:rPr lang="th-TH" dirty="0">
                <a:solidFill>
                  <a:srgbClr val="1155CC"/>
                </a:solidFill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  <a:hlinkClick r:id="rId3"/>
              </a:rPr>
              <a:t>/</a:t>
            </a:r>
            <a:r>
              <a:rPr lang="en-US" dirty="0">
                <a:solidFill>
                  <a:srgbClr val="1155CC"/>
                </a:solidFill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  <a:hlinkClick r:id="rId3"/>
              </a:rPr>
              <a:t>3</a:t>
            </a:r>
            <a:r>
              <a:rPr lang="th-TH" dirty="0">
                <a:solidFill>
                  <a:srgbClr val="1155CC"/>
                </a:solidFill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  <a:hlinkClick r:id="rId3"/>
              </a:rPr>
              <a:t>/</a:t>
            </a:r>
            <a:r>
              <a:rPr lang="en-US" dirty="0">
                <a:solidFill>
                  <a:srgbClr val="1155CC"/>
                </a:solidFill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  <a:hlinkClick r:id="rId3"/>
              </a:rPr>
              <a:t>library</a:t>
            </a:r>
            <a:r>
              <a:rPr lang="th-TH" dirty="0">
                <a:solidFill>
                  <a:srgbClr val="1155CC"/>
                </a:solidFill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  <a:hlinkClick r:id="rId3"/>
              </a:rPr>
              <a:t>/</a:t>
            </a:r>
            <a:r>
              <a:rPr lang="en-US" dirty="0">
                <a:solidFill>
                  <a:srgbClr val="1155CC"/>
                </a:solidFill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  <a:hlinkClick r:id="rId3"/>
              </a:rPr>
              <a:t>turtle</a:t>
            </a:r>
            <a:r>
              <a:rPr lang="th-TH" dirty="0">
                <a:solidFill>
                  <a:srgbClr val="1155CC"/>
                </a:solidFill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  <a:hlinkClick r:id="rId3"/>
              </a:rPr>
              <a:t>.</a:t>
            </a:r>
            <a:r>
              <a:rPr lang="en-US" dirty="0">
                <a:solidFill>
                  <a:srgbClr val="1155CC"/>
                </a:solidFill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  <a:hlinkClick r:id="rId3"/>
              </a:rPr>
              <a:t>html</a:t>
            </a:r>
            <a:endParaRPr lang="en-US" sz="1050" dirty="0">
              <a:latin typeface="TH Mali Grade 6" panose="02000506000000020004" pitchFamily="2" charset="-34"/>
              <a:ea typeface="Arial" panose="020B0604020202020204" pitchFamily="34" charset="0"/>
              <a:cs typeface="TH Mali Grade 6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9490093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7586EB-F1E7-489F-AEBB-4135D0637A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527" y="851425"/>
            <a:ext cx="8520600" cy="572700"/>
          </a:xfrm>
        </p:spPr>
        <p:txBody>
          <a:bodyPr/>
          <a:lstStyle/>
          <a:p>
            <a:pPr algn="ctr"/>
            <a:r>
              <a:rPr lang="th-T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แบบทดสอบกิจกรรมที่ 7 การเขียนโปรแกรมเพื่อแก้ปัญหา </a:t>
            </a:r>
            <a:r>
              <a:rPr lang="en-US" dirty="0"/>
              <a:t/>
            </a:r>
            <a:br>
              <a:rPr lang="en-US" dirty="0"/>
            </a:br>
            <a:endParaRPr lang="th-TH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587351AD-4440-44B4-8016-358C5A720AEF}"/>
              </a:ext>
            </a:extLst>
          </p:cNvPr>
          <p:cNvSpPr/>
          <p:nvPr/>
        </p:nvSpPr>
        <p:spPr>
          <a:xfrm>
            <a:off x="1074198" y="1709168"/>
            <a:ext cx="709325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th-TH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ให้นักเรียนเลือกทำข้อสอบ ให้ได้มากที่สุด ข้อสอบจะมีคะแนนไม่เท่ากันตามความยากง่าย</a:t>
            </a:r>
            <a:endParaRPr lang="th-TH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BE687B2A-D003-4C05-8301-DFCEC9B3C5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2899" y="2076116"/>
            <a:ext cx="1633282" cy="3067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4385301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1018</TotalTime>
  <Words>219</Words>
  <Application>Microsoft Office PowerPoint</Application>
  <PresentationFormat>On-screen Show (16:9)</PresentationFormat>
  <Paragraphs>20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Simple Light</vt:lpstr>
      <vt:lpstr>บทที่ 3</vt:lpstr>
      <vt:lpstr>PowerPoint Presentation</vt:lpstr>
      <vt:lpstr>PowerPoint Presentation</vt:lpstr>
      <vt:lpstr>PowerPoint Presentation</vt:lpstr>
      <vt:lpstr>การโปรแกรมด้วยไพทอนเพื่อประยุกต์ใช้งาน </vt:lpstr>
      <vt:lpstr>แบบทดสอบกิจกรรมที่ 7 การเขียนโปรแกรมเพื่อแก้ปัญหา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บทที่ 3</dc:title>
  <dc:creator>Nongsua</dc:creator>
  <cp:lastModifiedBy>Tassanee Krongtong</cp:lastModifiedBy>
  <cp:revision>136</cp:revision>
  <dcterms:modified xsi:type="dcterms:W3CDTF">2018-05-01T03:04:55Z</dcterms:modified>
</cp:coreProperties>
</file>