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67" r:id="rId2"/>
    <p:sldId id="339" r:id="rId3"/>
    <p:sldId id="340" r:id="rId4"/>
    <p:sldId id="341" r:id="rId5"/>
    <p:sldId id="342" r:id="rId6"/>
    <p:sldId id="384" r:id="rId7"/>
    <p:sldId id="328" r:id="rId8"/>
    <p:sldId id="268" r:id="rId9"/>
    <p:sldId id="330" r:id="rId10"/>
    <p:sldId id="331" r:id="rId11"/>
    <p:sldId id="329" r:id="rId12"/>
    <p:sldId id="271" r:id="rId13"/>
    <p:sldId id="324" r:id="rId14"/>
    <p:sldId id="392" r:id="rId15"/>
    <p:sldId id="393" r:id="rId16"/>
    <p:sldId id="332" r:id="rId17"/>
    <p:sldId id="338" r:id="rId18"/>
    <p:sldId id="334" r:id="rId19"/>
    <p:sldId id="335" r:id="rId20"/>
    <p:sldId id="336" r:id="rId21"/>
    <p:sldId id="337" r:id="rId22"/>
    <p:sldId id="387" r:id="rId23"/>
    <p:sldId id="388" r:id="rId24"/>
    <p:sldId id="389" r:id="rId25"/>
    <p:sldId id="390" r:id="rId26"/>
    <p:sldId id="391" r:id="rId2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09C9A15-DBF4-4F8C-BF52-B4A891BF0AE4}">
          <p14:sldIdLst>
            <p14:sldId id="267"/>
            <p14:sldId id="339"/>
            <p14:sldId id="340"/>
            <p14:sldId id="341"/>
            <p14:sldId id="342"/>
            <p14:sldId id="384"/>
            <p14:sldId id="328"/>
            <p14:sldId id="268"/>
            <p14:sldId id="330"/>
            <p14:sldId id="331"/>
            <p14:sldId id="329"/>
            <p14:sldId id="271"/>
            <p14:sldId id="324"/>
            <p14:sldId id="392"/>
            <p14:sldId id="393"/>
            <p14:sldId id="332"/>
            <p14:sldId id="338"/>
            <p14:sldId id="334"/>
            <p14:sldId id="335"/>
            <p14:sldId id="336"/>
            <p14:sldId id="337"/>
            <p14:sldId id="387"/>
            <p14:sldId id="388"/>
            <p14:sldId id="389"/>
            <p14:sldId id="390"/>
            <p14:sldId id="3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8FED2"/>
    <a:srgbClr val="FFE7FF"/>
    <a:srgbClr val="F7F9A9"/>
    <a:srgbClr val="0000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6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-202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820EA-07EF-48FF-AA8B-23280D42F305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F0158-79BC-4FC3-99E1-8C5B955E73D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235883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FC9FC-40E3-4A1D-8A39-940B74FA046B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95845B-6C82-491D-A832-05183DDE1DC7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412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6082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33173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83418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04725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66149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83080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707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17993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57862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768760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145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800" b="1" i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9" name="Rectangle 8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3" name="Picture 2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13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10058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40917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1_Section 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2089800"/>
            <a:ext cx="9144000" cy="267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30800" y="2519600"/>
            <a:ext cx="8282400" cy="20220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th"/>
              <a:t>‹#›</a:t>
            </a:fld>
            <a:endParaRPr lang="th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11" name="Rectangle 10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8" name="Picture 27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83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1pPr>
            <a:lvl2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2pPr>
            <a:lvl3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3pPr>
            <a:lvl4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4pPr>
            <a:lvl5pPr>
              <a:defRPr>
                <a:latin typeface="TH Niramit AS" panose="02000506000000020004" pitchFamily="2" charset="-34"/>
                <a:cs typeface="TH Niramit AS" panose="02000506000000020004" pitchFamily="2" charset="-34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pic>
        <p:nvPicPr>
          <p:cNvPr id="9" name="Picture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0" y="6314713"/>
            <a:ext cx="9144000" cy="555162"/>
            <a:chOff x="0" y="6314713"/>
            <a:chExt cx="9144000" cy="555162"/>
          </a:xfrm>
        </p:grpSpPr>
        <p:sp>
          <p:nvSpPr>
            <p:cNvPr id="11" name="Rectangle 10"/>
            <p:cNvSpPr/>
            <p:nvPr/>
          </p:nvSpPr>
          <p:spPr>
            <a:xfrm>
              <a:off x="0" y="6321195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5800" y="6321195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371600" y="6321195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057400" y="6321195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743200" y="6321195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429000" y="6321195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638471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9" name="Rectangle 8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3" name="Picture 22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397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10" name="Rectangle 9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4" name="Picture 23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180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12" name="Rectangle 11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6" name="Picture 25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104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8" name="Rectangle 7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2" name="Picture 21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116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6307748"/>
            <a:ext cx="9144000" cy="556734"/>
            <a:chOff x="0" y="6307748"/>
            <a:chExt cx="9144000" cy="556734"/>
          </a:xfrm>
        </p:grpSpPr>
        <p:sp>
          <p:nvSpPr>
            <p:cNvPr id="7" name="Rectangle 6"/>
            <p:cNvSpPr/>
            <p:nvPr/>
          </p:nvSpPr>
          <p:spPr>
            <a:xfrm>
              <a:off x="0" y="6307748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85800" y="6307748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371600" y="6307748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057400" y="6307748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743200" y="6307748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29000" y="6307748"/>
              <a:ext cx="685800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14800" y="6315802"/>
              <a:ext cx="685800" cy="54868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800600" y="6315802"/>
              <a:ext cx="685800" cy="54868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450928" y="6314713"/>
              <a:ext cx="685800" cy="54868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136728" y="6314713"/>
              <a:ext cx="685800" cy="5486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822528" y="6314713"/>
              <a:ext cx="685800" cy="548680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508328" y="6314713"/>
              <a:ext cx="685800" cy="54868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194128" y="6314713"/>
              <a:ext cx="685800" cy="54868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879928" y="6314713"/>
              <a:ext cx="264072" cy="54868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/>
            </a:p>
          </p:txBody>
        </p:sp>
      </p:grpSp>
      <p:pic>
        <p:nvPicPr>
          <p:cNvPr id="21" name="Picture 20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56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80078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28403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th-T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h-T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26EE6-9F8B-4EC6-9DE9-BA39DB622264}" type="datetimeFigureOut">
              <a:rPr lang="th-TH" smtClean="0"/>
              <a:t>01/05/61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685AA-755F-495B-B840-12012CFAC409}" type="slidenum">
              <a:rPr lang="th-TH" smtClean="0"/>
              <a:t>‹#›</a:t>
            </a:fld>
            <a:endParaRPr lang="th-TH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48680"/>
          </a:xfrm>
          <a:prstGeom prst="rect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pic>
        <p:nvPicPr>
          <p:cNvPr id="8" name="Picture 7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7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00FF"/>
          </a:solidFill>
          <a:latin typeface="TH Niramit AS" panose="02000506000000020004" pitchFamily="2" charset="-34"/>
          <a:ea typeface="+mj-ea"/>
          <a:cs typeface="TH Niramit AS" panose="02000506000000020004" pitchFamily="2" charset="-34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b="1" kern="1200">
          <a:solidFill>
            <a:schemeClr val="tx1"/>
          </a:solidFill>
          <a:latin typeface="TH Niramit AS" panose="02000506000000020004" pitchFamily="2" charset="-34"/>
          <a:ea typeface="+mn-ea"/>
          <a:cs typeface="TH Niramit AS" panose="02000506000000020004" pitchFamily="2" charset="-34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microsoft.com/office/2007/relationships/hdphoto" Target="../media/hdphoto2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1835696" y="2540503"/>
            <a:ext cx="1368152" cy="1296144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Isosceles Triangle 1"/>
          <p:cNvSpPr/>
          <p:nvPr/>
        </p:nvSpPr>
        <p:spPr>
          <a:xfrm>
            <a:off x="395536" y="1484784"/>
            <a:ext cx="2304256" cy="216024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051720" y="2966416"/>
            <a:ext cx="67457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การใช้เทคโนโลยีสารสนเทศอย่างปลอดภัย</a:t>
            </a:r>
            <a:endParaRPr lang="th-TH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7" name="Picture 3" descr="C:\Users\ying\Documents\hack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655" y="2564904"/>
            <a:ext cx="1220018" cy="138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3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pPr marL="742950" indent="-742950" fontAlgn="base"/>
            <a:r>
              <a:rPr lang="th-TH" sz="3600" dirty="0" smtClean="0"/>
              <a:t>การพิจารณาเนื้อหา</a:t>
            </a:r>
            <a:r>
              <a:rPr lang="th-TH" sz="3600" dirty="0"/>
              <a:t>ที่ไม่เหมาะสม</a:t>
            </a:r>
            <a:endParaRPr lang="en-US" sz="36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3255477" y="2924944"/>
            <a:ext cx="2232248" cy="1296144"/>
          </a:xfrm>
          <a:prstGeom prst="ellipse">
            <a:avLst/>
          </a:prstGeom>
          <a:solidFill>
            <a:srgbClr val="F7F9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เนื้อหาที่ไม่เหมาะสม</a:t>
            </a:r>
            <a:endParaRPr lang="en-US" b="1" dirty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Flowchart: Terminator 6"/>
          <p:cNvSpPr/>
          <p:nvPr/>
        </p:nvSpPr>
        <p:spPr>
          <a:xfrm>
            <a:off x="6455917" y="3002592"/>
            <a:ext cx="1800200" cy="858456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สื่อลามกอนาจาร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8" name="Flowchart: Terminator 7"/>
          <p:cNvSpPr/>
          <p:nvPr/>
        </p:nvSpPr>
        <p:spPr>
          <a:xfrm>
            <a:off x="2915816" y="1522318"/>
            <a:ext cx="1800200" cy="72008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การพนัน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9" name="Flowchart: Terminator 8"/>
          <p:cNvSpPr/>
          <p:nvPr/>
        </p:nvSpPr>
        <p:spPr>
          <a:xfrm>
            <a:off x="1431819" y="4477118"/>
            <a:ext cx="1800200" cy="1093002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การกระทำที่ผิดต่อกฏหมาย</a:t>
            </a:r>
            <a:endParaRPr lang="en-US" sz="2400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0" name="Flowchart: Terminator 9"/>
          <p:cNvSpPr/>
          <p:nvPr/>
        </p:nvSpPr>
        <p:spPr>
          <a:xfrm>
            <a:off x="5148064" y="4853050"/>
            <a:ext cx="2376264" cy="72008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การกลั่นแกล้ง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Flowchart: Terminator 10"/>
          <p:cNvSpPr/>
          <p:nvPr/>
        </p:nvSpPr>
        <p:spPr>
          <a:xfrm>
            <a:off x="707763" y="2636912"/>
            <a:ext cx="1800200" cy="963428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เนื้อหาหมิ่นประมาท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Flowchart: Terminator 11"/>
          <p:cNvSpPr/>
          <p:nvPr/>
        </p:nvSpPr>
        <p:spPr>
          <a:xfrm>
            <a:off x="5364088" y="1611859"/>
            <a:ext cx="1800200" cy="72008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b="1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ผิดจริยธรรม</a:t>
            </a:r>
            <a:endParaRPr lang="en-US" b="1" dirty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cxnSp>
        <p:nvCxnSpPr>
          <p:cNvPr id="15" name="Straight Arrow Connector 14"/>
          <p:cNvCxnSpPr>
            <a:stCxn id="2" idx="5"/>
            <a:endCxn id="10" idx="0"/>
          </p:cNvCxnSpPr>
          <p:nvPr/>
        </p:nvCxnSpPr>
        <p:spPr>
          <a:xfrm>
            <a:off x="5160820" y="4031272"/>
            <a:ext cx="1175376" cy="82177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" idx="6"/>
            <a:endCxn id="7" idx="1"/>
          </p:cNvCxnSpPr>
          <p:nvPr/>
        </p:nvCxnSpPr>
        <p:spPr>
          <a:xfrm flipV="1">
            <a:off x="5487725" y="3431820"/>
            <a:ext cx="968192" cy="14119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" idx="7"/>
          </p:cNvCxnSpPr>
          <p:nvPr/>
        </p:nvCxnSpPr>
        <p:spPr>
          <a:xfrm flipV="1">
            <a:off x="5160820" y="2331939"/>
            <a:ext cx="551684" cy="782821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8" idx="2"/>
          </p:cNvCxnSpPr>
          <p:nvPr/>
        </p:nvCxnSpPr>
        <p:spPr>
          <a:xfrm flipH="1" flipV="1">
            <a:off x="3815916" y="2242398"/>
            <a:ext cx="277842" cy="68254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2" idx="2"/>
          </p:cNvCxnSpPr>
          <p:nvPr/>
        </p:nvCxnSpPr>
        <p:spPr>
          <a:xfrm flipH="1" flipV="1">
            <a:off x="2507963" y="3212976"/>
            <a:ext cx="747514" cy="360040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" idx="3"/>
          </p:cNvCxnSpPr>
          <p:nvPr/>
        </p:nvCxnSpPr>
        <p:spPr>
          <a:xfrm flipH="1">
            <a:off x="3059832" y="4031272"/>
            <a:ext cx="522550" cy="54985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0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th-TH" sz="4000" dirty="0"/>
              <a:t>การคุกคามโดยใช้</a:t>
            </a:r>
            <a:r>
              <a:rPr lang="th-TH" sz="4000" dirty="0" smtClean="0"/>
              <a:t>โปรแกรม</a:t>
            </a:r>
            <a:r>
              <a:rPr lang="en-US" sz="4000" dirty="0" smtClean="0"/>
              <a:t> </a:t>
            </a:r>
            <a:endParaRPr lang="th-TH" sz="4000" b="1" dirty="0">
              <a:solidFill>
                <a:srgbClr val="0000FF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2879812" y="3596479"/>
            <a:ext cx="3384376" cy="79208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2400" b="1" dirty="0" smtClean="0">
                <a:solidFill>
                  <a:schemeClr val="tx1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มัลแวร์</a:t>
            </a:r>
            <a:endParaRPr lang="en-US" sz="2400" b="1" dirty="0" smtClean="0">
              <a:solidFill>
                <a:schemeClr val="tx1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(malicious </a:t>
            </a:r>
            <a:r>
              <a:rPr lang="en-US" sz="24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software: 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malware)</a:t>
            </a:r>
            <a:endParaRPr lang="en-US" sz="2400" b="1" dirty="0">
              <a:solidFill>
                <a:schemeClr val="accent4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72000" y="1902699"/>
            <a:ext cx="3036409" cy="461665"/>
          </a:xfrm>
          <a:prstGeom prst="rect">
            <a:avLst/>
          </a:prstGeom>
          <a:solidFill>
            <a:srgbClr val="FFE7FF"/>
          </a:solidFill>
        </p:spPr>
        <p:txBody>
          <a:bodyPr wrap="none">
            <a:spAutoFit/>
          </a:bodyPr>
          <a:lstStyle/>
          <a:p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ม้าโทรจัน (</a:t>
            </a:r>
            <a:r>
              <a:rPr lang="en-US" sz="2400" b="1" dirty="0" err="1">
                <a:latin typeface="TH Niramit AS" panose="02000506000000020004" pitchFamily="2" charset="-34"/>
                <a:cs typeface="TH Niramit AS" panose="02000506000000020004" pitchFamily="2" charset="-34"/>
              </a:rPr>
              <a:t>trojan</a:t>
            </a:r>
            <a:r>
              <a:rPr lang="en-US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 horse virus)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69197" y="2758089"/>
            <a:ext cx="3010761" cy="461665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th-TH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ประตูกล (</a:t>
            </a:r>
            <a:r>
              <a:rPr lang="en-US" sz="24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backdoor/trapdoor)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3265" y="2144518"/>
            <a:ext cx="2954655" cy="400110"/>
          </a:xfrm>
          <a:prstGeom prst="rect">
            <a:avLst/>
          </a:prstGeom>
          <a:solidFill>
            <a:srgbClr val="F7F9A9"/>
          </a:solidFill>
        </p:spPr>
        <p:txBody>
          <a:bodyPr wrap="none">
            <a:spAutoFit/>
          </a:bodyPr>
          <a:lstStyle/>
          <a:p>
            <a:r>
              <a: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ไวรัสคอมพิวเตอร์ (</a:t>
            </a:r>
            <a:r>
              <a:rPr lang="en-US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computer virus)</a:t>
            </a:r>
            <a:endParaRPr lang="en-US" sz="2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979712" y="5245169"/>
            <a:ext cx="6120680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โปรแกรมโฆษณา หรือแอดแวร์ (</a:t>
            </a:r>
            <a:r>
              <a:rPr lang="en-US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advertising supported software: adware)</a:t>
            </a:r>
            <a:endParaRPr lang="en-US" sz="2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8671" y="3040011"/>
            <a:ext cx="2924198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โปรแกรมเรียกค่าไถ่ (</a:t>
            </a:r>
            <a:r>
              <a:rPr lang="en-US" sz="20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ransomware)</a:t>
            </a:r>
            <a:endParaRPr lang="en-US" sz="20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553339" y="3792468"/>
            <a:ext cx="2047803" cy="40011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2000" b="1" dirty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สปาย</a:t>
            </a:r>
            <a:r>
              <a:rPr lang="th-TH" sz="2000" b="1" dirty="0" smtClean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แวร์</a:t>
            </a:r>
            <a:r>
              <a:rPr lang="en-US" sz="2000" b="1" dirty="0" smtClean="0">
                <a:solidFill>
                  <a:schemeClr val="accent4">
                    <a:lumMod val="50000"/>
                  </a:schemeClr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 (spyware)</a:t>
            </a:r>
            <a:endParaRPr lang="en-US" sz="2000" b="1" dirty="0">
              <a:solidFill>
                <a:schemeClr val="accent4">
                  <a:lumMod val="50000"/>
                </a:schemeClr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875210" y="4174805"/>
            <a:ext cx="2114462" cy="1031240"/>
            <a:chOff x="5875210" y="4174805"/>
            <a:chExt cx="2114462" cy="1031240"/>
          </a:xfrm>
        </p:grpSpPr>
        <p:sp>
          <p:nvSpPr>
            <p:cNvPr id="16" name="Rectangle 15"/>
            <p:cNvSpPr/>
            <p:nvPr/>
          </p:nvSpPr>
          <p:spPr>
            <a:xfrm>
              <a:off x="5875210" y="4553062"/>
              <a:ext cx="1199367" cy="400110"/>
            </a:xfrm>
            <a:prstGeom prst="rect">
              <a:avLst/>
            </a:prstGeom>
            <a:solidFill>
              <a:srgbClr val="C00000"/>
            </a:solidFill>
          </p:spPr>
          <p:txBody>
            <a:bodyPr wrap="none">
              <a:spAutoFit/>
            </a:bodyPr>
            <a:lstStyle/>
            <a:p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เวิร์ม (</a:t>
              </a:r>
              <a:r>
                <a:rPr lang="en-US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worm)</a:t>
              </a:r>
              <a:endParaRPr lang="en-US" sz="20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20" name="Picture 2" descr="C:\Users\ying\Downloads\worm-300px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587" y="4174805"/>
              <a:ext cx="1045085" cy="1031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3" descr="C:\Users\ying\Downloads\virus4-2400p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556" y="379989"/>
            <a:ext cx="1994232" cy="152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-95478" y="4278287"/>
            <a:ext cx="2904131" cy="1324321"/>
            <a:chOff x="-95478" y="4278287"/>
            <a:chExt cx="2904131" cy="1324321"/>
          </a:xfrm>
        </p:grpSpPr>
        <p:sp>
          <p:nvSpPr>
            <p:cNvPr id="12" name="Rectangle 11"/>
            <p:cNvSpPr/>
            <p:nvPr/>
          </p:nvSpPr>
          <p:spPr>
            <a:xfrm>
              <a:off x="280397" y="4278287"/>
              <a:ext cx="2528256" cy="461665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>
              <a:spAutoFit/>
            </a:bodyPr>
            <a:lstStyle/>
            <a:p>
              <a:r>
                <a:rPr lang="th-TH" sz="24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ระเบิดเวลา (</a:t>
              </a:r>
              <a:r>
                <a:rPr lang="en-US" sz="24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logic bomb)</a:t>
              </a:r>
              <a:endParaRPr lang="en-US" sz="2400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22" name="Picture 5" descr="C:\Users\ying\Downloads\logicbomb-300px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478" y="4388567"/>
              <a:ext cx="1439529" cy="12140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3673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451" y="548680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/>
              <a:t>รูปแบบการป้องกันภัยคุกคาม</a:t>
            </a:r>
            <a:endParaRPr lang="th-TH" sz="3600" b="1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259632" y="4347124"/>
            <a:ext cx="7723385" cy="1634220"/>
            <a:chOff x="1259632" y="4347124"/>
            <a:chExt cx="7723385" cy="1634220"/>
          </a:xfrm>
        </p:grpSpPr>
        <p:grpSp>
          <p:nvGrpSpPr>
            <p:cNvPr id="5" name="Group 4"/>
            <p:cNvGrpSpPr/>
            <p:nvPr/>
          </p:nvGrpSpPr>
          <p:grpSpPr>
            <a:xfrm>
              <a:off x="1259632" y="4375517"/>
              <a:ext cx="5122053" cy="936782"/>
              <a:chOff x="2258259" y="4486738"/>
              <a:chExt cx="5122053" cy="936782"/>
            </a:xfrm>
          </p:grpSpPr>
          <p:sp>
            <p:nvSpPr>
              <p:cNvPr id="13" name="Right Arrow 12"/>
              <p:cNvSpPr/>
              <p:nvPr/>
            </p:nvSpPr>
            <p:spPr>
              <a:xfrm>
                <a:off x="6156176" y="4486738"/>
                <a:ext cx="1224136" cy="936104"/>
              </a:xfrm>
              <a:prstGeom prst="rightArrow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2258259" y="4509120"/>
                <a:ext cx="4509985" cy="9144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h-TH" b="1" dirty="0" smtClean="0">
                    <a:solidFill>
                      <a:schemeClr val="accent4">
                        <a:lumMod val="50000"/>
                      </a:schemeClr>
                    </a:solidFill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ตรวจสอบจากสิ่งที่เป็นส่วนหนึ่งของผู้ใช้</a:t>
                </a:r>
                <a:endParaRPr lang="en-US" b="1" dirty="0">
                  <a:solidFill>
                    <a:schemeClr val="accent4">
                      <a:lumMod val="50000"/>
                    </a:schemeClr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6216" y="4347124"/>
              <a:ext cx="1678947" cy="11053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329049">
              <a:off x="7953745" y="4952072"/>
              <a:ext cx="895920" cy="1162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1259632" y="1582100"/>
            <a:ext cx="7767641" cy="1150684"/>
            <a:chOff x="1259632" y="1582100"/>
            <a:chExt cx="7767641" cy="1150684"/>
          </a:xfrm>
        </p:grpSpPr>
        <p:grpSp>
          <p:nvGrpSpPr>
            <p:cNvPr id="3" name="Group 2"/>
            <p:cNvGrpSpPr/>
            <p:nvPr/>
          </p:nvGrpSpPr>
          <p:grpSpPr>
            <a:xfrm>
              <a:off x="1259632" y="1796002"/>
              <a:ext cx="5112568" cy="936782"/>
              <a:chOff x="2258259" y="1907223"/>
              <a:chExt cx="5112568" cy="936782"/>
            </a:xfrm>
          </p:grpSpPr>
          <p:sp>
            <p:nvSpPr>
              <p:cNvPr id="6" name="Right Arrow 5"/>
              <p:cNvSpPr/>
              <p:nvPr/>
            </p:nvSpPr>
            <p:spPr>
              <a:xfrm>
                <a:off x="6146691" y="1907223"/>
                <a:ext cx="1224136" cy="936104"/>
              </a:xfrm>
              <a:prstGeom prst="rightArrow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2258259" y="1929605"/>
                <a:ext cx="4500500" cy="9144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h-TH" b="1" dirty="0" smtClean="0">
                    <a:solidFill>
                      <a:schemeClr val="accent4">
                        <a:lumMod val="50000"/>
                      </a:schemeClr>
                    </a:solidFill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ตรวจสอบจากสิ่งที่ผู้ใช้รู้</a:t>
                </a:r>
                <a:endParaRPr lang="en-US" b="1" dirty="0">
                  <a:solidFill>
                    <a:schemeClr val="accent4">
                      <a:lumMod val="50000"/>
                    </a:schemeClr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 rot="21142202">
              <a:off x="6565982" y="1582100"/>
              <a:ext cx="2461291" cy="954107"/>
            </a:xfrm>
            <a:prstGeom prst="rect">
              <a:avLst/>
            </a:prstGeom>
            <a:solidFill>
              <a:srgbClr val="F8FED2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User Name : K</a:t>
              </a:r>
            </a:p>
            <a:p>
              <a:r>
                <a:rPr lang="en-US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Password : ********</a:t>
              </a:r>
              <a:endParaRPr lang="en-US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259632" y="2825978"/>
            <a:ext cx="7176638" cy="1190177"/>
            <a:chOff x="1259632" y="2825978"/>
            <a:chExt cx="7176638" cy="1190177"/>
          </a:xfrm>
        </p:grpSpPr>
        <p:grpSp>
          <p:nvGrpSpPr>
            <p:cNvPr id="4" name="Group 3"/>
            <p:cNvGrpSpPr/>
            <p:nvPr/>
          </p:nvGrpSpPr>
          <p:grpSpPr>
            <a:xfrm>
              <a:off x="1259632" y="3079373"/>
              <a:ext cx="5122053" cy="936782"/>
              <a:chOff x="2258259" y="3190594"/>
              <a:chExt cx="5122053" cy="936782"/>
            </a:xfrm>
          </p:grpSpPr>
          <p:sp>
            <p:nvSpPr>
              <p:cNvPr id="11" name="Right Arrow 10"/>
              <p:cNvSpPr/>
              <p:nvPr/>
            </p:nvSpPr>
            <p:spPr>
              <a:xfrm>
                <a:off x="6156176" y="3190594"/>
                <a:ext cx="1224136" cy="936104"/>
              </a:xfrm>
              <a:prstGeom prst="rightArrow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258259" y="3212976"/>
                <a:ext cx="4509985" cy="91440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th-TH" b="1" dirty="0" smtClean="0">
                    <a:solidFill>
                      <a:schemeClr val="accent4">
                        <a:lumMod val="50000"/>
                      </a:schemeClr>
                    </a:solidFill>
                    <a:latin typeface="TH Niramit AS" panose="02000506000000020004" pitchFamily="2" charset="-34"/>
                    <a:cs typeface="TH Niramit AS" panose="02000506000000020004" pitchFamily="2" charset="-34"/>
                  </a:rPr>
                  <a:t>ตรวจสอบจากสิ่งที่ผู้ใช้มี</a:t>
                </a:r>
                <a:endParaRPr lang="en-US" b="1" dirty="0">
                  <a:solidFill>
                    <a:schemeClr val="accent4">
                      <a:lumMod val="50000"/>
                    </a:schemeClr>
                  </a:solidFill>
                  <a:latin typeface="TH Niramit AS" panose="02000506000000020004" pitchFamily="2" charset="-34"/>
                  <a:cs typeface="TH Niramit AS" panose="02000506000000020004" pitchFamily="2" charset="-34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6778509" y="2825978"/>
              <a:ext cx="1657761" cy="1108595"/>
              <a:chOff x="6778509" y="2825978"/>
              <a:chExt cx="1657761" cy="1108595"/>
            </a:xfrm>
          </p:grpSpPr>
          <p:pic>
            <p:nvPicPr>
              <p:cNvPr id="102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36910">
                <a:off x="6778509" y="2825978"/>
                <a:ext cx="1657761" cy="11085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29" name="Picture 5" descr="C:\Users\ying\Downloads\Anonymous-sim-300px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38374">
                <a:off x="7814539" y="3648446"/>
                <a:ext cx="435120" cy="26381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67778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589790"/>
            <a:ext cx="494718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th-TH" sz="3200" b="1" dirty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ข้อแนะนำในการตั้งและใช้งานรหัสผ่าน</a:t>
            </a:r>
          </a:p>
        </p:txBody>
      </p:sp>
      <p:sp>
        <p:nvSpPr>
          <p:cNvPr id="2" name="Rectangle 1"/>
          <p:cNvSpPr/>
          <p:nvPr/>
        </p:nvSpPr>
        <p:spPr>
          <a:xfrm>
            <a:off x="104989" y="1294601"/>
            <a:ext cx="273948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รหัสผ่านควรตั้งให้เป็นไปตามเงื่อนไขของระบบที่ใช้งาน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60393" y="1340768"/>
            <a:ext cx="2427023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รหัสผ่านที่ดีควรประกอบด้วยอักษรตัวใหญ่ ตัวเล็ก ตัวเลข และสัญลักษณ์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44476" y="3337195"/>
            <a:ext cx="266362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หลีกเลี่ยงการตั้งรหัสผ่านโดย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ใช้ข้อมูลส่วนตัว เช่น วัน 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เดือน ปีเกิด ชื่อ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ผู้ใช้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868144" y="2552365"/>
            <a:ext cx="254401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หลีกเลี่ยงคำ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ที่มีอยู่ใน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พจนานุกรม เช่น  ชื่อ</a:t>
            </a:r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จังหวัด ชื่อตัวละคร ชื่อสิ่งของต่างๆ ที่เกี่ยวข้อง 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18897" y="4749819"/>
            <a:ext cx="1944216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ตั้งให้จดจำได้ง่าย  แต่ยากต่อการคาดเดาด้วยบุคคลหรือโปรแกรม 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62249" y="1185979"/>
            <a:ext cx="244228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บัญชีรายชื่อผู้ใช้แต่ละระบบ ควรใช้รหัสผ่านที่แตกต่างกัน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44208" y="4334320"/>
            <a:ext cx="22860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ไม่บันทึกรหัสผ่านแบบอัตโนมัติบนโปรแกรมบราวเซอร์ 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945" y="4351640"/>
            <a:ext cx="2012775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base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ไม่บอกรหัสผ่านของตนเองให้กับผู้อื่น ไม่ว่ากรณีใดๆ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244" y="2324255"/>
            <a:ext cx="2073425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หลีกเลี่ยงการบันทึกรหัสผ่านลงในกระดาษ สมุด</a:t>
            </a:r>
            <a:r>
              <a:rPr lang="th-TH" sz="2400" dirty="0" smtClean="0">
                <a:latin typeface="TH Niramit AS" panose="02000506000000020004" pitchFamily="2" charset="-34"/>
                <a:cs typeface="TH Niramit AS" panose="02000506000000020004" pitchFamily="2" charset="-34"/>
              </a:rPr>
              <a:t>โน้ต อุปกรณ์อิเล็กทรอนิกส์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97083" y="4934484"/>
            <a:ext cx="1998636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th-TH" sz="2400" dirty="0">
                <a:latin typeface="TH Niramit AS" panose="02000506000000020004" pitchFamily="2" charset="-34"/>
                <a:cs typeface="TH Niramit AS" panose="02000506000000020004" pitchFamily="2" charset="-34"/>
              </a:rPr>
              <a:t>ออกจากระบบทุกครั้งเมื่อเลิกใช้บริการต่างๆ บนอินเทอร์เน็ต</a:t>
            </a:r>
            <a:endParaRPr lang="en-US" sz="2400" dirty="0"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3954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46567" y="329109"/>
            <a:ext cx="186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ชวนคิด</a:t>
            </a:r>
            <a:endParaRPr lang="th-TH" sz="36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207" y="289297"/>
            <a:ext cx="578837" cy="93146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879" y="1510574"/>
            <a:ext cx="9583388" cy="152106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54380" y="1771296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2"/>
                </a:solidFill>
              </a:rPr>
              <a:t>01</a:t>
            </a:r>
            <a:endParaRPr lang="th-TH" sz="4000" dirty="0">
              <a:solidFill>
                <a:schemeClr val="bg2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16651" y="3292357"/>
            <a:ext cx="9583388" cy="1521060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651" y="5074139"/>
            <a:ext cx="9583388" cy="152106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54379" y="3592071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02</a:t>
            </a:r>
            <a:endParaRPr lang="th-TH" sz="4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4378" y="5362744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03</a:t>
            </a:r>
            <a:endParaRPr lang="th-TH" sz="40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09456" y="1658138"/>
            <a:ext cx="6091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การหลอกหลวงแบบ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Phishing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(ฟิชชิ่ง) มีลักษณะเป็นอย่างไร และนักเรียนมีวีธีการตรวจสอบและป้องกันอย่างไร</a:t>
            </a:r>
            <a:endParaRPr lang="th-TH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909456" y="3300707"/>
            <a:ext cx="60914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หากมีเพื่อนแชร์ข้อมูลของนักเรียนในทางเสียหายและไม่เป็นความจริง นักเรียนคิดว่ามีผลกระทบกับตัวนักเรียนหรือไม่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อย่างไร และนักเรียนจะแก้ปัญหา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นี้อย่างไร</a:t>
            </a:r>
            <a:endParaRPr lang="en-US" sz="2400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09456" y="5157560"/>
            <a:ext cx="60914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0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นักเรียนเห็นเพื่อนนำเสนอข้อมูลของผู้อื่นทางเครือข่ายสังคม</a:t>
            </a:r>
            <a:r>
              <a:rPr lang="th-TH" sz="2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ออนไลน์แล้ว</a:t>
            </a:r>
            <a:r>
              <a:rPr lang="th-TH" sz="20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นักเรียนแชร์ต่อโดยไม่ได้ตรวจสอบข้อมูล นักเรียนคิดว่ามีผลกระทบกับตัวนักเรียน เพื่อนของนักเรียน และ</a:t>
            </a:r>
            <a:r>
              <a:rPr lang="th-TH" sz="20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ผู้เสียหายหรือไม่อย่างไร </a:t>
            </a:r>
            <a:r>
              <a:rPr lang="th-TH" sz="20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นักเรียนมีวิธีป้องกันไม่ให้เกิดเหตุการณ์ดังกล่าวอย่างไร</a:t>
            </a:r>
            <a:endParaRPr lang="en-US" sz="2000" dirty="0"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1514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01" y="256405"/>
            <a:ext cx="527372" cy="7354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6338" y="349659"/>
            <a:ext cx="5094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กิจกรรมที่ </a:t>
            </a:r>
            <a:r>
              <a:rPr lang="en-US" sz="36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6.1</a:t>
            </a:r>
            <a:endParaRPr lang="th-TH" sz="36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3187" y="1673480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3187" y="3316771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3187" y="4960061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92349" y="1592651"/>
            <a:ext cx="8036096" cy="1293091"/>
            <a:chOff x="3925455" y="1191491"/>
            <a:chExt cx="6400799" cy="969818"/>
          </a:xfrm>
        </p:grpSpPr>
        <p:sp>
          <p:nvSpPr>
            <p:cNvPr id="19" name="Rectangle 18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AA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01</a:t>
                </a:r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AA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592349" y="3201193"/>
            <a:ext cx="8036096" cy="1293091"/>
            <a:chOff x="3925455" y="1191491"/>
            <a:chExt cx="6400799" cy="969818"/>
          </a:xfrm>
        </p:grpSpPr>
        <p:sp>
          <p:nvSpPr>
            <p:cNvPr id="24" name="Rectangle 23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02</a:t>
                </a:r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92349" y="4844484"/>
            <a:ext cx="8036096" cy="1293091"/>
            <a:chOff x="3925455" y="1191491"/>
            <a:chExt cx="6400799" cy="969818"/>
          </a:xfrm>
        </p:grpSpPr>
        <p:sp>
          <p:nvSpPr>
            <p:cNvPr id="29" name="Rectangle 28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03</a:t>
                </a:r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886106" y="1645184"/>
            <a:ext cx="6582921" cy="1015663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0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ให้นักเรียนแบ่งกลุ่มและช่วยกันวิเคราะห์และยกตัวอย่าง</a:t>
            </a:r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วิธีการที่</a:t>
            </a:r>
            <a:r>
              <a:rPr lang="th-TH" sz="20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ผู้ไม่ประสงค์ดี</a:t>
            </a:r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สามารถ</a:t>
            </a:r>
          </a:p>
          <a:p>
            <a:pPr algn="ctr"/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หลอกลวง</a:t>
            </a:r>
            <a:r>
              <a:rPr lang="th-TH" sz="20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เพื่อให้ได้ข้อมูลส่วนตัวของนักเรียนและบุคคล</a:t>
            </a:r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ใกล้ชิดหรือ</a:t>
            </a:r>
            <a:r>
              <a:rPr lang="th-TH" sz="20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ทำลายข้อมูลของ</a:t>
            </a:r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นักเรียน</a:t>
            </a:r>
          </a:p>
          <a:p>
            <a:pPr algn="ctr"/>
            <a:r>
              <a:rPr lang="th-TH" sz="20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พร้อม</a:t>
            </a:r>
            <a:r>
              <a:rPr lang="th-TH" sz="20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ทั้งระบุวิธีป้องกัน</a:t>
            </a:r>
            <a:endParaRPr lang="th-TH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1861696" y="3247952"/>
            <a:ext cx="6642123" cy="969496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19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ให้นักเรียนลองตั้งรหัสผ่านของตนเองโดยมีความยาว </a:t>
            </a:r>
            <a:r>
              <a:rPr lang="en-US" sz="19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8-12 </a:t>
            </a:r>
            <a:r>
              <a:rPr lang="th-TH" sz="19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ตัวอักษรแล้วทดสอบรหัสผ่านที่ตั้งขึ้นกับ</a:t>
            </a:r>
            <a:r>
              <a:rPr lang="th-TH" sz="19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เว็บไซต์</a:t>
            </a:r>
          </a:p>
          <a:p>
            <a:pPr algn="ctr"/>
            <a:r>
              <a:rPr lang="th-TH" sz="19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ที่</a:t>
            </a:r>
            <a:r>
              <a:rPr lang="th-TH" sz="19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ให้บริกาตรวจสอบ หากผลลัพธ์ในการตรวจสอบได้ระดับน้อยซึ่งเป็นรหัสผ่านที่ง่ายต่อการคาดเดา </a:t>
            </a:r>
            <a:endParaRPr lang="th-TH" sz="1900" dirty="0" smtClean="0">
              <a:latin typeface="TH SarabunPSK" panose="020B0500040200020003" pitchFamily="34" charset="-34"/>
              <a:ea typeface="TH SarabunPSK"/>
              <a:cs typeface="TH SarabunPSK" panose="020B0500040200020003" pitchFamily="34" charset="-34"/>
              <a:sym typeface="TH SarabunPSK"/>
            </a:endParaRPr>
          </a:p>
          <a:p>
            <a:pPr algn="ctr"/>
            <a:r>
              <a:rPr lang="th-TH" sz="19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</a:t>
            </a:r>
            <a:r>
              <a:rPr lang="th-TH" sz="19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นักเรียนเปลี่ยนรหัสผ่านและทดลอใหม่จนกว่ารหัสผ่านของนักเรียนจะได้ระดับปานกลาง</a:t>
            </a:r>
            <a:endParaRPr lang="th-TH" sz="1900" dirty="0"/>
          </a:p>
        </p:txBody>
      </p:sp>
      <p:sp>
        <p:nvSpPr>
          <p:cNvPr id="41" name="TextBox 40"/>
          <p:cNvSpPr txBox="1"/>
          <p:nvPr/>
        </p:nvSpPr>
        <p:spPr>
          <a:xfrm>
            <a:off x="2020620" y="5019106"/>
            <a:ext cx="626484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4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ให้นักเรียนค้นหาและบอกวิธีการอัพเดทระบบปฏิบัติการในเครื่อง</a:t>
            </a:r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คอมพิวเตอร์</a:t>
            </a:r>
          </a:p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และ</a:t>
            </a:r>
            <a:r>
              <a:rPr lang="th-TH" sz="2400" dirty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โทรศัพท์มือถือที่นักเรียนใช้</a:t>
            </a:r>
            <a:endParaRPr lang="th-TH" sz="2400" dirty="0"/>
          </a:p>
        </p:txBody>
      </p:sp>
    </p:spTree>
    <p:extLst>
      <p:ext uri="{BB962C8B-B14F-4D97-AF65-F5344CB8AC3E}">
        <p14:creationId xmlns:p14="http://schemas.microsoft.com/office/powerpoint/2010/main" val="422562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/>
              <a:t>การศึกษาเงื่อนไขการใช้งาน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2160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dirty="0" smtClean="0"/>
              <a:t>ลักษณะของเงื่อนไขการได้งานมีดังนี้</a:t>
            </a:r>
          </a:p>
          <a:p>
            <a:pPr marL="0" indent="0">
              <a:buNone/>
            </a:pPr>
            <a:r>
              <a:rPr lang="en-US" dirty="0" smtClean="0"/>
              <a:t>1) </a:t>
            </a:r>
            <a:r>
              <a:rPr lang="th-TH" dirty="0" smtClean="0"/>
              <a:t>ระบุเงื่อนไขการใช้งานและข้อตกลงเป็นข้อความ</a:t>
            </a:r>
          </a:p>
          <a:p>
            <a:pPr marL="0" indent="0">
              <a:buNone/>
            </a:pPr>
            <a:r>
              <a:rPr lang="en-US" dirty="0" smtClean="0"/>
              <a:t>2) </a:t>
            </a:r>
            <a:r>
              <a:rPr lang="th-TH" dirty="0" smtClean="0"/>
              <a:t>ลิขสิทธิ์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87625" y="3717032"/>
            <a:ext cx="72728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/>
              <a:t>โปรแกรมคอมพิวเตอร์ เนื้อหา หรือสื่อต่างๆ  ส่วนใหญ่มีลิขสิทธิ์คุ้มครอง ทำให้ผู้ใช้หรือผู้ซื้อ ไม่สามารถที่จะนำไปเผยแพร่ ทำสำเนาต่อโดยที่ไม่ได้รับอนุญาตจากผู้สร้างสรรค์ผลงาน เช่น ผู้ใช้ที่ซื้อโปรแกรมประยุกต์มาใช้งานส่วนตัว  สิทธิ์ที่ได้คือการติดตั้งและใช้งานโปรแกรมประยุกต์นั้นได้ แต่ไม่สามารถที่จะทำสำเนาและแจกจ่ายให้ผู้อื่นใช้งานได้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281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925" y="692696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/>
              <a:t>การศึกษาเงื่อนไขการใช้งาน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55699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3) </a:t>
            </a:r>
            <a:r>
              <a:rPr lang="th-TH" dirty="0" smtClean="0"/>
              <a:t>สัญลักษณ์ เช่น </a:t>
            </a:r>
            <a:r>
              <a:rPr lang="en-US" dirty="0" smtClean="0"/>
              <a:t>creative common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971600" y="2758625"/>
            <a:ext cx="8048252" cy="790376"/>
            <a:chOff x="971600" y="2758625"/>
            <a:chExt cx="8048252" cy="790376"/>
          </a:xfrm>
        </p:grpSpPr>
        <p:sp>
          <p:nvSpPr>
            <p:cNvPr id="4" name="TextBox 3"/>
            <p:cNvSpPr txBox="1"/>
            <p:nvPr/>
          </p:nvSpPr>
          <p:spPr>
            <a:xfrm>
              <a:off x="3246101" y="2799870"/>
              <a:ext cx="577375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หมายถึง สามารถใช้ เผยแพร่ และดัดแปลงได้ แต่ต้องอ้างอิงแหล่งที่มาของ</a:t>
              </a:r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ผลงาน</a:t>
              </a:r>
              <a:endPara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2758625"/>
              <a:ext cx="2019850" cy="790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5"/>
          <p:cNvGrpSpPr/>
          <p:nvPr/>
        </p:nvGrpSpPr>
        <p:grpSpPr>
          <a:xfrm>
            <a:off x="971600" y="3556391"/>
            <a:ext cx="7913513" cy="812409"/>
            <a:chOff x="971600" y="3556391"/>
            <a:chExt cx="7913513" cy="812409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3585237"/>
              <a:ext cx="2019850" cy="783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196559" y="3556391"/>
              <a:ext cx="56885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หมายถึง </a:t>
              </a:r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สามารถใช้ เผยแพร่ และดัดแปลงได้ แต่ต้องอ้างอิงแหล่งที่มา  และยินยอมให้ผู้อื่นนำไปใช้หรือเผยแพร่ต่อ</a:t>
              </a:r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ได้</a:t>
              </a:r>
              <a:endPara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011231" y="4527545"/>
            <a:ext cx="7742294" cy="733345"/>
            <a:chOff x="1011231" y="4527545"/>
            <a:chExt cx="7742294" cy="733345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231" y="4527545"/>
              <a:ext cx="1944216" cy="733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170692" y="4527545"/>
              <a:ext cx="558283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หมายถึง </a:t>
              </a:r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สามารถใช้ได้  และเผยแพร่ได้ ห้ามดัดแปลง แต่ต้องอ้างอิงแหล่งที่มา  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11231" y="5290810"/>
            <a:ext cx="8095467" cy="730477"/>
            <a:chOff x="1011231" y="5290810"/>
            <a:chExt cx="8095467" cy="730477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1231" y="5290810"/>
              <a:ext cx="1995449" cy="7304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159257" y="5313401"/>
              <a:ext cx="594744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 </a:t>
              </a:r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หมายถึง </a:t>
              </a:r>
              <a:r>
                <a:rPr lang="th-TH" sz="2000" b="1" dirty="0">
                  <a:latin typeface="TH Niramit AS" panose="02000506000000020004" pitchFamily="2" charset="-34"/>
                  <a:cs typeface="TH Niramit AS" panose="02000506000000020004" pitchFamily="2" charset="-34"/>
                </a:rPr>
                <a:t>สามารถใช้ได้ และเผยแพร่ได้ แต่ต้องอ้างอิงแหล่งที่มา  ห้ามนำไปใช้เพื่อ</a:t>
              </a:r>
              <a:r>
                <a:rPr lang="th-TH" sz="2000" b="1" dirty="0" smtClean="0">
                  <a:latin typeface="TH Niramit AS" panose="02000506000000020004" pitchFamily="2" charset="-34"/>
                  <a:cs typeface="TH Niramit AS" panose="02000506000000020004" pitchFamily="2" charset="-34"/>
                </a:rPr>
                <a:t>การค้า</a:t>
              </a:r>
              <a:endParaRPr lang="th-TH" sz="2000" b="1" dirty="0">
                <a:latin typeface="TH Niramit AS" panose="02000506000000020004" pitchFamily="2" charset="-34"/>
                <a:cs typeface="TH Niramit AS" panose="02000506000000020004" pitchFamily="2" charset="-3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9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/>
              <a:t>ความเป็นส่วนตัว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th-TH" b="0" dirty="0"/>
              <a:t>ความเป็นส่วนตัว (</a:t>
            </a:r>
            <a:r>
              <a:rPr lang="en-US" b="0" dirty="0"/>
              <a:t>privacy) </a:t>
            </a:r>
            <a:r>
              <a:rPr lang="th-TH" b="0" dirty="0"/>
              <a:t>เป็นสิทธิพื้นฐานที่สำคัญของมนุษย์ทุกคน  ความเป็นส่วนตัวของข้อมูลและสารสนเทศ เจ้าของสามารถปกป้องและควบคุมการเปิดเผยข้อมูลของตนเองให้กับผู้อื่นและสาธารณะได้  โดยเจ้าของสิทธินอกจากจะเป็นบุคคลแล้วอาจเป็นกลุ่มบุคคล หรือองค์กรก็ได้</a:t>
            </a:r>
          </a:p>
          <a:p>
            <a:r>
              <a:rPr lang="th-TH" b="0" dirty="0"/>
              <a:t>การเข้าถึงข้อมูลในเอกสารหรือสื่ออิเล็กทรอนิกส์ของผู้อื่นโดยไม่ได้รับอนุญาต เป็นการละเมิดความเป็นส่วนตัว เช่น  เว็บไซต์หรือแอพพลิเคชันบางตัวที่ติดตามความเคลื่อนไหวหรือพฤติกรรมของผู้ใช้งาน เพื่อเรียนรู้พฤติกรรมสำหรับปรับปรุงคุณภาพการให้บริการ  หรือการวางแผนการตลาด </a:t>
            </a:r>
          </a:p>
          <a:p>
            <a:r>
              <a:rPr lang="th-TH" b="0" dirty="0"/>
              <a:t>นอกจากการถูกละเมิดความเป็นส่วนตัวจากผู้อื่นแล้ว  ผู้ใช้อาจยินยอมที่จะเปิดเผยข้อมูลส่วนตัวของตนเอง เนื่องจากการรู้เท่าไม่ถึงการณ์ จะก่อให้เกิดปัญหาในอนาคตและยากต่อการกลับมาแก้ไข     </a:t>
            </a:r>
          </a:p>
          <a:p>
            <a:pPr marL="0" indent="0">
              <a:buNone/>
            </a:pPr>
            <a:r>
              <a:rPr lang="th-TH" b="0" dirty="0"/>
              <a:t/>
            </a:r>
            <a:br>
              <a:rPr lang="th-TH" b="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06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 smtClean="0"/>
              <a:t>แนวทางการใช้งานไอทีอย่างปลอดภัย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th-TH" b="0" dirty="0"/>
              <a:t>ศึกษาเงื่อนไขและข้อตกลง ก่อนการติดตั้งหรือใช้งานไอที </a:t>
            </a:r>
          </a:p>
          <a:p>
            <a:pPr fontAlgn="base"/>
            <a:r>
              <a:rPr lang="th-TH" b="0" dirty="0"/>
              <a:t>มีความรู้ ความเข้าใจ และความสามารถในการใช้ไอที  </a:t>
            </a:r>
          </a:p>
          <a:p>
            <a:pPr fontAlgn="base"/>
            <a:r>
              <a:rPr lang="th-TH" b="0" dirty="0"/>
              <a:t>เข้าใจกฎ กติกา และมารยาททางสังคมในการใช้งานไอที ซึ่งเป็นสิ่งจำเป็นในการใช้งานไอ</a:t>
            </a:r>
            <a:r>
              <a:rPr lang="th-TH" b="0" dirty="0" smtClean="0"/>
              <a:t>ที</a:t>
            </a:r>
            <a:endParaRPr lang="th-TH" b="0" dirty="0"/>
          </a:p>
          <a:p>
            <a:pPr fontAlgn="base"/>
            <a:r>
              <a:rPr lang="th-TH" b="0" dirty="0"/>
              <a:t>ไม่ใช้บัญชีผู้ใช้ร่วมกับผู้อื่น เนื่องจากไม่สามารถควมคุมความปลอดภัยได้ และเสี่ยงต่อการรั่วไหลของรหัสผ่านและข้อมูลส่วนตัว</a:t>
            </a:r>
          </a:p>
          <a:p>
            <a:pPr fontAlgn="base"/>
            <a:r>
              <a:rPr lang="th-TH" b="0" dirty="0"/>
              <a:t>หลีกเลี่ยงการใช้งานเว็บไซต์ที่ไม่เหมาะสม หรือไม่แน่ใจว่าเป็นของหน่วยงานใด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5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>
            <a:off x="1562053" y="673929"/>
            <a:ext cx="5746251" cy="983477"/>
          </a:xfrm>
          <a:prstGeom prst="wedgeRectCallout">
            <a:avLst>
              <a:gd name="adj1" fmla="val 62978"/>
              <a:gd name="adj2" fmla="val -18749"/>
            </a:avLst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th" sz="3600" b="1" dirty="0">
                <a:solidFill>
                  <a:srgbClr val="0000FF"/>
                </a:solidFill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ทบทวน</a:t>
            </a:r>
            <a:r>
              <a:rPr lang="th" sz="3600" b="1" dirty="0" smtClean="0">
                <a:solidFill>
                  <a:srgbClr val="0000FF"/>
                </a:solidFill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ความรู้ก่อน</a:t>
            </a:r>
            <a:r>
              <a:rPr lang="th" sz="3600" b="1" dirty="0">
                <a:solidFill>
                  <a:srgbClr val="0000FF"/>
                </a:solidFill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เรียน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1449447" y="1912727"/>
            <a:ext cx="7235978" cy="13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th" sz="2600" b="1" dirty="0"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ข้อมูลชื่อ ที่อยู่ และหมายเลขโทรศัพท์ของนักเรียนเปิดเผยในสื่อสังคมออนไลน์ได้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1449447" y="3283118"/>
            <a:ext cx="7235978" cy="1103089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th" sz="2600" b="1" dirty="0"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แชร์รหัสผ่านของอีเมลให้เพื่อนสนิทเพื่อ</a:t>
            </a:r>
            <a:r>
              <a:rPr lang="th" sz="2600" b="1" dirty="0" smtClean="0"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ป้องกันการ</a:t>
            </a:r>
            <a:r>
              <a:rPr lang="th" sz="2600" b="1" dirty="0"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ลืมรหัสผ่าน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1449447" y="4520556"/>
            <a:ext cx="7173148" cy="1331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th" sz="2600" b="1" dirty="0">
                <a:latin typeface="TH Niramit AS" panose="02000506000000020004" pitchFamily="2" charset="-34"/>
                <a:ea typeface="TH SarabunPSK"/>
                <a:cs typeface="TH Niramit AS" panose="02000506000000020004" pitchFamily="2" charset="-34"/>
                <a:sym typeface="TH SarabunPSK"/>
              </a:rPr>
              <a:t>ออกจากระบบเมื่อเลิกใช้งานคอมพิวเตอร์สาธารณะ</a:t>
            </a:r>
          </a:p>
        </p:txBody>
      </p:sp>
      <p:pic>
        <p:nvPicPr>
          <p:cNvPr id="11" name="รูปภาพ 10" descr="การคลิปหน้าจอ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14" y="730646"/>
            <a:ext cx="813860" cy="800093"/>
          </a:xfrm>
          <a:prstGeom prst="rect">
            <a:avLst/>
          </a:prstGeom>
        </p:spPr>
      </p:pic>
      <p:pic>
        <p:nvPicPr>
          <p:cNvPr id="12" name="รูปภาพ 11" descr="การคลิปหน้าจอ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38" y="4457444"/>
            <a:ext cx="648813" cy="728913"/>
          </a:xfrm>
          <a:prstGeom prst="rect">
            <a:avLst/>
          </a:prstGeom>
        </p:spPr>
      </p:pic>
      <p:pic>
        <p:nvPicPr>
          <p:cNvPr id="2" name="รูปภาพ 1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38" y="3283118"/>
            <a:ext cx="530217" cy="706956"/>
          </a:xfrm>
          <a:prstGeom prst="rect">
            <a:avLst/>
          </a:prstGeom>
        </p:spPr>
      </p:pic>
      <p:pic>
        <p:nvPicPr>
          <p:cNvPr id="9" name="รูปภาพ 8"/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37" y="1912727"/>
            <a:ext cx="530217" cy="70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2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425" y="476672"/>
            <a:ext cx="8229600" cy="1143000"/>
          </a:xfrm>
        </p:spPr>
        <p:txBody>
          <a:bodyPr>
            <a:normAutofit/>
          </a:bodyPr>
          <a:lstStyle/>
          <a:p>
            <a:r>
              <a:rPr lang="th-TH" sz="3600" dirty="0" smtClean="0"/>
              <a:t>แนวทางการใช้งานไอทีอย่างปลอดภัย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67071"/>
            <a:ext cx="8568952" cy="4525963"/>
          </a:xfrm>
        </p:spPr>
        <p:txBody>
          <a:bodyPr>
            <a:noAutofit/>
          </a:bodyPr>
          <a:lstStyle/>
          <a:p>
            <a:pPr fontAlgn="base"/>
            <a:r>
              <a:rPr lang="th-TH" b="0" dirty="0"/>
              <a:t>สำรองข้อมูลอย่างสม่ำเสมอ และสำรองไว้หลายแหล่ง </a:t>
            </a:r>
            <a:endParaRPr lang="th-TH" b="0" dirty="0" smtClean="0"/>
          </a:p>
          <a:p>
            <a:pPr fontAlgn="base"/>
            <a:r>
              <a:rPr lang="en-US" b="0" dirty="0" smtClean="0"/>
              <a:t>       </a:t>
            </a:r>
            <a:r>
              <a:rPr lang="th-TH" b="0" dirty="0" smtClean="0"/>
              <a:t>ปรับปรุง</a:t>
            </a:r>
            <a:r>
              <a:rPr lang="th-TH" b="0" dirty="0"/>
              <a:t>ระบบปฏิบัติการและโปรแกรมต่าง ๆ ให้ทันสมัยอยู่เสมอ </a:t>
            </a:r>
            <a:r>
              <a:rPr lang="th-TH" b="0" dirty="0" smtClean="0"/>
              <a:t> </a:t>
            </a:r>
            <a:endParaRPr lang="th-TH" b="0" dirty="0"/>
          </a:p>
          <a:p>
            <a:pPr fontAlgn="base"/>
            <a:r>
              <a:rPr lang="th-TH" b="0" dirty="0"/>
              <a:t>ติดตั้งซอฟต์แวร์เท่าที่จำเป็น  และไม่ติดตั้งโปรแกรมที่ดาวน์โหลดจากแหล่งที่ไม่น่าเชื่อถือ  </a:t>
            </a:r>
          </a:p>
          <a:p>
            <a:pPr fontAlgn="base"/>
            <a:r>
              <a:rPr lang="en-US" b="0" dirty="0" smtClean="0"/>
              <a:t>         </a:t>
            </a:r>
            <a:r>
              <a:rPr lang="th-TH" b="0" dirty="0" smtClean="0"/>
              <a:t>สังเกต</a:t>
            </a:r>
            <a:r>
              <a:rPr lang="th-TH" b="0" dirty="0"/>
              <a:t>สิ่งผิดปกติที่เกิดขึ้นจากการใช้งาน  </a:t>
            </a:r>
          </a:p>
          <a:p>
            <a:pPr fontAlgn="base"/>
            <a:r>
              <a:rPr lang="th-TH" b="0" dirty="0"/>
              <a:t>ระวังการใช้งานไอทีเมื่ออยู่ในที่</a:t>
            </a:r>
            <a:r>
              <a:rPr lang="th-TH" b="0" dirty="0" smtClean="0"/>
              <a:t>สาธารณะ</a:t>
            </a:r>
            <a:endParaRPr lang="en-US" dirty="0"/>
          </a:p>
        </p:txBody>
      </p:sp>
      <p:pic>
        <p:nvPicPr>
          <p:cNvPr id="2050" name="Picture 2" descr="C:\Users\ying\Downloads\laptop-personification-work-ready-body-builder-300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25" y="3790008"/>
            <a:ext cx="905868" cy="480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ying\Documents\walkin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270068"/>
            <a:ext cx="1813723" cy="193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ying\Downloads\1303827862-300p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425" y="2060848"/>
            <a:ext cx="808987" cy="49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6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ying\Downloads\1316018669-300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3987704"/>
            <a:ext cx="1612454" cy="216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82960"/>
          </a:xfrm>
        </p:spPr>
        <p:txBody>
          <a:bodyPr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th-TH" sz="3600" b="1" dirty="0" smtClean="0">
                <a:solidFill>
                  <a:srgbClr val="0000FF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การใช้ไอทีอย่างสร้างสรรค์ </a:t>
            </a:r>
            <a:endParaRPr lang="en-US" sz="3600" b="1" dirty="0">
              <a:solidFill>
                <a:srgbClr val="0000FF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3"/>
            <a:ext cx="8229600" cy="2430912"/>
          </a:xfrm>
        </p:spPr>
        <p:txBody>
          <a:bodyPr>
            <a:normAutofit fontScale="92500" lnSpcReduction="10000"/>
          </a:bodyPr>
          <a:lstStyle/>
          <a:p>
            <a:r>
              <a:rPr lang="th-TH" sz="2800" dirty="0" smtClean="0"/>
              <a:t>การ</a:t>
            </a:r>
            <a:r>
              <a:rPr lang="th-TH" sz="2800" dirty="0"/>
              <a:t>ใช้งานไอทีอย่างสร้างสรรค์คือการใช้งานไอทีให้เกิดประโยชน์อย่างเหมาะสม  ผู้ใช้จำเป็นต้องมีความสามารถในการคิดวิเคราะห์ เพราะไอทีช่วยให้เข้าถึงข้อมูลและเนื้อหาจำนวนมากอย่างรวดเร็ว </a:t>
            </a:r>
          </a:p>
          <a:p>
            <a:r>
              <a:rPr lang="th-TH" sz="2800" dirty="0" smtClean="0"/>
              <a:t>ผู้ใช้งานข้อมูล ข่าวสาร ต้อง</a:t>
            </a:r>
            <a:r>
              <a:rPr lang="th-TH" sz="2800" dirty="0"/>
              <a:t>สามารถวิเคราะห์ เนื้อหา และสิ่งต่างๆ </a:t>
            </a:r>
            <a:r>
              <a:rPr lang="th-TH" sz="2800" dirty="0" smtClean="0"/>
              <a:t>ต้องวิเคราะห์ความน่าเชื่อถือ คัดกรอง และ</a:t>
            </a:r>
            <a:r>
              <a:rPr lang="th-TH" sz="2800" dirty="0"/>
              <a:t>นำไปใช้ประโยชน์อย่างสร้างสรรค์และมี</a:t>
            </a:r>
            <a:r>
              <a:rPr lang="th-TH" sz="2800" dirty="0" smtClean="0"/>
              <a:t>คุณค่า</a:t>
            </a:r>
            <a:endParaRPr lang="th-TH" sz="28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6732240" y="5805264"/>
            <a:ext cx="2332534" cy="350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651" y="1482690"/>
            <a:ext cx="9583388" cy="1521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46567" y="329109"/>
            <a:ext cx="186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h-TH" sz="36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ชวนคิด</a:t>
            </a:r>
            <a:endParaRPr lang="th-TH" sz="36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6207" y="289297"/>
            <a:ext cx="578837" cy="93146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651" y="4990717"/>
            <a:ext cx="9583388" cy="152106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54380" y="1771296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01</a:t>
            </a:r>
            <a:endParaRPr lang="th-TH" sz="4000" dirty="0">
              <a:solidFill>
                <a:schemeClr val="bg1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116651" y="3292357"/>
            <a:ext cx="9583388" cy="152106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54379" y="3592071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02</a:t>
            </a:r>
            <a:endParaRPr lang="th-TH" sz="40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4378" y="5362744"/>
            <a:ext cx="8668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2"/>
                </a:solidFill>
              </a:rPr>
              <a:t>03</a:t>
            </a:r>
            <a:endParaRPr lang="th-TH" sz="4000" dirty="0">
              <a:solidFill>
                <a:schemeClr val="bg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09456" y="1658138"/>
            <a:ext cx="60914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นักเรียนคิดว่าการติดตั้งโปรแกรม หรือแอพพลิเคชัน</a:t>
            </a:r>
            <a:r>
              <a:rPr lang="th-TH" sz="28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ต่างๆบน</a:t>
            </a:r>
            <a:r>
              <a:rPr lang="th-TH" sz="2800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เครื่องคอมพิวเตอร์  หรือสมาร์ทโฟน มีขั้นตอนอย่างไร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909456" y="3300707"/>
            <a:ext cx="60914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3200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นักเรียนมีการเตรียมความพร้อมก่อนการติดตั้งโปรแกรมหรือไม่ อย่างไร </a:t>
            </a:r>
            <a:endParaRPr lang="en-US" sz="3200" dirty="0">
              <a:solidFill>
                <a:schemeClr val="bg1"/>
              </a:solidFill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909456" y="5157559"/>
            <a:ext cx="60914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h-TH" sz="2800" dirty="0">
                <a:solidFill>
                  <a:schemeClr val="bg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นักเรียนได้อ่านเงื่อนไขหรือข้อตกลงในการใช้งานไอทีหรือไม่ เพราะเหตุใด </a:t>
            </a:r>
            <a:endParaRPr lang="en-US" sz="2800" dirty="0">
              <a:solidFill>
                <a:schemeClr val="bg2"/>
              </a:solidFill>
              <a:effectLst/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454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รูปภาพ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86" y="150883"/>
            <a:ext cx="393201" cy="548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1504" y="124888"/>
            <a:ext cx="5094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กิจกรรมที่ </a:t>
            </a:r>
            <a:r>
              <a:rPr lang="en-US" sz="28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6.2</a:t>
            </a:r>
            <a:endParaRPr lang="th-TH" sz="28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3187" y="976788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03187" y="2482579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03187" y="4006824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92349" y="919183"/>
            <a:ext cx="8036096" cy="1293091"/>
            <a:chOff x="3925455" y="1191491"/>
            <a:chExt cx="6400799" cy="969818"/>
          </a:xfrm>
        </p:grpSpPr>
        <p:sp>
          <p:nvSpPr>
            <p:cNvPr id="19" name="Rectangle 18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AA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01</a:t>
                </a:r>
              </a:p>
            </p:txBody>
          </p:sp>
          <p:sp>
            <p:nvSpPr>
              <p:cNvPr id="22" name="Isosceles Triangle 21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AA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592349" y="2367001"/>
            <a:ext cx="8036096" cy="1293091"/>
            <a:chOff x="3925455" y="1191491"/>
            <a:chExt cx="6400799" cy="969818"/>
          </a:xfrm>
        </p:grpSpPr>
        <p:sp>
          <p:nvSpPr>
            <p:cNvPr id="24" name="Rectangle 23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02</a:t>
                </a:r>
              </a:p>
            </p:txBody>
          </p:sp>
          <p:sp>
            <p:nvSpPr>
              <p:cNvPr id="27" name="Isosceles Triangle 26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592349" y="3891247"/>
            <a:ext cx="8036096" cy="1293091"/>
            <a:chOff x="3925455" y="1191491"/>
            <a:chExt cx="6400799" cy="969818"/>
          </a:xfrm>
        </p:grpSpPr>
        <p:sp>
          <p:nvSpPr>
            <p:cNvPr id="29" name="Rectangle 28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03</a:t>
                </a:r>
              </a:p>
            </p:txBody>
          </p:sp>
          <p:sp>
            <p:nvSpPr>
              <p:cNvPr id="32" name="Isosceles Triangle 31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891296" y="1022709"/>
            <a:ext cx="6582921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การสรุปเนื้อหาของผู้อื่นที่ได้อ่านมาแล้วบอกถึงแหล่งที่มา ถือว่าสามารถทำได้</a:t>
            </a:r>
          </a:p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โดยไม่เป็นการละเมิดลิขสิทธิ์ใช่หรือไม่ เพราะเหตุใด</a:t>
            </a:r>
            <a:endParaRPr lang="th-TH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1861696" y="2413761"/>
            <a:ext cx="6642123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การโพสต์ข้อความ รูปถ่าย และเช็คอินสถานที่ในสื่อสังคมออนไลน์ เช่น </a:t>
            </a:r>
            <a:r>
              <a:rPr lang="th-TH" sz="2400" dirty="0" err="1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เฟส</a:t>
            </a:r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บุ</a:t>
            </a:r>
            <a:r>
              <a:rPr lang="th-TH" sz="2400" dirty="0" err="1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๊ก</a:t>
            </a:r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 </a:t>
            </a:r>
          </a:p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นับว่าเป็นการเปิดเผยข้อมูลความเป็นส่วนตัวหรือไม่ เพราะเหตุใด</a:t>
            </a:r>
            <a:endParaRPr lang="th-TH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2020732" y="4006825"/>
            <a:ext cx="6264847" cy="830997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การถ่ายคลิปวิดีโอขณะเพื่อนหลับในชั้นเรียนแล้วนำไปเผยแพร่ใน</a:t>
            </a:r>
            <a:r>
              <a:rPr lang="th-TH" sz="2400" dirty="0" err="1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ยูทูป</a:t>
            </a:r>
            <a:r>
              <a:rPr lang="th-TH" sz="24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 ถือว่าเป็นการละเมินความเป็นส่วนตัวหรือไม่ เพราะเหตุใด</a:t>
            </a:r>
            <a:endParaRPr lang="th-TH" sz="2400" dirty="0"/>
          </a:p>
        </p:txBody>
      </p:sp>
      <p:sp>
        <p:nvSpPr>
          <p:cNvPr id="33" name="Rectangle 32"/>
          <p:cNvSpPr/>
          <p:nvPr/>
        </p:nvSpPr>
        <p:spPr>
          <a:xfrm>
            <a:off x="673587" y="5485149"/>
            <a:ext cx="7996541" cy="1293091"/>
          </a:xfrm>
          <a:prstGeom prst="rect">
            <a:avLst/>
          </a:prstGeom>
          <a:solidFill>
            <a:schemeClr val="bg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62749" y="5404320"/>
            <a:ext cx="8036096" cy="1293091"/>
            <a:chOff x="3925455" y="1191491"/>
            <a:chExt cx="6400799" cy="969818"/>
          </a:xfrm>
        </p:grpSpPr>
        <p:sp>
          <p:nvSpPr>
            <p:cNvPr id="36" name="Rectangle 35"/>
            <p:cNvSpPr/>
            <p:nvPr/>
          </p:nvSpPr>
          <p:spPr>
            <a:xfrm>
              <a:off x="4895271" y="1191491"/>
              <a:ext cx="5430983" cy="96981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3925455" y="1191491"/>
              <a:ext cx="1178646" cy="969818"/>
              <a:chOff x="3925455" y="1191491"/>
              <a:chExt cx="1178646" cy="969818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3925455" y="1191491"/>
                <a:ext cx="969818" cy="969818"/>
              </a:xfrm>
              <a:prstGeom prst="rect">
                <a:avLst/>
              </a:prstGeom>
              <a:solidFill>
                <a:srgbClr val="0F4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4800" b="1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0</a:t>
                </a:r>
                <a:r>
                  <a:rPr lang="en-US" sz="4800" b="1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</a:t>
                </a:r>
              </a:p>
            </p:txBody>
          </p:sp>
          <p:sp>
            <p:nvSpPr>
              <p:cNvPr id="40" name="Isosceles Triangle 21"/>
              <p:cNvSpPr/>
              <p:nvPr/>
            </p:nvSpPr>
            <p:spPr>
              <a:xfrm rot="5400000">
                <a:off x="4803124" y="1537059"/>
                <a:ext cx="323272" cy="278683"/>
              </a:xfrm>
              <a:prstGeom prst="triangle">
                <a:avLst/>
              </a:prstGeom>
              <a:solidFill>
                <a:srgbClr val="0E4B8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1861696" y="5646413"/>
            <a:ext cx="6582921" cy="523220"/>
          </a:xfrm>
          <a:prstGeom prst="rect">
            <a:avLst/>
          </a:prstGeom>
          <a:noFill/>
        </p:spPr>
        <p:txBody>
          <a:bodyPr wrap="square" lIns="0" rIns="0" rtlCol="0" anchor="t">
            <a:spAutoFit/>
          </a:bodyPr>
          <a:lstStyle/>
          <a:p>
            <a:pPr algn="ctr"/>
            <a:r>
              <a:rPr lang="th-TH" sz="2800" dirty="0" smtClean="0"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ทำไมการละเมิดลิขสิทธิ์จึงถือว่าเป็นการก่ออาชญากรรม</a:t>
            </a:r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421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1504" y="124889"/>
            <a:ext cx="5094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กิจกรรมท้ายบท</a:t>
            </a:r>
            <a:endParaRPr lang="th-TH" sz="32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38" y="124888"/>
            <a:ext cx="623866" cy="83182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90832" y="1741713"/>
            <a:ext cx="8104529" cy="434267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th-TH" sz="3200" b="1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สถานการณ์</a:t>
            </a:r>
          </a:p>
          <a:p>
            <a:r>
              <a:rPr lang="th-TH" sz="3200" dirty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	</a:t>
            </a:r>
            <a:r>
              <a:rPr lang="th-TH" sz="32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สมมุติว่า “โทรศัพท์มือถือของนักเรียนหาย” ให้นักเรียนระดมความคิดเห็นในกลุ่มเพื่อหาวิธีป้องกันความปลอดภายของข้อมูลส่วนตัวที่อยู่ในโทรศัพท์</a:t>
            </a:r>
          </a:p>
          <a:p>
            <a:endParaRPr lang="en-US" sz="3200" dirty="0">
              <a:solidFill>
                <a:schemeClr val="tx1"/>
              </a:solidFill>
              <a:latin typeface="TH SarabunPSK" charset="0"/>
              <a:ea typeface="TH SarabunPSK" charset="0"/>
              <a:cs typeface="TH SarabunPS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83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1504" y="124889"/>
            <a:ext cx="50945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2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กิจกรรมท้ายบท (ต่อ)</a:t>
            </a:r>
            <a:endParaRPr lang="th-TH" sz="32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638" y="124888"/>
            <a:ext cx="623866" cy="831821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>
          <a:xfrm>
            <a:off x="482124" y="1730101"/>
            <a:ext cx="8235157" cy="4342676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charset="0"/>
              <a:buChar char="•"/>
            </a:pP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นักเรียน</a:t>
            </a: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จะ</a:t>
            </a:r>
            <a:r>
              <a:rPr lang="th-TH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มี</a:t>
            </a: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วิธี</a:t>
            </a: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ป้องกันความเป็นส่วนตัวและความปลอดภัยของข้อมูลอย่างไร                ก่อนโทรศัพท์จะหาย</a:t>
            </a:r>
          </a:p>
          <a:p>
            <a:pPr marL="457200" indent="-457200">
              <a:buFont typeface="Arial" charset="0"/>
              <a:buChar char="•"/>
            </a:pP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นักเรียนจะมีวิธีป้องกันความเป็นส่วนตัวและความปลอดภัยของข้อมูลอย่างไร           หลังจากโทรศัพท์หาย</a:t>
            </a:r>
          </a:p>
          <a:p>
            <a:pPr marL="457200" indent="-457200">
              <a:buFont typeface="Arial" charset="0"/>
              <a:buChar char="•"/>
            </a:pP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หากผู้อื่นใช้โทรศัพท์ของนักเรียนโพสต์ข้อความที่ทำให้เสียหาย จะมีวิธีแก้ปัญหาอย่างไร</a:t>
            </a:r>
          </a:p>
          <a:p>
            <a:pPr marL="457200" indent="-457200">
              <a:buFont typeface="Arial" charset="0"/>
              <a:buChar char="•"/>
            </a:pPr>
            <a:r>
              <a:rPr lang="th-TH" sz="2800" dirty="0" smtClean="0">
                <a:solidFill>
                  <a:schemeClr val="tx1"/>
                </a:solidFill>
                <a:latin typeface="TH SarabunPSK" charset="0"/>
                <a:ea typeface="TH SarabunPSK" charset="0"/>
                <a:cs typeface="TH SarabunPSK" charset="0"/>
              </a:rPr>
              <a:t>นักเรียนควรเก็บข้อมูลความลับของตนเองไว้ในโทรศัพท์หรือไม่ เพราะเหตุใด</a:t>
            </a:r>
            <a:endParaRPr lang="en-US" sz="2800" dirty="0">
              <a:solidFill>
                <a:schemeClr val="tx1"/>
              </a:solidFill>
              <a:latin typeface="TH SarabunPSK" charset="0"/>
              <a:ea typeface="TH SarabunPSK" charset="0"/>
              <a:cs typeface="TH SarabunPS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07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83949" y="2122053"/>
            <a:ext cx="50945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9600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ทำแบบทดสอบ</a:t>
            </a:r>
            <a:endParaRPr lang="th-TH" sz="9600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29044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055629"/>
            <a:ext cx="9144000" cy="2721935"/>
          </a:xfrm>
          <a:prstGeom prst="rect">
            <a:avLst/>
          </a:prstGeom>
          <a:solidFill>
            <a:srgbClr val="AA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123568" y="2418000"/>
            <a:ext cx="8859794" cy="20220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457200" lvl="0" indent="0" rtl="0">
              <a:spcBef>
                <a:spcPts val="0"/>
              </a:spcBef>
              <a:buNone/>
            </a:pPr>
            <a:r>
              <a:rPr lang="th-TH" dirty="0" smtClean="0">
                <a:solidFill>
                  <a:sysClr val="windowText" lastClr="000000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นักเรียนมีวิธีการป้องกันอย่างไรให้ใช้งานอินเตอร์เน็ตได้อย่างปลอดภัย</a:t>
            </a:r>
            <a:endParaRPr lang="th" dirty="0">
              <a:solidFill>
                <a:sysClr val="windowText" lastClr="000000"/>
              </a:solidFill>
              <a:latin typeface="TH SarabunPSK" panose="020B0500040200020003" pitchFamily="34" charset="-34"/>
              <a:ea typeface="TH SarabunPSK"/>
              <a:cs typeface="TH SarabunPSK" panose="020B0500040200020003" pitchFamily="34" charset="-34"/>
              <a:sym typeface="TH SarabunPS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18893" y="971321"/>
            <a:ext cx="2729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ลองทำดู</a:t>
            </a:r>
            <a:endParaRPr lang="th-TH" sz="36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grpSp>
        <p:nvGrpSpPr>
          <p:cNvPr id="9" name="กลุ่ม 7"/>
          <p:cNvGrpSpPr/>
          <p:nvPr/>
        </p:nvGrpSpPr>
        <p:grpSpPr>
          <a:xfrm>
            <a:off x="535300" y="505414"/>
            <a:ext cx="881886" cy="690452"/>
            <a:chOff x="4645483" y="431946"/>
            <a:chExt cx="881886" cy="690452"/>
          </a:xfrm>
        </p:grpSpPr>
        <p:sp>
          <p:nvSpPr>
            <p:cNvPr id="10" name="สี่เหลี่ยมผืนผ้า 3"/>
            <p:cNvSpPr/>
            <p:nvPr/>
          </p:nvSpPr>
          <p:spPr>
            <a:xfrm rot="19071195" flipV="1">
              <a:off x="4767081" y="589756"/>
              <a:ext cx="760288" cy="194558"/>
            </a:xfrm>
            <a:prstGeom prst="rect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สามเหลี่ยมหน้าจั่ว 4"/>
            <p:cNvSpPr/>
            <p:nvPr/>
          </p:nvSpPr>
          <p:spPr>
            <a:xfrm rot="13727625">
              <a:off x="4673537" y="901487"/>
              <a:ext cx="192857" cy="248965"/>
            </a:xfrm>
            <a:prstGeom prst="triangl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ตัวเชื่อมต่อตรง 6"/>
            <p:cNvCxnSpPr>
              <a:stCxn id="10" idx="3"/>
              <a:endCxn id="10" idx="1"/>
            </p:cNvCxnSpPr>
            <p:nvPr/>
          </p:nvCxnSpPr>
          <p:spPr>
            <a:xfrm flipH="1">
              <a:off x="4865375" y="431946"/>
              <a:ext cx="563700" cy="510178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2548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055629"/>
            <a:ext cx="9144000" cy="2721935"/>
          </a:xfrm>
          <a:prstGeom prst="rect">
            <a:avLst/>
          </a:prstGeom>
          <a:solidFill>
            <a:srgbClr val="AA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33125" y="2418000"/>
            <a:ext cx="8343600" cy="20220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457200" lvl="0" indent="0" rtl="0">
              <a:spcBef>
                <a:spcPts val="0"/>
              </a:spcBef>
              <a:buNone/>
            </a:pPr>
            <a:r>
              <a:rPr lang="th" sz="3500" dirty="0">
                <a:solidFill>
                  <a:schemeClr val="bg2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 </a:t>
            </a:r>
            <a:r>
              <a:rPr lang="th" sz="3500" dirty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แบ่งผู้เรียน</a:t>
            </a:r>
            <a:r>
              <a:rPr lang="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เป็น</a:t>
            </a:r>
            <a: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กลุ่ม</a:t>
            </a:r>
            <a:r>
              <a:rPr lang="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 กลุ</a:t>
            </a:r>
            <a:r>
              <a:rPr lang="th-TH" sz="3500" dirty="0" err="1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่ม</a:t>
            </a:r>
            <a:r>
              <a:rPr lang="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ละ </a:t>
            </a:r>
            <a:r>
              <a:rPr lang="th" sz="3500" dirty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4 คน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th" sz="3500" dirty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และให้ตัวแทนออกมารับใบกิจกรรมที่ 1.1 </a:t>
            </a:r>
          </a:p>
          <a:p>
            <a:pPr marL="457200" lvl="0" indent="0" rtl="0">
              <a:spcBef>
                <a:spcPts val="0"/>
              </a:spcBef>
              <a:buNone/>
            </a:pPr>
            <a:r>
              <a:rPr lang="th" sz="3500" dirty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เรื่อง เจอสถานการณ์อย่างนี้ต้องทำอย่างไร และบัตรกิจกรรม</a:t>
            </a: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93" y="484669"/>
            <a:ext cx="664409" cy="926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1802" y="756193"/>
            <a:ext cx="2729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กิจกรรมที่ </a:t>
            </a:r>
            <a:r>
              <a:rPr lang="en-US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 </a:t>
            </a:r>
            <a:endParaRPr lang="th-TH" sz="36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97227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055629"/>
            <a:ext cx="9144000" cy="2721935"/>
          </a:xfrm>
          <a:prstGeom prst="rect">
            <a:avLst/>
          </a:prstGeom>
          <a:solidFill>
            <a:srgbClr val="AA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33125" y="2055629"/>
            <a:ext cx="8343600" cy="2885539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457200" lvl="0" indent="0" rtl="0">
              <a:spcBef>
                <a:spcPts val="0"/>
              </a:spcBef>
              <a:buNone/>
            </a:pPr>
            <a: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ให้แต่ละกลุ่มร่วมกันวิเคราะห์สถานการณ์ในบัตรกิจกรรม</a:t>
            </a:r>
            <a:b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</a:br>
            <a: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ที่กลุ่มตนเองได้รับ โดยศึกษาความรู้เพิ่มเติมจากในหนังสือในหัวข้อที่เกี่ยวข้อง แล้วตอบคำถามในใบกิจกรรมที่ </a:t>
            </a:r>
            <a:r>
              <a:rPr lang="en-US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1.1</a:t>
            </a:r>
            <a: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 </a:t>
            </a:r>
            <a:b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</a:br>
            <a:r>
              <a:rPr lang="th-TH" sz="3500" dirty="0" smtClean="0">
                <a:solidFill>
                  <a:schemeClr val="tx1"/>
                </a:solidFill>
                <a:latin typeface="TH SarabunPSK" panose="020B0500040200020003" pitchFamily="34" charset="-34"/>
                <a:ea typeface="TH SarabunPSK"/>
                <a:cs typeface="TH SarabunPSK" panose="020B0500040200020003" pitchFamily="34" charset="-34"/>
                <a:sym typeface="TH SarabunPSK"/>
              </a:rPr>
              <a:t>และค้นหาข่าวที่ใกล้เคียงกับสถานการณ์ที่ได้รับมาอภิปรายร่วมกัน</a:t>
            </a:r>
            <a:endParaRPr lang="th" sz="3500" dirty="0">
              <a:solidFill>
                <a:schemeClr val="tx1"/>
              </a:solidFill>
              <a:latin typeface="TH SarabunPSK" panose="020B0500040200020003" pitchFamily="34" charset="-34"/>
              <a:ea typeface="TH SarabunPSK"/>
              <a:cs typeface="TH SarabunPSK" panose="020B0500040200020003" pitchFamily="34" charset="-34"/>
              <a:sym typeface="TH SarabunPSK"/>
            </a:endParaRPr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93" y="484669"/>
            <a:ext cx="664409" cy="9265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1802" y="756193"/>
            <a:ext cx="2729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กิจกรรมที่ </a:t>
            </a:r>
            <a:r>
              <a:rPr lang="en-US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1(</a:t>
            </a:r>
            <a:r>
              <a:rPr lang="th-TH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ต่อ)</a:t>
            </a:r>
            <a:r>
              <a:rPr lang="en-US" sz="36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36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9537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th-TH" dirty="0" smtClean="0"/>
              <a:t>ร่วมกันสรุปการใช้งานไอทีให้ปลอดภัย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26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39264" y="1988840"/>
            <a:ext cx="6552728" cy="175432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742950" indent="-742950" fontAlgn="base">
              <a:buAutoNum type="arabicPeriod"/>
            </a:pPr>
            <a:r>
              <a:rPr lang="th-TH" sz="3600" b="1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คุกคามโดยใช้หลักจิตวิทยา </a:t>
            </a:r>
            <a:r>
              <a:rPr lang="th-TH" sz="3600" b="1" dirty="0">
                <a:latin typeface="TH Niramit AS" panose="02000506000000020004" pitchFamily="2" charset="-34"/>
                <a:cs typeface="TH Niramit AS" panose="02000506000000020004" pitchFamily="2" charset="-34"/>
              </a:rPr>
              <a:t> </a:t>
            </a:r>
            <a:endParaRPr lang="en-US" sz="3600" b="1" dirty="0" smtClean="0"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42950" indent="-742950" fontAlgn="base">
              <a:buAutoNum type="arabicPeriod"/>
            </a:pPr>
            <a:r>
              <a:rPr lang="th-TH" sz="3600" b="1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</a:t>
            </a:r>
            <a:r>
              <a:rPr lang="th-TH" sz="36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คุกคามด้วยเนื้อหาที่ไม่</a:t>
            </a:r>
            <a:r>
              <a:rPr lang="th-TH" sz="3600" b="1" dirty="0" smtClean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เหมาะสม</a:t>
            </a:r>
            <a:endParaRPr lang="en-US" sz="3600" b="1" dirty="0" smtClean="0">
              <a:solidFill>
                <a:srgbClr val="7030A0"/>
              </a:solidFill>
              <a:latin typeface="TH Niramit AS" panose="02000506000000020004" pitchFamily="2" charset="-34"/>
              <a:cs typeface="TH Niramit AS" panose="02000506000000020004" pitchFamily="2" charset="-34"/>
            </a:endParaRPr>
          </a:p>
          <a:p>
            <a:pPr marL="742950" indent="-742950" fontAlgn="base">
              <a:buAutoNum type="arabicPeriod"/>
            </a:pPr>
            <a:r>
              <a:rPr lang="th-TH" sz="3600" b="1" dirty="0">
                <a:solidFill>
                  <a:srgbClr val="7030A0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การคุกคามโดยใช้โปรแกรม</a:t>
            </a:r>
            <a:endParaRPr lang="th-TH" sz="33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5435" y="1050995"/>
            <a:ext cx="8280386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h-TH" sz="3600" b="1" dirty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ภัยคุกคามจากการใช้เทคโนโลยี</a:t>
            </a:r>
            <a:r>
              <a:rPr lang="th-TH" sz="3600" b="1" dirty="0" smtClean="0">
                <a:solidFill>
                  <a:srgbClr val="0000CC"/>
                </a:solidFill>
                <a:latin typeface="TH Niramit AS" panose="02000506000000020004" pitchFamily="2" charset="-34"/>
                <a:cs typeface="TH Niramit AS" panose="02000506000000020004" pitchFamily="2" charset="-34"/>
              </a:rPr>
              <a:t>สารสนเทศ</a:t>
            </a:r>
            <a:endParaRPr lang="th-TH" sz="3600" b="1" dirty="0">
              <a:solidFill>
                <a:srgbClr val="0000CC"/>
              </a:solidFill>
              <a:effectLst>
                <a:glow rad="63500">
                  <a:srgbClr val="FFC00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Niramit AS" panose="02000506000000020004" pitchFamily="2" charset="-34"/>
              <a:cs typeface="TH Niramit AS" panose="02000506000000020004" pitchFamily="2" charset="-34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33" y="4221088"/>
            <a:ext cx="2328398" cy="239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63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th-TH" sz="3600" dirty="0"/>
              <a:t>การคุกคามโดยใช้หลักจิตวิทยา</a:t>
            </a:r>
            <a:endParaRPr lang="th-TH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36724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           </a:t>
            </a:r>
            <a:r>
              <a:rPr lang="th-TH" dirty="0" smtClean="0"/>
              <a:t>เป็น</a:t>
            </a:r>
            <a:r>
              <a:rPr lang="th-TH" dirty="0"/>
              <a:t>การคุกคามที่ใช้การหลอกลวงเพื่อให้ได้ข้อมูลที่ต้องการ  โดยไม่ต้องใช้ความรู้ความชำนาญด้านไอที เช่น การใช้กลวิธีในการหลอกเพื่อให้ได้รหัสผ่านหรือส่งข้อมูลที่สำคัญให้  หลอกว่าจะได้รับรางวัลแต่ต้องทำตามเงื่อนไขที่กำหนด ซึ่งสิ่งที่เกิดขึ้นอาจป้องกันได้ยากเพราะเกิดจากความเชื่อใจ แต่ป้องกันได้โดยให้นักเรียนระมัดระวังในการให้ข้อมูลส่วนตัวกับบุคคลใกล้ชิดหรือบุคคลอื่น</a:t>
            </a:r>
            <a:br>
              <a:rPr lang="th-TH" dirty="0"/>
            </a:br>
            <a:endParaRPr lang="th-TH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79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143000"/>
          </a:xfrm>
          <a:noFill/>
          <a:ln>
            <a:noFill/>
          </a:ln>
        </p:spPr>
        <p:txBody>
          <a:bodyPr>
            <a:normAutofit/>
          </a:bodyPr>
          <a:lstStyle/>
          <a:p>
            <a:pPr marL="742950" indent="-742950" fontAlgn="base"/>
            <a:r>
              <a:rPr lang="th-TH" sz="3600" dirty="0"/>
              <a:t>การคุกคามด้วยเนื้อหาที่ไม่เหมาะสม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229600" cy="3168352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dirty="0" smtClean="0"/>
              <a:t>          </a:t>
            </a:r>
            <a:r>
              <a:rPr lang="th-TH" dirty="0" smtClean="0"/>
              <a:t>ข้อมูล</a:t>
            </a:r>
            <a:r>
              <a:rPr lang="th-TH" dirty="0"/>
              <a:t>และ</a:t>
            </a:r>
            <a:r>
              <a:rPr lang="th-TH" dirty="0" smtClean="0"/>
              <a:t>เนื้อหาที่</a:t>
            </a:r>
            <a:r>
              <a:rPr lang="th-TH" dirty="0"/>
              <a:t>มีอยู่ในแหล่งต่างๆ บนอินเทอร์เน็ตมีเป็นจำนวนมากเพราะสามารถสร้างและเผยแพร่ได้ง่าย ทำให้ข้อมูลอาจไม่ได้รับการตรวจสอบความถูกต้องและความเหมาะสม ดังนั้นข้อมูลบางส่วนอาจก่อให้เกิดปัญหา</a:t>
            </a:r>
            <a:r>
              <a:rPr lang="th-TH" dirty="0" smtClean="0"/>
              <a:t>กับผู้ใช้ได้</a:t>
            </a: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8671" cy="576064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93329">
            <a:off x="1032464" y="4297576"/>
            <a:ext cx="1619250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05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1075</Words>
  <Application>Microsoft Office PowerPoint</Application>
  <PresentationFormat>On-screen Show (4:3)</PresentationFormat>
  <Paragraphs>135</Paragraphs>
  <Slides>26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นักเรียนมีวิธีการป้องกันอย่างไรให้ใช้งานอินเตอร์เน็ตได้อย่างปลอดภัย</vt:lpstr>
      <vt:lpstr> แบ่งผู้เรียนเป็นกลุ่ม กลุ่มละ 4 คน  และให้ตัวแทนออกมารับใบกิจกรรมที่ 1.1  เรื่อง เจอสถานการณ์อย่างนี้ต้องทำอย่างไร และบัตรกิจกรรม</vt:lpstr>
      <vt:lpstr>ให้แต่ละกลุ่มร่วมกันวิเคราะห์สถานการณ์ในบัตรกิจกรรม ที่กลุ่มตนเองได้รับ โดยศึกษาความรู้เพิ่มเติมจากในหนังสือในหัวข้อที่เกี่ยวข้อง แล้วตอบคำถามในใบกิจกรรมที่ 1.1  และค้นหาข่าวที่ใกล้เคียงกับสถานการณ์ที่ได้รับมาอภิปรายร่วมกัน</vt:lpstr>
      <vt:lpstr>ร่วมกันสรุปการใช้งานไอทีให้ปลอดภัย</vt:lpstr>
      <vt:lpstr>PowerPoint Presentation</vt:lpstr>
      <vt:lpstr>การคุกคามโดยใช้หลักจิตวิทยา</vt:lpstr>
      <vt:lpstr>การคุกคามด้วยเนื้อหาที่ไม่เหมาะสม</vt:lpstr>
      <vt:lpstr>การพิจารณาเนื้อหาที่ไม่เหมาะสม</vt:lpstr>
      <vt:lpstr>การคุกคามโดยใช้โปรแกรม </vt:lpstr>
      <vt:lpstr>รูปแบบการป้องกันภัยคุกคาม</vt:lpstr>
      <vt:lpstr>PowerPoint Presentation</vt:lpstr>
      <vt:lpstr>PowerPoint Presentation</vt:lpstr>
      <vt:lpstr>PowerPoint Presentation</vt:lpstr>
      <vt:lpstr>การศึกษาเงื่อนไขการใช้งาน</vt:lpstr>
      <vt:lpstr>การศึกษาเงื่อนไขการใช้งาน</vt:lpstr>
      <vt:lpstr>ความเป็นส่วนตัว</vt:lpstr>
      <vt:lpstr>แนวทางการใช้งานไอทีอย่างปลอดภัย</vt:lpstr>
      <vt:lpstr>แนวทางการใช้งานไอทีอย่างปลอดภัย</vt:lpstr>
      <vt:lpstr>การใช้ไอทีอย่างสร้างสรรค์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แนวคิดเชิงนามธรรม</dc:title>
  <dc:creator>Tassanee Krongtong</dc:creator>
  <cp:lastModifiedBy>Tassanee Krongtong</cp:lastModifiedBy>
  <cp:revision>174</cp:revision>
  <dcterms:created xsi:type="dcterms:W3CDTF">2017-10-16T06:48:49Z</dcterms:created>
  <dcterms:modified xsi:type="dcterms:W3CDTF">2018-05-01T01:17:39Z</dcterms:modified>
</cp:coreProperties>
</file>