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0"/>
  </p:notesMasterIdLst>
  <p:handoutMasterIdLst>
    <p:handoutMasterId r:id="rId71"/>
  </p:handoutMasterIdLst>
  <p:sldIdLst>
    <p:sldId id="267" r:id="rId2"/>
    <p:sldId id="333" r:id="rId3"/>
    <p:sldId id="334" r:id="rId4"/>
    <p:sldId id="335" r:id="rId5"/>
    <p:sldId id="336" r:id="rId6"/>
    <p:sldId id="324" r:id="rId7"/>
    <p:sldId id="268" r:id="rId8"/>
    <p:sldId id="363" r:id="rId9"/>
    <p:sldId id="364" r:id="rId10"/>
    <p:sldId id="365" r:id="rId11"/>
    <p:sldId id="366" r:id="rId12"/>
    <p:sldId id="367" r:id="rId13"/>
    <p:sldId id="368" r:id="rId14"/>
    <p:sldId id="337" r:id="rId15"/>
    <p:sldId id="338" r:id="rId16"/>
    <p:sldId id="260" r:id="rId17"/>
    <p:sldId id="369" r:id="rId18"/>
    <p:sldId id="262" r:id="rId19"/>
    <p:sldId id="263" r:id="rId20"/>
    <p:sldId id="339" r:id="rId21"/>
    <p:sldId id="326" r:id="rId22"/>
    <p:sldId id="273" r:id="rId23"/>
    <p:sldId id="276" r:id="rId24"/>
    <p:sldId id="370" r:id="rId25"/>
    <p:sldId id="371" r:id="rId26"/>
    <p:sldId id="277" r:id="rId27"/>
    <p:sldId id="279" r:id="rId28"/>
    <p:sldId id="372" r:id="rId29"/>
    <p:sldId id="281" r:id="rId30"/>
    <p:sldId id="373" r:id="rId31"/>
    <p:sldId id="374" r:id="rId32"/>
    <p:sldId id="375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40" r:id="rId42"/>
    <p:sldId id="284" r:id="rId43"/>
    <p:sldId id="293" r:id="rId44"/>
    <p:sldId id="295" r:id="rId45"/>
    <p:sldId id="296" r:id="rId46"/>
    <p:sldId id="297" r:id="rId47"/>
    <p:sldId id="298" r:id="rId48"/>
    <p:sldId id="299" r:id="rId49"/>
    <p:sldId id="302" r:id="rId50"/>
    <p:sldId id="341" r:id="rId51"/>
    <p:sldId id="342" r:id="rId52"/>
    <p:sldId id="343" r:id="rId53"/>
    <p:sldId id="344" r:id="rId54"/>
    <p:sldId id="345" r:id="rId55"/>
    <p:sldId id="346" r:id="rId56"/>
    <p:sldId id="347" r:id="rId57"/>
    <p:sldId id="348" r:id="rId58"/>
    <p:sldId id="349" r:id="rId59"/>
    <p:sldId id="350" r:id="rId60"/>
    <p:sldId id="351" r:id="rId61"/>
    <p:sldId id="352" r:id="rId62"/>
    <p:sldId id="360" r:id="rId63"/>
    <p:sldId id="361" r:id="rId64"/>
    <p:sldId id="362" r:id="rId65"/>
    <p:sldId id="384" r:id="rId66"/>
    <p:sldId id="385" r:id="rId67"/>
    <p:sldId id="358" r:id="rId68"/>
    <p:sldId id="359" r:id="rId6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333"/>
            <p14:sldId id="334"/>
            <p14:sldId id="335"/>
            <p14:sldId id="336"/>
            <p14:sldId id="324"/>
            <p14:sldId id="268"/>
            <p14:sldId id="363"/>
            <p14:sldId id="364"/>
            <p14:sldId id="365"/>
            <p14:sldId id="366"/>
            <p14:sldId id="367"/>
            <p14:sldId id="368"/>
            <p14:sldId id="337"/>
            <p14:sldId id="338"/>
            <p14:sldId id="260"/>
            <p14:sldId id="369"/>
            <p14:sldId id="262"/>
            <p14:sldId id="263"/>
            <p14:sldId id="339"/>
            <p14:sldId id="326"/>
            <p14:sldId id="273"/>
            <p14:sldId id="276"/>
            <p14:sldId id="370"/>
            <p14:sldId id="371"/>
            <p14:sldId id="277"/>
            <p14:sldId id="279"/>
            <p14:sldId id="372"/>
            <p14:sldId id="281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40"/>
            <p14:sldId id="284"/>
            <p14:sldId id="293"/>
            <p14:sldId id="295"/>
            <p14:sldId id="296"/>
            <p14:sldId id="297"/>
            <p14:sldId id="298"/>
            <p14:sldId id="299"/>
            <p14:sldId id="302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60"/>
            <p14:sldId id="361"/>
            <p14:sldId id="362"/>
            <p14:sldId id="384"/>
            <p14:sldId id="385"/>
            <p14:sldId id="358"/>
            <p14:sldId id="3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A9706"/>
    <a:srgbClr val="F8FED2"/>
    <a:srgbClr val="FFE7FF"/>
    <a:srgbClr val="FFCCFF"/>
    <a:srgbClr val="F7F9A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5845B-6C82-491D-A832-05183DDE1DC7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86199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5845B-6C82-491D-A832-05183DDE1DC7}" type="slidenum">
              <a:rPr lang="th-TH" smtClean="0"/>
              <a:t>23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13814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5845B-6C82-491D-A832-05183DDE1DC7}" type="slidenum">
              <a:rPr lang="th-TH" smtClean="0"/>
              <a:t>44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3370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 b="1" i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314713"/>
            <a:ext cx="9144000" cy="555162"/>
            <a:chOff x="0" y="6314713"/>
            <a:chExt cx="9144000" cy="555162"/>
          </a:xfrm>
        </p:grpSpPr>
        <p:sp>
          <p:nvSpPr>
            <p:cNvPr id="9" name="Rectangle 8"/>
            <p:cNvSpPr/>
            <p:nvPr/>
          </p:nvSpPr>
          <p:spPr>
            <a:xfrm>
              <a:off x="0" y="6321195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6321195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71600" y="6321195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6321195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3200" y="6321195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9000" y="6321195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3" name="Picture 2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005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091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2pPr>
            <a:lvl3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3pPr>
            <a:lvl4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4pPr>
            <a:lvl5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0" y="6314713"/>
            <a:ext cx="9144000" cy="555162"/>
            <a:chOff x="0" y="6314713"/>
            <a:chExt cx="9144000" cy="555162"/>
          </a:xfrm>
        </p:grpSpPr>
        <p:sp>
          <p:nvSpPr>
            <p:cNvPr id="11" name="Rectangle 10"/>
            <p:cNvSpPr/>
            <p:nvPr/>
          </p:nvSpPr>
          <p:spPr>
            <a:xfrm>
              <a:off x="0" y="6321195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800" y="6321195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71600" y="6321195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7400" y="6321195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43200" y="6321195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29000" y="6321195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63847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7397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1180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3710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0311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2335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0078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8403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07/06/61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314713"/>
            <a:ext cx="9144000" cy="555162"/>
            <a:chOff x="0" y="6314713"/>
            <a:chExt cx="9144000" cy="555162"/>
          </a:xfrm>
        </p:grpSpPr>
        <p:sp>
          <p:nvSpPr>
            <p:cNvPr id="9" name="Rectangle 8"/>
            <p:cNvSpPr/>
            <p:nvPr/>
          </p:nvSpPr>
          <p:spPr>
            <a:xfrm>
              <a:off x="0" y="6321195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6321195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71600" y="6321195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6321195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3200" y="6321195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9000" y="6321195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3" name="Picture 22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7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TH Niramit AS" panose="02000506000000020004" pitchFamily="2" charset="-34"/>
          <a:ea typeface="+mj-ea"/>
          <a:cs typeface="TH Niramit AS" panose="02000506000000020004" pitchFamily="2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2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even_Bridges_of_K%C3%B6nigsberg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415730" y="1772816"/>
            <a:ext cx="2520280" cy="2520280"/>
          </a:xfrm>
          <a:prstGeom prst="ellipse">
            <a:avLst/>
          </a:prstGeom>
          <a:solidFill>
            <a:srgbClr val="F8F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Rectangle 7"/>
          <p:cNvSpPr/>
          <p:nvPr/>
        </p:nvSpPr>
        <p:spPr>
          <a:xfrm>
            <a:off x="3475907" y="3740839"/>
            <a:ext cx="35334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Abstraction </a:t>
            </a:r>
            <a:endParaRPr lang="en-US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Abstract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Thinking</a:t>
            </a:r>
            <a:endParaRPr lang="th-TH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920231" y="2818678"/>
            <a:ext cx="4480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แนวคิดเชิงนามธรรม</a:t>
            </a:r>
            <a:endParaRPr lang="th-TH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D:\Mydoc60\bookM1-60\abstrac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135" y="2395194"/>
            <a:ext cx="1239470" cy="11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ทำไมถึงมองว่าเป็นปากกา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63888" y="1692557"/>
            <a:ext cx="126028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มีไส้หมึก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76317" y="3604198"/>
            <a:ext cx="184217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มีที่กดปากกา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423785" y="4729470"/>
            <a:ext cx="298831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มีปลอกหุ้มที่ปลายด้าม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91022" y="1692557"/>
            <a:ext cx="129234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มีด้ามจับ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73163" y="4768014"/>
            <a:ext cx="190468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มีที่หนีบที่ด้าม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37606" y="3010726"/>
            <a:ext cx="165141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ด้ามจับสีฟ้า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1560" y="4231557"/>
            <a:ext cx="2029723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ปลอกหุ้มสีแดง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8122" y="1870826"/>
            <a:ext cx="159691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ด้ามจับแข็ง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A1B8750-FDC2-420C-9569-EF5DC58F0F99}"/>
              </a:ext>
            </a:extLst>
          </p:cNvPr>
          <p:cNvSpPr txBox="1"/>
          <p:nvPr/>
        </p:nvSpPr>
        <p:spPr>
          <a:xfrm>
            <a:off x="5581011" y="2425951"/>
            <a:ext cx="145103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ไส้สีน้ำเงิน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B5DED33-F05E-4F6D-BCF0-1FBD5BC11731}"/>
              </a:ext>
            </a:extLst>
          </p:cNvPr>
          <p:cNvSpPr txBox="1"/>
          <p:nvPr/>
        </p:nvSpPr>
        <p:spPr>
          <a:xfrm>
            <a:off x="6704448" y="3285322"/>
            <a:ext cx="117371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ไส้สีแดง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7F5DBCA-A090-422D-B6F7-9B0EEF394D0A}"/>
              </a:ext>
            </a:extLst>
          </p:cNvPr>
          <p:cNvSpPr txBox="1"/>
          <p:nvPr/>
        </p:nvSpPr>
        <p:spPr>
          <a:xfrm>
            <a:off x="1350746" y="5286571"/>
            <a:ext cx="1290738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ไส้สีเขียว</a:t>
            </a:r>
          </a:p>
        </p:txBody>
      </p:sp>
    </p:spTree>
    <p:extLst>
      <p:ext uri="{BB962C8B-B14F-4D97-AF65-F5344CB8AC3E}">
        <p14:creationId xmlns:p14="http://schemas.microsoft.com/office/powerpoint/2010/main" val="346876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2" grpId="0" animBg="1"/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ทำไมถึงมองว่าเป็นปากกา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07465" y="3580764"/>
            <a:ext cx="126028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มีไส้หมึก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74582" y="2773628"/>
            <a:ext cx="1842171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มีที่กดปากกา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9941" y="3973452"/>
            <a:ext cx="2988319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มีปลอกหุ้มที่ปลายด้าม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6578" y="2481241"/>
            <a:ext cx="129234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มีด้ามจับ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35358" y="5021500"/>
            <a:ext cx="1904689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มีที่หนีบที่ด้าม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41810" y="3837183"/>
            <a:ext cx="1651414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ด้ามจับสีฟ้า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5500" y="1852688"/>
            <a:ext cx="2029723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ปลอกหุ้มสีแดง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28966" y="2000365"/>
            <a:ext cx="1596912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ด้ามจับแข็ง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A1B8750-FDC2-420C-9569-EF5DC58F0F99}"/>
              </a:ext>
            </a:extLst>
          </p:cNvPr>
          <p:cNvSpPr txBox="1"/>
          <p:nvPr/>
        </p:nvSpPr>
        <p:spPr>
          <a:xfrm>
            <a:off x="6555138" y="5622592"/>
            <a:ext cx="1451038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ไส้สีน้ำเงิน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B5DED33-F05E-4F6D-BCF0-1FBD5BC11731}"/>
              </a:ext>
            </a:extLst>
          </p:cNvPr>
          <p:cNvSpPr txBox="1"/>
          <p:nvPr/>
        </p:nvSpPr>
        <p:spPr>
          <a:xfrm>
            <a:off x="7280657" y="2918774"/>
            <a:ext cx="1173719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ไส้สีแดง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7F5DBCA-A090-422D-B6F7-9B0EEF394D0A}"/>
              </a:ext>
            </a:extLst>
          </p:cNvPr>
          <p:cNvSpPr txBox="1"/>
          <p:nvPr/>
        </p:nvSpPr>
        <p:spPr>
          <a:xfrm>
            <a:off x="7417330" y="4806985"/>
            <a:ext cx="1290738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ไส้สีเขียว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537649E4-0DC5-4078-8B88-3BBC81DD6428}"/>
              </a:ext>
            </a:extLst>
          </p:cNvPr>
          <p:cNvGrpSpPr/>
          <p:nvPr/>
        </p:nvGrpSpPr>
        <p:grpSpPr>
          <a:xfrm>
            <a:off x="1063783" y="1235408"/>
            <a:ext cx="6543599" cy="523220"/>
            <a:chOff x="1063783" y="1235408"/>
            <a:chExt cx="6543599" cy="523220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AD74E5C6-54A7-46CB-8D44-A99BB0BB9061}"/>
                </a:ext>
              </a:extLst>
            </p:cNvPr>
            <p:cNvSpPr txBox="1"/>
            <p:nvPr/>
          </p:nvSpPr>
          <p:spPr>
            <a:xfrm>
              <a:off x="1063783" y="1235408"/>
              <a:ext cx="16514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ลักษณะทั่วไป</a:t>
              </a:r>
              <a:endParaRPr lang="en-US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94388643-2770-4802-B718-2DD6E2C04B12}"/>
                </a:ext>
              </a:extLst>
            </p:cNvPr>
            <p:cNvSpPr txBox="1"/>
            <p:nvPr/>
          </p:nvSpPr>
          <p:spPr>
            <a:xfrm>
              <a:off x="5826125" y="1235408"/>
              <a:ext cx="1781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>
                  <a:solidFill>
                    <a:srgbClr val="0070C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ลักษณะเฉพาะ</a:t>
              </a:r>
              <a:endParaRPr lang="en-US" b="1" dirty="0">
                <a:solidFill>
                  <a:srgbClr val="0070C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9049692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ทำไมถึงมองว่าเป็นปากกา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07465" y="3580764"/>
            <a:ext cx="126028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มีไส้หมึก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16578" y="2481241"/>
            <a:ext cx="129234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มีด้ามจับ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93956" y="2629414"/>
            <a:ext cx="1651414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ด้ามจับสีฟ้า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18297" y="1802665"/>
            <a:ext cx="1596912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ด้ามจับแข็ง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A1B8750-FDC2-420C-9569-EF5DC58F0F99}"/>
              </a:ext>
            </a:extLst>
          </p:cNvPr>
          <p:cNvSpPr txBox="1"/>
          <p:nvPr/>
        </p:nvSpPr>
        <p:spPr>
          <a:xfrm>
            <a:off x="5991233" y="5426147"/>
            <a:ext cx="1451038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ไส้สีน้ำเงิน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B5DED33-F05E-4F6D-BCF0-1FBD5BC11731}"/>
              </a:ext>
            </a:extLst>
          </p:cNvPr>
          <p:cNvSpPr txBox="1"/>
          <p:nvPr/>
        </p:nvSpPr>
        <p:spPr>
          <a:xfrm>
            <a:off x="6129893" y="3580763"/>
            <a:ext cx="1173719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ไส้สีแดง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7F5DBCA-A090-422D-B6F7-9B0EEF394D0A}"/>
              </a:ext>
            </a:extLst>
          </p:cNvPr>
          <p:cNvSpPr txBox="1"/>
          <p:nvPr/>
        </p:nvSpPr>
        <p:spPr>
          <a:xfrm>
            <a:off x="6071383" y="4503455"/>
            <a:ext cx="1290738" cy="584775"/>
          </a:xfrm>
          <a:prstGeom prst="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ไส้สีเขียว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537649E4-0DC5-4078-8B88-3BBC81DD6428}"/>
              </a:ext>
            </a:extLst>
          </p:cNvPr>
          <p:cNvGrpSpPr/>
          <p:nvPr/>
        </p:nvGrpSpPr>
        <p:grpSpPr>
          <a:xfrm>
            <a:off x="1063783" y="1235408"/>
            <a:ext cx="6543599" cy="523220"/>
            <a:chOff x="1063783" y="1235408"/>
            <a:chExt cx="6543599" cy="523220"/>
          </a:xfrm>
        </p:grpSpPr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AD74E5C6-54A7-46CB-8D44-A99BB0BB9061}"/>
                </a:ext>
              </a:extLst>
            </p:cNvPr>
            <p:cNvSpPr txBox="1"/>
            <p:nvPr/>
          </p:nvSpPr>
          <p:spPr>
            <a:xfrm>
              <a:off x="1063783" y="1235408"/>
              <a:ext cx="16514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ลักษณะทั่วไป</a:t>
              </a:r>
              <a:endParaRPr lang="en-US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94388643-2770-4802-B718-2DD6E2C04B12}"/>
                </a:ext>
              </a:extLst>
            </p:cNvPr>
            <p:cNvSpPr txBox="1"/>
            <p:nvPr/>
          </p:nvSpPr>
          <p:spPr>
            <a:xfrm>
              <a:off x="5826125" y="1235408"/>
              <a:ext cx="1781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b="1" dirty="0">
                  <a:solidFill>
                    <a:srgbClr val="0070C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ลักษณะเฉพาะ</a:t>
              </a:r>
              <a:endParaRPr lang="en-US" b="1" dirty="0">
                <a:solidFill>
                  <a:srgbClr val="0070C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="" xmlns:a16="http://schemas.microsoft.com/office/drawing/2014/main" id="{E6FCCA23-EB62-4AF4-A90F-559A7ABF1C0C}"/>
              </a:ext>
            </a:extLst>
          </p:cNvPr>
          <p:cNvGrpSpPr/>
          <p:nvPr/>
        </p:nvGrpSpPr>
        <p:grpSpPr>
          <a:xfrm>
            <a:off x="2608919" y="2095053"/>
            <a:ext cx="3309378" cy="826749"/>
            <a:chOff x="2608919" y="2095053"/>
            <a:chExt cx="3309378" cy="826749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="" xmlns:a16="http://schemas.microsoft.com/office/drawing/2014/main" id="{167C7CAB-5482-4656-A64E-F968A9328B74}"/>
                </a:ext>
              </a:extLst>
            </p:cNvPr>
            <p:cNvCxnSpPr>
              <a:stCxn id="10" idx="3"/>
              <a:endCxn id="15" idx="1"/>
            </p:cNvCxnSpPr>
            <p:nvPr/>
          </p:nvCxnSpPr>
          <p:spPr>
            <a:xfrm flipV="1">
              <a:off x="2608919" y="2095053"/>
              <a:ext cx="3309378" cy="678576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="" xmlns:a16="http://schemas.microsoft.com/office/drawing/2014/main" id="{9E508E7B-5FF5-48F8-90F7-F1C79EACDD86}"/>
                </a:ext>
              </a:extLst>
            </p:cNvPr>
            <p:cNvCxnSpPr>
              <a:cxnSpLocks/>
              <a:stCxn id="10" idx="3"/>
              <a:endCxn id="13" idx="1"/>
            </p:cNvCxnSpPr>
            <p:nvPr/>
          </p:nvCxnSpPr>
          <p:spPr>
            <a:xfrm>
              <a:off x="2608919" y="2773629"/>
              <a:ext cx="3285037" cy="148173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="" xmlns:a16="http://schemas.microsoft.com/office/drawing/2014/main" id="{17381071-7ECF-4421-87CF-F375753318E0}"/>
              </a:ext>
            </a:extLst>
          </p:cNvPr>
          <p:cNvGrpSpPr/>
          <p:nvPr/>
        </p:nvGrpSpPr>
        <p:grpSpPr>
          <a:xfrm>
            <a:off x="2567746" y="3873151"/>
            <a:ext cx="3562147" cy="1845384"/>
            <a:chOff x="2567746" y="3873151"/>
            <a:chExt cx="3562147" cy="1845384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="" xmlns:a16="http://schemas.microsoft.com/office/drawing/2014/main" id="{6F8D9262-DAC3-4887-9B53-3122AB8C6A93}"/>
                </a:ext>
              </a:extLst>
            </p:cNvPr>
            <p:cNvCxnSpPr>
              <a:cxnSpLocks/>
              <a:stCxn id="4" idx="3"/>
              <a:endCxn id="16" idx="1"/>
            </p:cNvCxnSpPr>
            <p:nvPr/>
          </p:nvCxnSpPr>
          <p:spPr>
            <a:xfrm flipV="1">
              <a:off x="2567746" y="3873151"/>
              <a:ext cx="3562147" cy="1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="" xmlns:a16="http://schemas.microsoft.com/office/drawing/2014/main" id="{64F832E6-2F94-46E0-B334-2DAAE7FAB51F}"/>
                </a:ext>
              </a:extLst>
            </p:cNvPr>
            <p:cNvCxnSpPr>
              <a:cxnSpLocks/>
              <a:stCxn id="4" idx="3"/>
              <a:endCxn id="17" idx="1"/>
            </p:cNvCxnSpPr>
            <p:nvPr/>
          </p:nvCxnSpPr>
          <p:spPr>
            <a:xfrm>
              <a:off x="2567746" y="3873152"/>
              <a:ext cx="3503637" cy="922691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="" xmlns:a16="http://schemas.microsoft.com/office/drawing/2014/main" id="{EEC7AC24-73FE-4A38-8C5F-231938F0D39A}"/>
                </a:ext>
              </a:extLst>
            </p:cNvPr>
            <p:cNvCxnSpPr>
              <a:cxnSpLocks/>
              <a:stCxn id="4" idx="3"/>
              <a:endCxn id="12" idx="1"/>
            </p:cNvCxnSpPr>
            <p:nvPr/>
          </p:nvCxnSpPr>
          <p:spPr>
            <a:xfrm>
              <a:off x="2567746" y="3873152"/>
              <a:ext cx="3423487" cy="1845383"/>
            </a:xfrm>
            <a:prstGeom prst="straightConnector1">
              <a:avLst/>
            </a:prstGeom>
            <a:ln w="57150">
              <a:solidFill>
                <a:schemeClr val="bg1">
                  <a:lumMod val="6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32117165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หากต้องการทำขนมเค้ก สิ่งที่ควรรู้คือ</a:t>
            </a:r>
            <a:r>
              <a:rPr lang="en-US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76462"/>
            <a:ext cx="5400600" cy="4384786"/>
          </a:xfrm>
        </p:spPr>
        <p:txBody>
          <a:bodyPr>
            <a:noAutofit/>
          </a:bodyPr>
          <a:lstStyle/>
          <a:p>
            <a:r>
              <a:rPr lang="th-TH" dirty="0"/>
              <a:t>ส่วนประกอบและสัดส่วน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th-TH" dirty="0"/>
              <a:t>แป้งสาลี</a:t>
            </a:r>
            <a:r>
              <a:rPr lang="en-US" dirty="0"/>
              <a:t> … </a:t>
            </a:r>
            <a:r>
              <a:rPr lang="th-TH" dirty="0"/>
              <a:t>ถ้วย</a:t>
            </a:r>
          </a:p>
          <a:p>
            <a:pPr lvl="1"/>
            <a:r>
              <a:rPr lang="th-TH" dirty="0"/>
              <a:t> ไข่ไก่ </a:t>
            </a:r>
            <a:r>
              <a:rPr lang="en-US" dirty="0"/>
              <a:t>… </a:t>
            </a:r>
            <a:r>
              <a:rPr lang="th-TH" dirty="0"/>
              <a:t>ฟอง</a:t>
            </a:r>
          </a:p>
          <a:p>
            <a:pPr lvl="1"/>
            <a:r>
              <a:rPr lang="en-US" dirty="0"/>
              <a:t> </a:t>
            </a:r>
            <a:r>
              <a:rPr lang="th-TH" dirty="0"/>
              <a:t>น้ำตาลไอซิ่ง </a:t>
            </a:r>
            <a:r>
              <a:rPr lang="en-US" dirty="0"/>
              <a:t>… </a:t>
            </a:r>
            <a:r>
              <a:rPr lang="th-TH" dirty="0"/>
              <a:t>ช้อนโต๊ะ</a:t>
            </a:r>
            <a:endParaRPr lang="en-US" dirty="0"/>
          </a:p>
          <a:p>
            <a:pPr lvl="1"/>
            <a:r>
              <a:rPr lang="en-US" dirty="0"/>
              <a:t> </a:t>
            </a:r>
            <a:r>
              <a:rPr lang="th-TH" dirty="0"/>
              <a:t>เกลือ </a:t>
            </a:r>
            <a:r>
              <a:rPr lang="en-US" dirty="0"/>
              <a:t>… </a:t>
            </a:r>
            <a:r>
              <a:rPr lang="th-TH" dirty="0"/>
              <a:t>ช้อนชา</a:t>
            </a:r>
          </a:p>
          <a:p>
            <a:r>
              <a:rPr lang="th-TH" dirty="0"/>
              <a:t>วิธีทำ</a:t>
            </a:r>
          </a:p>
          <a:p>
            <a:pPr marL="1200150" lvl="1" indent="-742950">
              <a:buAutoNum type="arabicPeriod"/>
            </a:pPr>
            <a:r>
              <a:rPr lang="en-US" dirty="0"/>
              <a:t>…</a:t>
            </a:r>
          </a:p>
          <a:p>
            <a:pPr marL="1200150" lvl="1" indent="-742950">
              <a:buAutoNum type="arabicPeriod"/>
            </a:pPr>
            <a:r>
              <a:rPr lang="en-US" dirty="0"/>
              <a:t>…</a:t>
            </a:r>
            <a:endParaRPr lang="th-TH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96197050-CF9A-4FE2-91A6-544579E27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627" y="3068960"/>
            <a:ext cx="3546663" cy="23762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E629D566-1B91-461B-8042-4A0C83C3143B}"/>
              </a:ext>
            </a:extLst>
          </p:cNvPr>
          <p:cNvSpPr txBox="1"/>
          <p:nvPr/>
        </p:nvSpPr>
        <p:spPr>
          <a:xfrm>
            <a:off x="4419266" y="5476020"/>
            <a:ext cx="4563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https://openclipart.org/detail/279099/choclate-cake</a:t>
            </a:r>
          </a:p>
        </p:txBody>
      </p:sp>
    </p:spTree>
    <p:extLst>
      <p:ext uri="{BB962C8B-B14F-4D97-AF65-F5344CB8AC3E}">
        <p14:creationId xmlns:p14="http://schemas.microsoft.com/office/powerpoint/2010/main" val="286047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63186"/>
            <a:ext cx="8100392" cy="1143000"/>
          </a:xfrm>
        </p:spPr>
        <p:txBody>
          <a:bodyPr/>
          <a:lstStyle/>
          <a:p>
            <a:r>
              <a:rPr lang="th-TH" dirty="0" smtClean="0"/>
              <a:t>ใบกิจกรรมที่ </a:t>
            </a:r>
            <a:r>
              <a:rPr lang="en-US" dirty="0" smtClean="0"/>
              <a:t>1.1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th-TH" dirty="0" smtClean="0">
                <a:effectLst/>
              </a:rPr>
              <a:t>ให้</a:t>
            </a:r>
            <a:r>
              <a:rPr lang="th-TH" dirty="0">
                <a:effectLst/>
              </a:rPr>
              <a:t>ผู้เรียนแต่ละกลุ่มส่งตัวแทนเลือก</a:t>
            </a:r>
            <a:r>
              <a:rPr lang="th-TH" dirty="0" smtClean="0">
                <a:effectLst/>
              </a:rPr>
              <a:t>รูปหน้าห้อง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th-TH" dirty="0" smtClean="0">
                <a:effectLst/>
              </a:rPr>
              <a:t>ให้แต่ละกลุ่มเลือกรูปที่เหลือ ที่คิดว่าควรจะจัดอยู่ในกลุ่มเดียวกับรูปที่เลือกไว้ครั้งแรก</a:t>
            </a:r>
            <a:endParaRPr lang="th-TH" dirty="0">
              <a:effectLst/>
            </a:endParaRPr>
          </a:p>
          <a:p>
            <a:pPr marL="685800" lvl="2" indent="-685800" fontAlgn="base">
              <a:buFont typeface="Wingdings" panose="05000000000000000000" pitchFamily="2" charset="2"/>
              <a:buChar char="Ø"/>
            </a:pPr>
            <a:r>
              <a:rPr lang="th-TH" sz="3200" dirty="0">
                <a:effectLst/>
              </a:rPr>
              <a:t>หลังจากที่ผู้เรียนเลือกรูปเสร็จแล้ว ผู้สอนถามผู้เรียนต่อว่าทำไมถึงคิดว่ารูปที่แต่ละกลุ่มเลือกนั้น จัดอยู่ในกลุ่มเดียวกัน แล้วให้ผู้เรียนตอบคำถามลงในใบกิจกรรมที่ 2.1 หลังจากนั้นผู้สอนสุ่มผู้เรียนแต่ละกลุ่มเฉลยคำตอบและสรุปสิ่งที่ได้</a:t>
            </a:r>
          </a:p>
          <a:p>
            <a:endParaRPr lang="th-TH" dirty="0"/>
          </a:p>
        </p:txBody>
      </p:sp>
      <p:pic>
        <p:nvPicPr>
          <p:cNvPr id="4098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814" y="757599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20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th-TH" dirty="0"/>
              <a:t>กิจกรรมที่ 1.1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h-TH" dirty="0" smtClean="0"/>
              <a:t>ให้</a:t>
            </a:r>
            <a:r>
              <a:rPr lang="th-TH" dirty="0"/>
              <a:t>นักเรียนวาดรูปบ้านในจินตนาการของตนเอง </a:t>
            </a:r>
            <a:endParaRPr lang="th-TH" dirty="0" smtClean="0"/>
          </a:p>
          <a:p>
            <a:r>
              <a:rPr lang="th-TH" dirty="0" smtClean="0"/>
              <a:t>จับคู่</a:t>
            </a:r>
            <a:r>
              <a:rPr lang="th-TH" dirty="0"/>
              <a:t>แล้วผลัดกันอธิบายรายละเอียดบ้านของตนเองให้เพื่อนวาดตาม  โดยไม่ให้เพื่อนเห็นรูปบ้านต้นฉบับ</a:t>
            </a:r>
          </a:p>
          <a:p>
            <a:r>
              <a:rPr lang="th-TH" dirty="0" smtClean="0"/>
              <a:t>ให้เปรียบเทียบ</a:t>
            </a:r>
            <a:r>
              <a:rPr lang="th-TH" dirty="0"/>
              <a:t>รูปบ้านของตนเองกับรูปบ้านที่เพื่อนวาดว่ามีสิ่งใดบ้างที่เหมือนและแตกต่างกัน  </a:t>
            </a:r>
          </a:p>
          <a:p>
            <a:r>
              <a:rPr lang="th-TH" dirty="0" smtClean="0"/>
              <a:t>จัด</a:t>
            </a:r>
            <a:r>
              <a:rPr lang="th-TH" dirty="0"/>
              <a:t>กลุ่มรูปบ้านของนักเรียนทั้งห้อง นักเรียนจะใช้เกณฑ์อะไรในการจัดกลุ่ม และจัดได้กี่กลุ่ม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2050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961" y="620688"/>
            <a:ext cx="551511" cy="576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6150" y="1268760"/>
            <a:ext cx="710963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ห้องเรียน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ห้องหนึ่งในโรงเรียนมัธยมแห่งหนึ่งมีนักเรียนอยู่ทั้งหมด 20 คน    </a:t>
            </a:r>
            <a:endParaRPr lang="th-TH" sz="24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เพื่อ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เป็นการต้อนรับการเปิดเทอมก๊วนเพื่อนรักซึ่งประกอบไปด้วยหนูนิก </a:t>
            </a:r>
            <a:endParaRPr lang="th-TH" sz="24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หนู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แนน และหนูหน่อยได้นัดกันไปรับประทานอาหารที่ร้านป้าแป๋ว ใกล้โรงเรียน </a:t>
            </a:r>
            <a:endParaRPr lang="th-TH" sz="24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และ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ตกลงกันว่าไม่ว่าใครจะสั่งอะไรก็จะจ่ายค่าอาหาร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คนละเท่า ๆ กัน </a:t>
            </a:r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โดย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มีรายการอาหาร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ดังนี้</a:t>
            </a:r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84984"/>
            <a:ext cx="3600400" cy="221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541100"/>
            <a:ext cx="8602553" cy="437400"/>
            <a:chOff x="6926582" y="6569968"/>
            <a:chExt cx="2217418" cy="288032"/>
          </a:xfrm>
        </p:grpSpPr>
        <p:sp>
          <p:nvSpPr>
            <p:cNvPr id="7" name="Rectangle 6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b="1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แชร์กับฉัน</a:t>
              </a:r>
              <a:endParaRPr lang="th-TH" sz="24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251615" y="6021288"/>
            <a:ext cx="1892385" cy="288032"/>
            <a:chOff x="6801298" y="6569968"/>
            <a:chExt cx="1150930" cy="288032"/>
          </a:xfrm>
        </p:grpSpPr>
        <p:sp>
          <p:nvSpPr>
            <p:cNvPr id="12" name="Rectangle 11"/>
            <p:cNvSpPr/>
            <p:nvPr/>
          </p:nvSpPr>
          <p:spPr>
            <a:xfrm>
              <a:off x="7308304" y="6569968"/>
              <a:ext cx="643924" cy="2880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แชร์กับฉัน</a:t>
              </a:r>
              <a:endParaRPr lang="th-TH" sz="20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589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7322"/>
            <a:ext cx="9036496" cy="280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7167" y="2322003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00B050"/>
                </a:solidFill>
                <a:sym typeface="Wingdings"/>
              </a:rPr>
              <a:t></a:t>
            </a:r>
            <a:endParaRPr lang="th-TH" sz="3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3212976"/>
            <a:ext cx="546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00B050"/>
                </a:solidFill>
                <a:sym typeface="Wingdings"/>
              </a:rPr>
              <a:t></a:t>
            </a:r>
            <a:endParaRPr lang="th-TH" sz="36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522258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ต้องการทราบว่าแต่ละคนต้องแชร์ค่าอาหารคนละเท่าใด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7251615" y="6021288"/>
            <a:ext cx="1892385" cy="288032"/>
            <a:chOff x="6801298" y="6569968"/>
            <a:chExt cx="1150930" cy="288032"/>
          </a:xfrm>
        </p:grpSpPr>
        <p:sp>
          <p:nvSpPr>
            <p:cNvPr id="14" name="Rectangle 13"/>
            <p:cNvSpPr/>
            <p:nvPr/>
          </p:nvSpPr>
          <p:spPr>
            <a:xfrm>
              <a:off x="7308304" y="6569968"/>
              <a:ext cx="643924" cy="2880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แชร์กับฉัน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C9C659C-4492-4925-BE51-2A9E561ED109}"/>
              </a:ext>
            </a:extLst>
          </p:cNvPr>
          <p:cNvSpPr txBox="1"/>
          <p:nvPr/>
        </p:nvSpPr>
        <p:spPr>
          <a:xfrm>
            <a:off x="3419382" y="2204773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C3661869-D15C-4915-883A-B884111A3C10}"/>
              </a:ext>
            </a:extLst>
          </p:cNvPr>
          <p:cNvSpPr txBox="1"/>
          <p:nvPr/>
        </p:nvSpPr>
        <p:spPr>
          <a:xfrm>
            <a:off x="289981" y="3094111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7252405-2799-44DC-8DEA-C2C09665D917}"/>
              </a:ext>
            </a:extLst>
          </p:cNvPr>
          <p:cNvSpPr txBox="1"/>
          <p:nvPr/>
        </p:nvSpPr>
        <p:spPr>
          <a:xfrm>
            <a:off x="5695068" y="2204773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A4488854-1039-4705-B8B1-1E38F71917C9}"/>
              </a:ext>
            </a:extLst>
          </p:cNvPr>
          <p:cNvSpPr txBox="1"/>
          <p:nvPr/>
        </p:nvSpPr>
        <p:spPr>
          <a:xfrm>
            <a:off x="4563423" y="3716996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1521BE04-4FCE-4C77-A56B-52BA3BB6B665}"/>
              </a:ext>
            </a:extLst>
          </p:cNvPr>
          <p:cNvSpPr txBox="1"/>
          <p:nvPr/>
        </p:nvSpPr>
        <p:spPr>
          <a:xfrm>
            <a:off x="3181780" y="2979331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F1893598-69D5-43D2-AEE9-42FEF1215CF5}"/>
              </a:ext>
            </a:extLst>
          </p:cNvPr>
          <p:cNvSpPr txBox="1"/>
          <p:nvPr/>
        </p:nvSpPr>
        <p:spPr>
          <a:xfrm>
            <a:off x="2497624" y="3728719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dirty="0">
                <a:solidFill>
                  <a:srgbClr val="FF0000"/>
                </a:solidFill>
                <a:sym typeface="Wingdings" panose="05000000000000000000" pitchFamily="2" charset="2"/>
              </a:rPr>
              <a:t>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1D3E30A-C51F-4DBA-8E65-0691125C08B6}"/>
              </a:ext>
            </a:extLst>
          </p:cNvPr>
          <p:cNvSpPr txBox="1"/>
          <p:nvPr/>
        </p:nvSpPr>
        <p:spPr>
          <a:xfrm>
            <a:off x="2440886" y="1173705"/>
            <a:ext cx="4245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ข้อมูลที่จำเป็นกับการแก้ปัญหา คือ </a:t>
            </a:r>
            <a:r>
              <a:rPr lang="en-US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02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1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522258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ต้องจ่ายค่าอาหารคนละเท่าไหร่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?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5013176"/>
            <a:ext cx="46698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รวมค่าอาหารทั้งสิ้น 45+45+54 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144 บาท</a:t>
            </a:r>
          </a:p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จ่ายค่าอาหารคนละ 144/3 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48 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8760"/>
            <a:ext cx="3600400" cy="221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01910" y="3605455"/>
            <a:ext cx="43733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หนู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นิกสั่งสลัดผักกับน้ำมะนาวปั่น </a:t>
            </a: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</a:t>
            </a: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หนูแนนสั่งข้าว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ผัด</a:t>
            </a: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กับ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ชาเย็น  </a:t>
            </a:r>
            <a:endParaRPr lang="th-TH" b="1" dirty="0" smtClean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  <a:p>
            <a:pPr marL="457200" indent="-457200">
              <a:buFont typeface="Courier New" panose="02070309020205020404" pitchFamily="49" charset="0"/>
              <a:buChar char="o"/>
            </a:pP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หนูหน่อยสั่งก๋วยเตี๋ยวกับทับทิมกรอบ </a:t>
            </a:r>
            <a:endParaRPr lang="th-TH" b="1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13248" y="3594583"/>
            <a:ext cx="1510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(20+25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45)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74895" y="445896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(34+20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=54)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4949" y="4017356"/>
            <a:ext cx="1479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(30+15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45)</a:t>
            </a:r>
            <a:endParaRPr lang="th-TH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7251615" y="6021288"/>
            <a:ext cx="1892385" cy="288032"/>
            <a:chOff x="6801298" y="6569968"/>
            <a:chExt cx="1150930" cy="288032"/>
          </a:xfrm>
        </p:grpSpPr>
        <p:sp>
          <p:nvSpPr>
            <p:cNvPr id="13" name="Rectangle 12"/>
            <p:cNvSpPr/>
            <p:nvPr/>
          </p:nvSpPr>
          <p:spPr>
            <a:xfrm>
              <a:off x="7308304" y="6569968"/>
              <a:ext cx="643924" cy="2880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แชร์กับฉัน</a:t>
              </a:r>
              <a:endParaRPr lang="th-TH" sz="20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054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 smtClean="0">
                <a:latin typeface="TH Sarabun New" panose="020B0500040200020003" pitchFamily="34" charset="-34"/>
                <a:cs typeface="TH Sarabun New" panose="020B0500040200020003" pitchFamily="34" charset="-34"/>
              </a:rPr>
              <a:t>       ลองวิเคราะห์</a:t>
            </a:r>
            <a:r>
              <a:rPr lang="th-TH" b="1" dirty="0">
                <a:latin typeface="TH Sarabun New" panose="020B0500040200020003" pitchFamily="34" charset="-34"/>
                <a:cs typeface="TH Sarabun New" panose="020B0500040200020003" pitchFamily="34" charset="-34"/>
              </a:rPr>
              <a:t>สถานการณ์ต่อไปนี้ แล้วบอกว่าข้อมูลใดจำเป็นในการทำงานหรือแก้ปัญหา พร้อมอธิบายเหตุผลประกอบ</a:t>
            </a:r>
          </a:p>
          <a:p>
            <a:pPr fontAlgn="base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การเดินทางจากบ้านไปโรงเรียน</a:t>
            </a:r>
          </a:p>
          <a:p>
            <a:pPr fontAlgn="base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การเลือกซื้อสินค้า</a:t>
            </a:r>
          </a:p>
          <a:p>
            <a:pPr fontAlgn="base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การเลือกรับประทานอาหาร</a:t>
            </a:r>
          </a:p>
          <a:p>
            <a:pPr fontAlgn="base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การทำไข่เจียว</a:t>
            </a:r>
          </a:p>
          <a:p>
            <a:pPr fontAlgn="base"/>
            <a:r>
              <a:rPr lang="th-TH" b="1" dirty="0">
                <a:solidFill>
                  <a:schemeClr val="tx2">
                    <a:lumMod val="75000"/>
                  </a:schemeClr>
                </a:solidFill>
                <a:latin typeface="TH Sarabun New" panose="020B0500040200020003" pitchFamily="34" charset="-34"/>
                <a:cs typeface="TH Sarabun New" panose="020B0500040200020003" pitchFamily="34" charset="-34"/>
              </a:rPr>
              <a:t>การวาดรูปต้นไม้ หรือดอกไม้ </a:t>
            </a:r>
          </a:p>
          <a:p>
            <a:endParaRPr lang="th-TH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18533"/>
            <a:ext cx="9144000" cy="523220"/>
          </a:xfrm>
          <a:prstGeom prst="rect">
            <a:avLst/>
          </a:prstGeom>
          <a:solidFill>
            <a:srgbClr val="F8FED2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กิจกรรม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4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751628"/>
            <a:ext cx="406585" cy="42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77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1143000"/>
          </a:xfrm>
        </p:spPr>
        <p:txBody>
          <a:bodyPr/>
          <a:lstStyle/>
          <a:p>
            <a:r>
              <a:rPr lang="th-TH" dirty="0" smtClean="0"/>
              <a:t>ทบทวนความรู้ก่อนเรียน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1108720"/>
          </a:xfrm>
        </p:spPr>
        <p:txBody>
          <a:bodyPr/>
          <a:lstStyle/>
          <a:p>
            <a:pPr marL="0" indent="0" algn="ctr">
              <a:buNone/>
            </a:pPr>
            <a:r>
              <a:rPr lang="th-TH" b="0" dirty="0"/>
              <a:t>เมื่อนักเรียนมีปัญหาหรือ</a:t>
            </a:r>
            <a:r>
              <a:rPr lang="th-TH" b="0" dirty="0" smtClean="0"/>
              <a:t>คำถาม </a:t>
            </a:r>
            <a:r>
              <a:rPr lang="th-TH" b="0" dirty="0"/>
              <a:t>นักเรียนมีวิธีการอธิบายให้ผู้อื่นเข้าใจได้อย่างไร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9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6912768" cy="1143000"/>
          </a:xfrm>
        </p:spPr>
        <p:txBody>
          <a:bodyPr/>
          <a:lstStyle/>
          <a:p>
            <a:r>
              <a:rPr lang="th-TH" sz="4400" dirty="0" smtClean="0"/>
              <a:t>ให้นักเรียนศึกษาตัวอย่างที่ </a:t>
            </a:r>
            <a:r>
              <a:rPr lang="en-US" sz="4400" dirty="0" smtClean="0"/>
              <a:t>1.4</a:t>
            </a:r>
            <a:r>
              <a:rPr lang="th-TH" sz="4400" dirty="0"/>
              <a:t> </a:t>
            </a:r>
            <a:r>
              <a:rPr lang="en-US" sz="4400" dirty="0" smtClean="0"/>
              <a:t>– 1.6</a:t>
            </a:r>
            <a:endParaRPr lang="th-TH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780928"/>
            <a:ext cx="8229600" cy="176105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sz="4000" dirty="0" smtClean="0">
                <a:solidFill>
                  <a:srgbClr val="C00000"/>
                </a:solidFill>
              </a:rPr>
              <a:t>หมายเหตุ </a:t>
            </a:r>
            <a:r>
              <a:rPr lang="th-TH" sz="4000" dirty="0" smtClean="0"/>
              <a:t>เนื่องจากตัวอย่างโจทย์ </a:t>
            </a:r>
            <a:r>
              <a:rPr lang="en-US" sz="4000" dirty="0" smtClean="0"/>
              <a:t>1.5 </a:t>
            </a:r>
            <a:r>
              <a:rPr lang="th-TH" sz="4000" dirty="0" smtClean="0"/>
              <a:t>ไม่ได้กำหนดราคากระเบื้องไว้ ให้คำนวณจำนวนกระเบื้องที่ใช้อย่างเดียว</a:t>
            </a:r>
            <a:endParaRPr lang="th-TH" sz="4000" dirty="0"/>
          </a:p>
        </p:txBody>
      </p:sp>
    </p:spTree>
    <p:extLst>
      <p:ext uri="{BB962C8B-B14F-4D97-AF65-F5344CB8AC3E}">
        <p14:creationId xmlns:p14="http://schemas.microsoft.com/office/powerpoint/2010/main" val="170182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/>
              <a:t>การถ่ายทอดรายละเอียดของปัญหาและการแก้ปัญหา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th-TH" dirty="0"/>
          </a:p>
          <a:p>
            <a:pPr marL="0" indent="0">
              <a:buNone/>
            </a:pPr>
            <a:r>
              <a:rPr lang="en-US" b="0" dirty="0" smtClean="0"/>
              <a:t>	</a:t>
            </a:r>
            <a:r>
              <a:rPr lang="th-TH" b="0" dirty="0" smtClean="0"/>
              <a:t>การ</a:t>
            </a:r>
            <a:r>
              <a:rPr lang="th-TH" b="0" dirty="0"/>
              <a:t>ถ่ายทอดรายละเอียดนี้ไปสู่ผู้ที่จะวิเคราะห์และแก้ปัญหา ซึ่งเป็นไปได้หลายรูปแบบ หากผู้แก้ปัญหาคือบุคคลอื่น การถ่ายทอดปัญหาสามารถทำได้โดยการอธิบายเป็นข้อความและอาจใช้แผนภาพประกอบ หากผู้แก้ปัญหาคือคอมพิวเตอร์  การถ่ายทอดวิธีการแก้ปัญหาก็จะอยู่ในรูปของภาษาโปรแกรม 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16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93894" y="2348880"/>
            <a:ext cx="8229600" cy="2620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 sz="3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9212" y="561394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ข้อมูลใดจำเป็น หรือไม่จำเป็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1919" y="3084642"/>
            <a:ext cx="63246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917" y="1268760"/>
            <a:ext cx="878317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       ลุง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สมบัติต้องการหารายได้เสริมโดยการตัดถนนส่วน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บุคคล</a:t>
            </a:r>
          </a:p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อนุญาตให้ผู้ขับขี่ยานพาหนะผ่านไปมาได้ แต่ต้องจ่ายค่าผ่าน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ทาง</a:t>
            </a:r>
          </a:p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โดยเริ่มต้นที่คันละ 10 บาท บวกด้วยค่าธรรมเนียมที่คิดตามจำนวนล้อของยานพาหนะ </a:t>
            </a:r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ล้อ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ละ 5 บาท 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ส่วนคนเดินเท้าสามารถสัญจรผ่านไปมาได้โดยไม่ต้องเสียค่าผ่านทาง 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543484"/>
            <a:ext cx="9144000" cy="437400"/>
            <a:chOff x="6926582" y="6569968"/>
            <a:chExt cx="2217418" cy="288032"/>
          </a:xfrm>
        </p:grpSpPr>
        <p:sp>
          <p:nvSpPr>
            <p:cNvPr id="14" name="Rectangle 13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b="1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ด่านผ่านทาง</a:t>
              </a:r>
              <a:endParaRPr lang="th-TH" sz="24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FFFF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>
                <a:solidFill>
                  <a:srgbClr val="FFFF00"/>
                </a:solidFill>
              </a:endParaRPr>
            </a:p>
          </p:txBody>
        </p:sp>
      </p:grp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078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28023" y="2780928"/>
            <a:ext cx="3178696" cy="19728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dirty="0"/>
              <a:t>จำนวนยานพาหนะและจำนวนล้อของ</a:t>
            </a:r>
            <a:r>
              <a:rPr lang="th-TH" sz="4000" dirty="0" smtClean="0"/>
              <a:t>ยานพาหนะ</a:t>
            </a:r>
            <a:endParaRPr lang="th-TH" sz="4000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537319" y="2780928"/>
            <a:ext cx="3623849" cy="1944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400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ส่วนรายละเอียดอื่น</a:t>
            </a:r>
            <a:r>
              <a:rPr lang="en-US" sz="400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ๆ เช่น สี ขนาด รูปทรง จำนวนคนเดินผ่านด่าน </a:t>
            </a:r>
            <a:endParaRPr lang="th-TH" sz="4000" dirty="0"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878766" y="1700808"/>
            <a:ext cx="3477210" cy="834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th-TH" sz="3600" dirty="0" smtClean="0">
                <a:solidFill>
                  <a:srgbClr val="0000FF"/>
                </a:solidFill>
                <a:effectLst/>
              </a:rPr>
              <a:t>ข้อมูลที่จำเป็น</a:t>
            </a:r>
            <a:endParaRPr lang="th-TH" sz="3600" dirty="0">
              <a:solidFill>
                <a:srgbClr val="0000FF"/>
              </a:solidFill>
              <a:effectLst/>
            </a:endParaRP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355976" y="1700808"/>
            <a:ext cx="3617296" cy="8340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th-TH" sz="3600" dirty="0" smtClean="0">
                <a:solidFill>
                  <a:srgbClr val="FF0000"/>
                </a:solidFill>
                <a:effectLst/>
              </a:rPr>
              <a:t>ข้อมูลที่ไม่จำเป็น</a:t>
            </a:r>
            <a:endParaRPr lang="th-TH" sz="3600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Rectangle 3"/>
          <p:cNvSpPr/>
          <p:nvPr/>
        </p:nvSpPr>
        <p:spPr>
          <a:xfrm flipH="1">
            <a:off x="4319031" y="2534816"/>
            <a:ext cx="45719" cy="2046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Rectangle 10"/>
          <p:cNvSpPr/>
          <p:nvPr/>
        </p:nvSpPr>
        <p:spPr>
          <a:xfrm flipH="1">
            <a:off x="4360192" y="2534816"/>
            <a:ext cx="45719" cy="2046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4" name="Group 13"/>
          <p:cNvGrpSpPr/>
          <p:nvPr/>
        </p:nvGrpSpPr>
        <p:grpSpPr>
          <a:xfrm>
            <a:off x="7027079" y="6569968"/>
            <a:ext cx="2116920" cy="288032"/>
            <a:chOff x="6801298" y="6569968"/>
            <a:chExt cx="1287490" cy="288032"/>
          </a:xfrm>
        </p:grpSpPr>
        <p:sp>
          <p:nvSpPr>
            <p:cNvPr id="15" name="Rectangle 14"/>
            <p:cNvSpPr/>
            <p:nvPr/>
          </p:nvSpPr>
          <p:spPr>
            <a:xfrm>
              <a:off x="7308304" y="6569968"/>
              <a:ext cx="780484" cy="2880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ด่านผ่านทาง</a:t>
              </a:r>
              <a:endParaRPr lang="th-TH" sz="20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33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7027079" y="6025629"/>
            <a:ext cx="2116920" cy="288032"/>
            <a:chOff x="6801298" y="6569968"/>
            <a:chExt cx="1287490" cy="288032"/>
          </a:xfrm>
        </p:grpSpPr>
        <p:sp>
          <p:nvSpPr>
            <p:cNvPr id="11" name="Rectangle 10"/>
            <p:cNvSpPr/>
            <p:nvPr/>
          </p:nvSpPr>
          <p:spPr>
            <a:xfrm>
              <a:off x="7308304" y="6569968"/>
              <a:ext cx="780484" cy="2880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ด่านผ่านทาง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h-TH" sz="3600" dirty="0">
                <a:solidFill>
                  <a:srgbClr val="0000FF"/>
                </a:solidFill>
                <a:effectLst/>
              </a:rPr>
              <a:t>การถ่ายทอดข้อมูลที่จำเป็น</a:t>
            </a:r>
            <a:endParaRPr lang="th-TH" sz="3600" dirty="0">
              <a:solidFill>
                <a:srgbClr val="FF0000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="" xmlns:a16="http://schemas.microsoft.com/office/drawing/2014/main" id="{6DEC8FDE-00AE-46FA-8000-0A7A719B9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700" y="1792781"/>
            <a:ext cx="63246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4FC09B35-672E-453A-B3E7-E008F8706A1B}"/>
              </a:ext>
            </a:extLst>
          </p:cNvPr>
          <p:cNvSpPr/>
          <p:nvPr/>
        </p:nvSpPr>
        <p:spPr>
          <a:xfrm>
            <a:off x="1688867" y="1756752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26949706-4393-4EF0-ABD6-96D88C0DB432}"/>
              </a:ext>
            </a:extLst>
          </p:cNvPr>
          <p:cNvSpPr/>
          <p:nvPr/>
        </p:nvSpPr>
        <p:spPr>
          <a:xfrm>
            <a:off x="3152289" y="1756752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968C3B27-79F8-4EF9-BC67-3FA0A804AF32}"/>
              </a:ext>
            </a:extLst>
          </p:cNvPr>
          <p:cNvSpPr/>
          <p:nvPr/>
        </p:nvSpPr>
        <p:spPr>
          <a:xfrm>
            <a:off x="4070318" y="1756752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B4DB3079-68B6-48B6-A3E2-6F5AF51A3010}"/>
              </a:ext>
            </a:extLst>
          </p:cNvPr>
          <p:cNvSpPr/>
          <p:nvPr/>
        </p:nvSpPr>
        <p:spPr>
          <a:xfrm>
            <a:off x="6045572" y="1756752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D3CEAD38-75C0-4D8E-B69F-2858A1D82546}"/>
              </a:ext>
            </a:extLst>
          </p:cNvPr>
          <p:cNvSpPr/>
          <p:nvPr/>
        </p:nvSpPr>
        <p:spPr>
          <a:xfrm>
            <a:off x="7054516" y="1756752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2AE7570B-6323-4C3D-B08B-10C8B6255589}"/>
              </a:ext>
            </a:extLst>
          </p:cNvPr>
          <p:cNvSpPr/>
          <p:nvPr/>
        </p:nvSpPr>
        <p:spPr>
          <a:xfrm>
            <a:off x="1858566" y="3989000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B4F73A07-77EF-4F39-AD4B-34786E9EDD40}"/>
              </a:ext>
            </a:extLst>
          </p:cNvPr>
          <p:cNvSpPr/>
          <p:nvPr/>
        </p:nvSpPr>
        <p:spPr>
          <a:xfrm>
            <a:off x="2811488" y="3989000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4DA9F232-F68E-4257-95F2-127B6C84F37C}"/>
              </a:ext>
            </a:extLst>
          </p:cNvPr>
          <p:cNvSpPr/>
          <p:nvPr/>
        </p:nvSpPr>
        <p:spPr>
          <a:xfrm>
            <a:off x="3403616" y="3989000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34ED2001-FCE6-45BD-92FB-BD579CB8C4D4}"/>
              </a:ext>
            </a:extLst>
          </p:cNvPr>
          <p:cNvSpPr/>
          <p:nvPr/>
        </p:nvSpPr>
        <p:spPr>
          <a:xfrm>
            <a:off x="4566342" y="3989000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1095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280" y="3713684"/>
            <a:ext cx="8229600" cy="19728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2800" b="0" dirty="0"/>
              <a:t>ค่าผ่านทางทั้งหมด = (จำนวนยานพาหนะทั้งหมด </a:t>
            </a:r>
            <a:r>
              <a:rPr lang="en-US" sz="2800" b="0" dirty="0"/>
              <a:t>x 10) + (</a:t>
            </a:r>
            <a:r>
              <a:rPr lang="th-TH" sz="2800" b="0" dirty="0"/>
              <a:t>จำนวนล้อทั้งหมด </a:t>
            </a:r>
            <a:r>
              <a:rPr lang="en-US" sz="2800" b="0" dirty="0"/>
              <a:t>x 5)</a:t>
            </a:r>
          </a:p>
          <a:p>
            <a:pPr marL="0" indent="0">
              <a:buNone/>
            </a:pPr>
            <a:r>
              <a:rPr lang="en-US" sz="2800" b="0" dirty="0"/>
              <a:t>                         = (2+3+1+3)x10 + [(1x2)+(2x3)+(3x1)+(4x3)]x5</a:t>
            </a:r>
          </a:p>
          <a:p>
            <a:pPr marL="0" indent="0">
              <a:buNone/>
            </a:pPr>
            <a:r>
              <a:rPr lang="en-US" sz="2800" b="0" dirty="0"/>
              <a:t>                         </a:t>
            </a:r>
            <a:r>
              <a:rPr lang="en-US" sz="2800" b="0" u="sng" dirty="0"/>
              <a:t>= 205 </a:t>
            </a:r>
            <a:r>
              <a:rPr lang="th-TH" sz="2800" b="0" u="sng" dirty="0"/>
              <a:t>บาท</a:t>
            </a:r>
          </a:p>
          <a:p>
            <a:pPr marL="0" indent="0">
              <a:buNone/>
            </a:pPr>
            <a:r>
              <a:rPr lang="th-TH" sz="4000" dirty="0"/>
              <a:t/>
            </a:r>
            <a:br>
              <a:rPr lang="th-TH" sz="4000" dirty="0"/>
            </a:br>
            <a:endParaRPr lang="th-TH" sz="4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027079" y="6025629"/>
            <a:ext cx="2116920" cy="288032"/>
            <a:chOff x="6801298" y="6569968"/>
            <a:chExt cx="1287490" cy="288032"/>
          </a:xfrm>
        </p:grpSpPr>
        <p:sp>
          <p:nvSpPr>
            <p:cNvPr id="11" name="Rectangle 10"/>
            <p:cNvSpPr/>
            <p:nvPr/>
          </p:nvSpPr>
          <p:spPr>
            <a:xfrm>
              <a:off x="7308304" y="6569968"/>
              <a:ext cx="780484" cy="2880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ด่านผ่านทาง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h-TH" sz="3600" dirty="0">
                <a:solidFill>
                  <a:srgbClr val="0000FF"/>
                </a:solidFill>
                <a:effectLst/>
              </a:rPr>
              <a:t>วิธีในการหาคำตอบ</a:t>
            </a:r>
            <a:endParaRPr lang="th-TH" sz="3600" dirty="0">
              <a:solidFill>
                <a:srgbClr val="FF0000"/>
              </a:solidFill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="" xmlns:a16="http://schemas.microsoft.com/office/drawing/2014/main" id="{4FC09B35-672E-453A-B3E7-E008F8706A1B}"/>
              </a:ext>
            </a:extLst>
          </p:cNvPr>
          <p:cNvSpPr/>
          <p:nvPr/>
        </p:nvSpPr>
        <p:spPr>
          <a:xfrm>
            <a:off x="2548088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26949706-4393-4EF0-ABD6-96D88C0DB432}"/>
              </a:ext>
            </a:extLst>
          </p:cNvPr>
          <p:cNvSpPr/>
          <p:nvPr/>
        </p:nvSpPr>
        <p:spPr>
          <a:xfrm>
            <a:off x="3280163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="" xmlns:a16="http://schemas.microsoft.com/office/drawing/2014/main" id="{968C3B27-79F8-4EF9-BC67-3FA0A804AF32}"/>
              </a:ext>
            </a:extLst>
          </p:cNvPr>
          <p:cNvSpPr/>
          <p:nvPr/>
        </p:nvSpPr>
        <p:spPr>
          <a:xfrm>
            <a:off x="4012238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="" xmlns:a16="http://schemas.microsoft.com/office/drawing/2014/main" id="{B4DB3079-68B6-48B6-A3E2-6F5AF51A3010}"/>
              </a:ext>
            </a:extLst>
          </p:cNvPr>
          <p:cNvSpPr/>
          <p:nvPr/>
        </p:nvSpPr>
        <p:spPr>
          <a:xfrm>
            <a:off x="7286545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D3CEAD38-75C0-4D8E-B69F-2858A1D82546}"/>
              </a:ext>
            </a:extLst>
          </p:cNvPr>
          <p:cNvSpPr/>
          <p:nvPr/>
        </p:nvSpPr>
        <p:spPr>
          <a:xfrm>
            <a:off x="4918986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2AE7570B-6323-4C3D-B08B-10C8B6255589}"/>
              </a:ext>
            </a:extLst>
          </p:cNvPr>
          <p:cNvSpPr/>
          <p:nvPr/>
        </p:nvSpPr>
        <p:spPr>
          <a:xfrm>
            <a:off x="5825734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B4F73A07-77EF-4F39-AD4B-34786E9EDD40}"/>
              </a:ext>
            </a:extLst>
          </p:cNvPr>
          <p:cNvSpPr/>
          <p:nvPr/>
        </p:nvSpPr>
        <p:spPr>
          <a:xfrm>
            <a:off x="877066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4DA9F232-F68E-4257-95F2-127B6C84F37C}"/>
              </a:ext>
            </a:extLst>
          </p:cNvPr>
          <p:cNvSpPr/>
          <p:nvPr/>
        </p:nvSpPr>
        <p:spPr>
          <a:xfrm>
            <a:off x="1609141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34ED2001-FCE6-45BD-92FB-BD579CB8C4D4}"/>
              </a:ext>
            </a:extLst>
          </p:cNvPr>
          <p:cNvSpPr/>
          <p:nvPr/>
        </p:nvSpPr>
        <p:spPr>
          <a:xfrm>
            <a:off x="6554470" y="2404824"/>
            <a:ext cx="592128" cy="59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40803656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93894" y="2348880"/>
            <a:ext cx="8229600" cy="2620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 sz="35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600200" y="3370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3" y="1196355"/>
            <a:ext cx="3960440" cy="2134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541100"/>
            <a:ext cx="9144000" cy="437400"/>
            <a:chOff x="6926582" y="6569968"/>
            <a:chExt cx="2217418" cy="288032"/>
          </a:xfrm>
        </p:grpSpPr>
        <p:sp>
          <p:nvSpPr>
            <p:cNvPr id="8" name="Rectangle 7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b="1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บ่อเลี้ยงปลาและพื้นที่ปลูกหญ้า</a:t>
              </a:r>
              <a:endParaRPr lang="th-TH" sz="24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  <p:sp>
        <p:nvSpPr>
          <p:cNvPr id="11" name="Content Placeholder 3"/>
          <p:cNvSpPr txBox="1">
            <a:spLocks/>
          </p:cNvSpPr>
          <p:nvPr/>
        </p:nvSpPr>
        <p:spPr>
          <a:xfrm>
            <a:off x="611561" y="2329045"/>
            <a:ext cx="8111934" cy="445044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t"/>
            <a:endParaRPr lang="en-US" sz="2400" b="0" dirty="0" smtClean="0">
              <a:solidFill>
                <a:schemeClr val="tx1"/>
              </a:solidFill>
            </a:endParaRPr>
          </a:p>
          <a:p>
            <a:pPr fontAlgn="t"/>
            <a:endParaRPr lang="en-US" sz="2400" b="0" dirty="0">
              <a:solidFill>
                <a:schemeClr val="tx1"/>
              </a:solidFill>
            </a:endParaRPr>
          </a:p>
          <a:p>
            <a:pPr fontAlgn="t"/>
            <a:endParaRPr lang="en-US" sz="2400" b="0" dirty="0" smtClean="0">
              <a:solidFill>
                <a:schemeClr val="tx1"/>
              </a:solidFill>
            </a:endParaRPr>
          </a:p>
          <a:p>
            <a:pPr algn="just" fontAlgn="t"/>
            <a:r>
              <a:rPr lang="en-US" sz="2400" b="0" dirty="0" smtClean="0">
                <a:solidFill>
                  <a:schemeClr val="tx1"/>
                </a:solidFill>
              </a:rPr>
              <a:t>          </a:t>
            </a:r>
            <a:r>
              <a:rPr lang="th-TH" sz="2400" b="0" dirty="0" smtClean="0">
                <a:solidFill>
                  <a:schemeClr val="tx1"/>
                </a:solidFill>
              </a:rPr>
              <a:t>คุณนาย</a:t>
            </a:r>
            <a:r>
              <a:rPr lang="th-TH" sz="2400" b="0" dirty="0">
                <a:solidFill>
                  <a:schemeClr val="tx1"/>
                </a:solidFill>
              </a:rPr>
              <a:t>สมศรีต้องการสร้างบ่อเลี้ยงปลาลงบนพื้นที่ว่างรูปสี่เหลี่ยมพื้นผ้าด้านหลังบ้าน พื้นที่ดังกล่าวมีขนาด 15 </a:t>
            </a:r>
            <a:r>
              <a:rPr lang="en-US" sz="2400" b="0" dirty="0">
                <a:solidFill>
                  <a:schemeClr val="tx1"/>
                </a:solidFill>
              </a:rPr>
              <a:t>x 8 </a:t>
            </a:r>
            <a:r>
              <a:rPr lang="th-TH" sz="2400" b="0" dirty="0">
                <a:solidFill>
                  <a:schemeClr val="tx1"/>
                </a:solidFill>
              </a:rPr>
              <a:t>ตารางเมตร ปัจจุบันมีหญ้าคาขึ้นรกสูงประมาณ 100 เซนติเมตร จึงจำเป็นต้องจ้างคนงานมาตัดหญ้าให้เรียบร้อยซึ่งคิดค่าแรงตามพื้นที่ตารางเมตรละ 10 บาท บ่อน้ำที่ต้องการสร้างเป็นรูปวงกลมขนาดเส้นผ่านศูนย์กลาง 5 เมตร มีความลึก 1 เมตร ปูด้วยกระเบื้องลายหินอ่อนทั้งพื้นสระ</a:t>
            </a:r>
            <a:r>
              <a:rPr lang="th-TH" sz="2400" b="0" dirty="0" smtClean="0">
                <a:solidFill>
                  <a:schemeClr val="tx1"/>
                </a:solidFill>
              </a:rPr>
              <a:t>และผนังบ่อด้าน</a:t>
            </a:r>
            <a:r>
              <a:rPr lang="th-TH" sz="2400" b="0" dirty="0">
                <a:solidFill>
                  <a:schemeClr val="tx1"/>
                </a:solidFill>
              </a:rPr>
              <a:t>ในของสระ กระเบื้องที่นำมาปูมีขนาดแผ่นละ 3 </a:t>
            </a:r>
            <a:r>
              <a:rPr lang="en-US" sz="2400" b="0" dirty="0">
                <a:solidFill>
                  <a:schemeClr val="tx1"/>
                </a:solidFill>
              </a:rPr>
              <a:t>x 3 </a:t>
            </a:r>
            <a:r>
              <a:rPr lang="th-TH" sz="2400" b="0" dirty="0">
                <a:solidFill>
                  <a:schemeClr val="tx1"/>
                </a:solidFill>
              </a:rPr>
              <a:t>เซนติเมตร เมื่อสร้างบ่อเสร็จแล้วจะเติมน้ำจนเต็มและซื้อลูกปลาสีเหลือง สีแดง และสีเขียว มาเลี้ยงเอาไว้อย่างละ 5 ตัว ซึ่งที่ตลาดนัดมีขายตัวละ 40 บาท</a:t>
            </a:r>
            <a:endParaRPr lang="th-TH" sz="2400" dirty="0" smtClean="0">
              <a:solidFill>
                <a:schemeClr val="tx1"/>
              </a:solidFill>
            </a:endParaRPr>
          </a:p>
          <a:p>
            <a:endParaRPr lang="th-TH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3083986" y="2534816"/>
            <a:ext cx="3440265" cy="26407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th-TH" sz="3600" dirty="0" smtClean="0">
                <a:solidFill>
                  <a:srgbClr val="000000"/>
                </a:solidFill>
              </a:rPr>
              <a:t>ค่าแรง</a:t>
            </a:r>
            <a:r>
              <a:rPr lang="th-TH" sz="3600" dirty="0">
                <a:solidFill>
                  <a:srgbClr val="000000"/>
                </a:solidFill>
              </a:rPr>
              <a:t>ต่อหน่วยพื้นที่</a:t>
            </a:r>
            <a:endParaRPr lang="th-TH" sz="3600" dirty="0"/>
          </a:p>
          <a:p>
            <a:pPr fontAlgn="t"/>
            <a:r>
              <a:rPr lang="th-TH" sz="3600" dirty="0">
                <a:solidFill>
                  <a:srgbClr val="000000"/>
                </a:solidFill>
              </a:rPr>
              <a:t>ขนาดของ</a:t>
            </a:r>
            <a:r>
              <a:rPr lang="th-TH" sz="3600" dirty="0" smtClean="0">
                <a:solidFill>
                  <a:srgbClr val="000000"/>
                </a:solidFill>
              </a:rPr>
              <a:t>พื้นที่</a:t>
            </a:r>
          </a:p>
          <a:p>
            <a:pPr marL="0" indent="0" fontAlgn="t">
              <a:buNone/>
            </a:pPr>
            <a:endParaRPr lang="th-TH" sz="3600" dirty="0"/>
          </a:p>
          <a:p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853632" y="6021288"/>
            <a:ext cx="3275856" cy="288032"/>
            <a:chOff x="6801298" y="6569968"/>
            <a:chExt cx="1817165" cy="288032"/>
          </a:xfrm>
        </p:grpSpPr>
        <p:sp>
          <p:nvSpPr>
            <p:cNvPr id="9" name="Rectangle 8"/>
            <p:cNvSpPr/>
            <p:nvPr/>
          </p:nvSpPr>
          <p:spPr>
            <a:xfrm>
              <a:off x="7308301" y="6569968"/>
              <a:ext cx="1310162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18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บ่อเลี้ยงปลาและพื้นที่ตัดหญ้า</a:t>
              </a:r>
              <a:endParaRPr lang="th-TH" sz="18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0" y="865854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b="1" dirty="0"/>
              <a:t>จะต้องจ่ายค่าแรงให้ช่างตัดหญ้าเต็มพื้นที่ทั้งสิ้นกี่</a:t>
            </a:r>
            <a:r>
              <a:rPr lang="th-TH" b="1" dirty="0" smtClean="0"/>
              <a:t>บาท </a:t>
            </a:r>
            <a:r>
              <a:rPr lang="en-US" b="1" dirty="0" smtClean="0"/>
              <a:t>?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3083986" y="1700808"/>
            <a:ext cx="3477210" cy="83400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th-TH" sz="4000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</a:t>
            </a:r>
            <a:r>
              <a:rPr lang="en-US" sz="4000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sz="4000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  <a:endParaRPr lang="th-TH" sz="4000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5842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3416" y="2422043"/>
            <a:ext cx="56886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  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พื้นที่ทั้งหมด </a:t>
            </a:r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= 15x8 </a:t>
            </a:r>
          </a:p>
          <a:p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                     =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120 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ตร.ม</a:t>
            </a:r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. </a:t>
            </a:r>
          </a:p>
          <a:p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  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ค่าแรงตัดหญ้า</a:t>
            </a:r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= 120x10 </a:t>
            </a:r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</a:p>
          <a:p>
            <a:r>
              <a:rPr lang="en-US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	     </a:t>
            </a:r>
            <a:r>
              <a:rPr lang="en-US" sz="3200" b="1" u="sng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= 1,200 </a:t>
            </a:r>
            <a:r>
              <a:rPr lang="th-TH" sz="3200" b="1" u="sng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</a:p>
          <a:p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562970" y="1556792"/>
            <a:ext cx="8352928" cy="132343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t">
              <a:buNone/>
            </a:pPr>
            <a:r>
              <a:rPr lang="th-TH" sz="320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คำนวณค่าแรงทั้งหมดจาก พื้นที่ทั้งหมด </a:t>
            </a:r>
            <a:r>
              <a:rPr lang="en-US" sz="320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x </a:t>
            </a:r>
            <a:r>
              <a:rPr lang="th-TH" sz="320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ค่าแรงต่อ 1 ตารางหน่วย</a:t>
            </a:r>
          </a:p>
          <a:p>
            <a:endParaRPr lang="th-TH" sz="4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853632" y="6021288"/>
            <a:ext cx="3275856" cy="288032"/>
            <a:chOff x="6801298" y="6569968"/>
            <a:chExt cx="1817165" cy="288032"/>
          </a:xfrm>
        </p:grpSpPr>
        <p:sp>
          <p:nvSpPr>
            <p:cNvPr id="12" name="Rectangle 11"/>
            <p:cNvSpPr/>
            <p:nvPr/>
          </p:nvSpPr>
          <p:spPr>
            <a:xfrm>
              <a:off x="7308301" y="6569968"/>
              <a:ext cx="1310162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18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บ่อเลี้ยงปลาและพื้นที่ตัดหญ้า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8" name="Picture 5">
            <a:extLst>
              <a:ext uri="{FF2B5EF4-FFF2-40B4-BE49-F238E27FC236}">
                <a16:creationId xmlns="" xmlns:a16="http://schemas.microsoft.com/office/drawing/2014/main" id="{57CD5867-820C-413E-A9AB-D227B34ED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458" y="2158276"/>
            <a:ext cx="3072926" cy="165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C0978A32-F912-4CAF-942E-BAFBDC710C5B}"/>
              </a:ext>
            </a:extLst>
          </p:cNvPr>
          <p:cNvGrpSpPr/>
          <p:nvPr/>
        </p:nvGrpSpPr>
        <p:grpSpPr>
          <a:xfrm>
            <a:off x="4955458" y="4286441"/>
            <a:ext cx="3072926" cy="1662839"/>
            <a:chOff x="4955458" y="4133068"/>
            <a:chExt cx="3072926" cy="1662839"/>
          </a:xfrm>
        </p:grpSpPr>
        <p:sp>
          <p:nvSpPr>
            <p:cNvPr id="2" name="Rectangle 1">
              <a:extLst>
                <a:ext uri="{FF2B5EF4-FFF2-40B4-BE49-F238E27FC236}">
                  <a16:creationId xmlns="" xmlns:a16="http://schemas.microsoft.com/office/drawing/2014/main" id="{DC70A1AB-A16C-4235-A397-4FF4272EB69D}"/>
                </a:ext>
              </a:extLst>
            </p:cNvPr>
            <p:cNvSpPr/>
            <p:nvPr/>
          </p:nvSpPr>
          <p:spPr>
            <a:xfrm>
              <a:off x="4955458" y="4139675"/>
              <a:ext cx="3072926" cy="165623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="" xmlns:a16="http://schemas.microsoft.com/office/drawing/2014/main" id="{8F213054-5E12-4C26-B3C7-6A4A9923FA51}"/>
                </a:ext>
              </a:extLst>
            </p:cNvPr>
            <p:cNvSpPr txBox="1"/>
            <p:nvPr/>
          </p:nvSpPr>
          <p:spPr>
            <a:xfrm>
              <a:off x="6270096" y="4133068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15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C2C44463-EBE2-45FD-AD9E-149FFEC71034}"/>
                </a:ext>
              </a:extLst>
            </p:cNvPr>
            <p:cNvSpPr txBox="1"/>
            <p:nvPr/>
          </p:nvSpPr>
          <p:spPr>
            <a:xfrm>
              <a:off x="7660976" y="472514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8</a:t>
              </a:r>
            </a:p>
          </p:txBody>
        </p:sp>
      </p:grpSp>
      <p:sp>
        <p:nvSpPr>
          <p:cNvPr id="6" name="Arrow: Down 5">
            <a:extLst>
              <a:ext uri="{FF2B5EF4-FFF2-40B4-BE49-F238E27FC236}">
                <a16:creationId xmlns="" xmlns:a16="http://schemas.microsoft.com/office/drawing/2014/main" id="{1D0BFEE7-9026-437A-9186-D3674A16A1E7}"/>
              </a:ext>
            </a:extLst>
          </p:cNvPr>
          <p:cNvSpPr/>
          <p:nvPr/>
        </p:nvSpPr>
        <p:spPr>
          <a:xfrm>
            <a:off x="6270096" y="3898807"/>
            <a:ext cx="456992" cy="2813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A83CBEEE-06CC-40F3-9767-2F13114D72A9}"/>
              </a:ext>
            </a:extLst>
          </p:cNvPr>
          <p:cNvSpPr txBox="1"/>
          <p:nvPr/>
        </p:nvSpPr>
        <p:spPr>
          <a:xfrm>
            <a:off x="0" y="865854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b="1" dirty="0"/>
              <a:t>จะต้องจ่ายค่าแรงให้ช่างตัดหญ้าเต็มพื้นที่ทั้งสิ้นกี่บาท </a:t>
            </a:r>
            <a:r>
              <a:rPr lang="en-US" b="1" dirty="0"/>
              <a:t>?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49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3970784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th-TH" b="1" dirty="0" smtClean="0">
                <a:solidFill>
                  <a:srgbClr val="0000FF"/>
                </a:solidFill>
              </a:rPr>
              <a:t>ข้อมูลที่จำเป็น คือ</a:t>
            </a:r>
          </a:p>
          <a:p>
            <a:pPr marL="0" indent="0" fontAlgn="t">
              <a:buNone/>
            </a:pPr>
            <a:r>
              <a:rPr lang="th-TH" dirty="0" smtClean="0"/>
              <a:t>เส้น</a:t>
            </a:r>
            <a:r>
              <a:rPr lang="th-TH" dirty="0"/>
              <a:t>ผ่านศูนย์กลางของบ่อ ความลึกของบ่อ พื้นที่กระเบื้องหนึ่ง</a:t>
            </a:r>
            <a:r>
              <a:rPr lang="th-TH" dirty="0" smtClean="0"/>
              <a:t>แผ่น</a:t>
            </a:r>
            <a:endParaRPr lang="th-TH" b="1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572000" y="1628800"/>
            <a:ext cx="4608512" cy="4204228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3200" dirty="0" smtClean="0">
                <a:solidFill>
                  <a:srgbClr val="FF0000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วิธีในการหาคำตอบ คือ</a:t>
            </a:r>
          </a:p>
          <a:p>
            <a:pPr marL="0" indent="0">
              <a:buNone/>
            </a:pPr>
            <a:r>
              <a:rPr lang="th-TH" sz="2800" b="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  พิจารณา</a:t>
            </a: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พื้นที่ผนังบ่อ เนื่องจากบ่อเป็น</a:t>
            </a:r>
          </a:p>
          <a:p>
            <a:pPr marL="0" indent="0">
              <a:buNone/>
            </a:pP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ทรงกระบอก และรูปคลี่ของผิวข้าง</a:t>
            </a:r>
          </a:p>
          <a:p>
            <a:pPr marL="0" indent="0">
              <a:buNone/>
            </a:pP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ของทรงกระบอกเป็นรูปสี่เหลี่ยมผืนผ้า</a:t>
            </a:r>
          </a:p>
          <a:p>
            <a:pPr marL="0" indent="0">
              <a:buNone/>
            </a:pP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และพิจารณาพื้นที่ก้นบ่อในรูปวงกลม</a:t>
            </a:r>
          </a:p>
          <a:p>
            <a:pPr marL="0" indent="0">
              <a:buNone/>
            </a:pPr>
            <a:r>
              <a:rPr lang="th-TH" sz="2800" b="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คำนวณ</a:t>
            </a: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พื้นที่ที่ต้องปูกระเบื้องได้จาก</a:t>
            </a:r>
          </a:p>
          <a:p>
            <a:pPr marL="0" indent="0">
              <a:buNone/>
            </a:pP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ผลรวมของพื้นที่ผนังบ่อและพื้นที่ก้นบ่อ</a:t>
            </a:r>
          </a:p>
          <a:p>
            <a:pPr marL="0" indent="0">
              <a:buNone/>
            </a:pPr>
            <a:r>
              <a:rPr lang="th-TH" sz="2800" b="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หาร</a:t>
            </a:r>
            <a:r>
              <a:rPr lang="th-TH" sz="2800" b="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ด้วย พื้นที่</a:t>
            </a:r>
            <a:r>
              <a:rPr lang="th-TH" sz="2800" b="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กระเบื้อง 1 แผ่น</a:t>
            </a:r>
            <a:endParaRPr lang="th-TH" sz="2800" dirty="0"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92696"/>
            <a:ext cx="9144000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dirty="0"/>
              <a:t>ต้องซื้อกระเบื้องปูพื้น</a:t>
            </a:r>
            <a:r>
              <a:rPr lang="th-TH" dirty="0" smtClean="0"/>
              <a:t>และ ผนังบ่อ</a:t>
            </a:r>
            <a:r>
              <a:rPr lang="th-TH" dirty="0"/>
              <a:t>เลี้ยงปลาทั้งสิ้นกี่แผ่น</a:t>
            </a:r>
            <a:r>
              <a:rPr lang="en-US" dirty="0" smtClean="0"/>
              <a:t>?</a:t>
            </a:r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Rectangle 12"/>
          <p:cNvSpPr/>
          <p:nvPr/>
        </p:nvSpPr>
        <p:spPr>
          <a:xfrm flipH="1">
            <a:off x="4408177" y="1628800"/>
            <a:ext cx="45719" cy="42042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/>
        </p:nvGrpSpPr>
        <p:grpSpPr>
          <a:xfrm>
            <a:off x="5853632" y="6021288"/>
            <a:ext cx="3275856" cy="288032"/>
            <a:chOff x="6801298" y="6569968"/>
            <a:chExt cx="1817165" cy="288032"/>
          </a:xfrm>
        </p:grpSpPr>
        <p:sp>
          <p:nvSpPr>
            <p:cNvPr id="12" name="Rectangle 11"/>
            <p:cNvSpPr/>
            <p:nvPr/>
          </p:nvSpPr>
          <p:spPr>
            <a:xfrm>
              <a:off x="7308301" y="6569968"/>
              <a:ext cx="1310162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18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บ่อเลี้ยงปลาและพื้นที่ตัดหญ้า</a:t>
              </a:r>
              <a:endParaRPr lang="th-TH" sz="18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43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972" y="3185592"/>
            <a:ext cx="8229600" cy="1827584"/>
          </a:xfrm>
        </p:spPr>
        <p:txBody>
          <a:bodyPr/>
          <a:lstStyle/>
          <a:p>
            <a:pPr marL="931863" lvl="2" indent="-571500" fontAlgn="base">
              <a:buFont typeface="Wingdings" panose="05000000000000000000" pitchFamily="2" charset="2"/>
              <a:buChar char="Ø"/>
            </a:pPr>
            <a:r>
              <a:rPr lang="th-TH" dirty="0" smtClean="0"/>
              <a:t>ให้</a:t>
            </a:r>
            <a:r>
              <a:rPr lang="th-TH" dirty="0"/>
              <a:t>ผู้เรียนแต่ละกลุ่ม แล้วให้ผู้เรียนแต่ละกลุ่มเขียนคำว่า 　</a:t>
            </a:r>
            <a:r>
              <a:rPr lang="en-US" dirty="0"/>
              <a:t>hello </a:t>
            </a:r>
            <a:r>
              <a:rPr lang="th-TH" dirty="0"/>
              <a:t>เป็นภาษาอังกฤษลงในกระดาษ ตาม</a:t>
            </a:r>
            <a:r>
              <a:rPr lang="th-TH" dirty="0" smtClean="0"/>
              <a:t>จินตนาการ</a:t>
            </a:r>
          </a:p>
          <a:p>
            <a:pPr marL="931863" lvl="2" indent="-571500" fontAlgn="base">
              <a:buFont typeface="Wingdings" panose="05000000000000000000" pitchFamily="2" charset="2"/>
              <a:buChar char="Ø"/>
            </a:pPr>
            <a:r>
              <a:rPr lang="th-TH" dirty="0" smtClean="0"/>
              <a:t>ให้นักเรียนแต่ละกลุ่มชูกระดาษที่เขียนเสร็จแล้วให้เพื่อนในห้องดู</a:t>
            </a:r>
          </a:p>
          <a:p>
            <a:pPr marL="360363" lvl="2" indent="0" fontAlgn="base">
              <a:buNone/>
            </a:pPr>
            <a:endParaRPr lang="th-TH" dirty="0"/>
          </a:p>
        </p:txBody>
      </p:sp>
      <p:grpSp>
        <p:nvGrpSpPr>
          <p:cNvPr id="2" name="Group 1"/>
          <p:cNvGrpSpPr/>
          <p:nvPr/>
        </p:nvGrpSpPr>
        <p:grpSpPr>
          <a:xfrm>
            <a:off x="971600" y="1412776"/>
            <a:ext cx="7772400" cy="1470025"/>
            <a:chOff x="1115616" y="1935568"/>
            <a:chExt cx="7772400" cy="1470025"/>
          </a:xfrm>
        </p:grpSpPr>
        <p:sp>
          <p:nvSpPr>
            <p:cNvPr id="4" name="Title 1"/>
            <p:cNvSpPr txBox="1">
              <a:spLocks/>
            </p:cNvSpPr>
            <p:nvPr/>
          </p:nvSpPr>
          <p:spPr>
            <a:xfrm>
              <a:off x="1115616" y="1935568"/>
              <a:ext cx="7772400" cy="1470025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7200" b="1" kern="120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sz="4400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ชวนคิด</a:t>
              </a:r>
              <a:endParaRPr lang="th-TH" sz="44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3074" name="Picture 2" descr="C:\Users\tkron\Downloads\pic-actPowerCSM1\ชวนคิด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9792" y="2004972"/>
              <a:ext cx="1152128" cy="13893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964488" cy="1143000"/>
          </a:xfrm>
        </p:spPr>
        <p:txBody>
          <a:bodyPr>
            <a:normAutofit/>
          </a:bodyPr>
          <a:lstStyle/>
          <a:p>
            <a:r>
              <a:rPr lang="th-TH" sz="4000" dirty="0" smtClean="0"/>
              <a:t>กิจกรรม แนวคิดเชิงนามธรรม</a:t>
            </a:r>
            <a:endParaRPr lang="th-TH" sz="4000" dirty="0"/>
          </a:p>
        </p:txBody>
      </p:sp>
    </p:spTree>
    <p:extLst>
      <p:ext uri="{BB962C8B-B14F-4D97-AF65-F5344CB8AC3E}">
        <p14:creationId xmlns:p14="http://schemas.microsoft.com/office/powerpoint/2010/main" val="225818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648AB5CA-32D9-480C-BCBD-1C9A1E9753EE}"/>
              </a:ext>
            </a:extLst>
          </p:cNvPr>
          <p:cNvSpPr/>
          <p:nvPr/>
        </p:nvSpPr>
        <p:spPr>
          <a:xfrm>
            <a:off x="3071812" y="1844824"/>
            <a:ext cx="2350294" cy="1605775"/>
          </a:xfrm>
          <a:custGeom>
            <a:avLst/>
            <a:gdLst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6068" h="2141033">
                <a:moveTo>
                  <a:pt x="998034" y="0"/>
                </a:moveTo>
                <a:cubicBezTo>
                  <a:pt x="1549233" y="0"/>
                  <a:pt x="1996068" y="109836"/>
                  <a:pt x="1996068" y="245326"/>
                </a:cubicBezTo>
                <a:lnTo>
                  <a:pt x="1996068" y="2141033"/>
                </a:lnTo>
                <a:cubicBezTo>
                  <a:pt x="1996068" y="2005543"/>
                  <a:pt x="1549233" y="1895707"/>
                  <a:pt x="998034" y="1895707"/>
                </a:cubicBezTo>
                <a:cubicBezTo>
                  <a:pt x="446835" y="1895707"/>
                  <a:pt x="0" y="2005543"/>
                  <a:pt x="0" y="2141033"/>
                </a:cubicBezTo>
                <a:lnTo>
                  <a:pt x="0" y="245326"/>
                </a:lnTo>
                <a:cubicBezTo>
                  <a:pt x="0" y="109836"/>
                  <a:pt x="446835" y="0"/>
                  <a:pt x="9980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E711AF75-A7CC-482F-B0A0-55CB7CA3F68A}"/>
              </a:ext>
            </a:extLst>
          </p:cNvPr>
          <p:cNvSpPr/>
          <p:nvPr/>
        </p:nvSpPr>
        <p:spPr>
          <a:xfrm>
            <a:off x="3071812" y="3274968"/>
            <a:ext cx="2350294" cy="37635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E41B67E0-4511-4043-97F2-5290C6DD9519}"/>
              </a:ext>
            </a:extLst>
          </p:cNvPr>
          <p:cNvSpPr/>
          <p:nvPr/>
        </p:nvSpPr>
        <p:spPr>
          <a:xfrm>
            <a:off x="3265007" y="2046592"/>
            <a:ext cx="2308" cy="7319"/>
          </a:xfrm>
          <a:custGeom>
            <a:avLst/>
            <a:gdLst>
              <a:gd name="connsiteX0" fmla="*/ 0 w 3077"/>
              <a:gd name="connsiteY0" fmla="*/ 0 h 9758"/>
              <a:gd name="connsiteX1" fmla="*/ 3077 w 3077"/>
              <a:gd name="connsiteY1" fmla="*/ 0 h 9758"/>
              <a:gd name="connsiteX2" fmla="*/ 0 w 3077"/>
              <a:gd name="connsiteY2" fmla="*/ 9758 h 9758"/>
              <a:gd name="connsiteX3" fmla="*/ 0 w 3077"/>
              <a:gd name="connsiteY3" fmla="*/ 0 h 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" h="9758">
                <a:moveTo>
                  <a:pt x="0" y="0"/>
                </a:moveTo>
                <a:lnTo>
                  <a:pt x="3077" y="0"/>
                </a:lnTo>
                <a:lnTo>
                  <a:pt x="0" y="975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11C565-D8EC-4ECD-AACB-FB8B26E13E2F}"/>
              </a:ext>
            </a:extLst>
          </p:cNvPr>
          <p:cNvSpPr/>
          <p:nvPr/>
        </p:nvSpPr>
        <p:spPr>
          <a:xfrm>
            <a:off x="3071812" y="2045547"/>
            <a:ext cx="1209437" cy="1605775"/>
          </a:xfrm>
          <a:custGeom>
            <a:avLst/>
            <a:gdLst>
              <a:gd name="connsiteX0" fmla="*/ 0 w 1566863"/>
              <a:gd name="connsiteY0" fmla="*/ 0 h 2141033"/>
              <a:gd name="connsiteX1" fmla="*/ 1566863 w 1566863"/>
              <a:gd name="connsiteY1" fmla="*/ 250903 h 2141033"/>
              <a:gd name="connsiteX2" fmla="*/ 1566863 w 1566863"/>
              <a:gd name="connsiteY2" fmla="*/ 2141033 h 2141033"/>
              <a:gd name="connsiteX3" fmla="*/ 0 w 1566863"/>
              <a:gd name="connsiteY3" fmla="*/ 1890130 h 2141033"/>
              <a:gd name="connsiteX4" fmla="*/ 0 w 1566863"/>
              <a:gd name="connsiteY4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863" h="2141033">
                <a:moveTo>
                  <a:pt x="0" y="0"/>
                </a:moveTo>
                <a:cubicBezTo>
                  <a:pt x="0" y="138570"/>
                  <a:pt x="701508" y="250903"/>
                  <a:pt x="1566863" y="250903"/>
                </a:cubicBezTo>
                <a:lnTo>
                  <a:pt x="1566863" y="2141033"/>
                </a:lnTo>
                <a:cubicBezTo>
                  <a:pt x="701508" y="2141033"/>
                  <a:pt x="0" y="2028700"/>
                  <a:pt x="0" y="189013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4" name="Freeform: Shape 43">
            <a:extLst>
              <a:ext uri="{FF2B5EF4-FFF2-40B4-BE49-F238E27FC236}">
                <a16:creationId xmlns="" xmlns:a16="http://schemas.microsoft.com/office/drawing/2014/main" id="{8A0559A2-1978-419E-9FA3-F051D4F9F8D2}"/>
              </a:ext>
            </a:extLst>
          </p:cNvPr>
          <p:cNvSpPr/>
          <p:nvPr/>
        </p:nvSpPr>
        <p:spPr>
          <a:xfrm>
            <a:off x="4281248" y="2045547"/>
            <a:ext cx="1161281" cy="1605219"/>
          </a:xfrm>
          <a:custGeom>
            <a:avLst/>
            <a:gdLst>
              <a:gd name="connsiteX0" fmla="*/ 1521142 w 1521143"/>
              <a:gd name="connsiteY0" fmla="*/ 0 h 2140292"/>
              <a:gd name="connsiteX1" fmla="*/ 1521142 w 1521143"/>
              <a:gd name="connsiteY1" fmla="*/ 1890124 h 2140292"/>
              <a:gd name="connsiteX2" fmla="*/ 1521143 w 1521143"/>
              <a:gd name="connsiteY2" fmla="*/ 1890127 h 2140292"/>
              <a:gd name="connsiteX3" fmla="*/ 270058 w 1521143"/>
              <a:gd name="connsiteY3" fmla="*/ 2135933 h 2140292"/>
              <a:gd name="connsiteX4" fmla="*/ 0 w 1521143"/>
              <a:gd name="connsiteY4" fmla="*/ 2140292 h 2140292"/>
              <a:gd name="connsiteX5" fmla="*/ 0 w 1521143"/>
              <a:gd name="connsiteY5" fmla="*/ 250208 h 2140292"/>
              <a:gd name="connsiteX6" fmla="*/ 250891 w 1521143"/>
              <a:gd name="connsiteY6" fmla="*/ 246411 h 2140292"/>
              <a:gd name="connsiteX7" fmla="*/ 1513053 w 1521143"/>
              <a:gd name="connsiteY7" fmla="*/ 25650 h 2140292"/>
              <a:gd name="connsiteX8" fmla="*/ 1521142 w 1521143"/>
              <a:gd name="connsiteY8" fmla="*/ 0 h 214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1143" h="2140292">
                <a:moveTo>
                  <a:pt x="1521142" y="0"/>
                </a:moveTo>
                <a:lnTo>
                  <a:pt x="1521142" y="1890124"/>
                </a:lnTo>
                <a:lnTo>
                  <a:pt x="1521143" y="1890127"/>
                </a:lnTo>
                <a:cubicBezTo>
                  <a:pt x="1521143" y="2011376"/>
                  <a:pt x="984051" y="2112537"/>
                  <a:pt x="270058" y="2135933"/>
                </a:cubicBezTo>
                <a:lnTo>
                  <a:pt x="0" y="2140292"/>
                </a:lnTo>
                <a:lnTo>
                  <a:pt x="0" y="250208"/>
                </a:lnTo>
                <a:lnTo>
                  <a:pt x="250891" y="246411"/>
                </a:lnTo>
                <a:cubicBezTo>
                  <a:pt x="923194" y="225783"/>
                  <a:pt x="1442844" y="136355"/>
                  <a:pt x="1513053" y="25650"/>
                </a:cubicBezTo>
                <a:lnTo>
                  <a:pt x="1521142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1" name="Content Placeholder 2">
            <a:extLst>
              <a:ext uri="{FF2B5EF4-FFF2-40B4-BE49-F238E27FC236}">
                <a16:creationId xmlns="" xmlns:a16="http://schemas.microsoft.com/office/drawing/2014/main" id="{1D8363F6-4953-4CE0-A5A0-9491E7CF8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36" y="404664"/>
            <a:ext cx="7200800" cy="719699"/>
          </a:xfrm>
        </p:spPr>
        <p:txBody>
          <a:bodyPr>
            <a:normAutofit fontScale="77500" lnSpcReduction="20000"/>
          </a:bodyPr>
          <a:lstStyle/>
          <a:p>
            <a:pPr marL="90488" indent="0">
              <a:buNone/>
              <a:tabLst>
                <a:tab pos="630238" algn="l"/>
              </a:tabLst>
            </a:pPr>
            <a:r>
              <a:rPr lang="th-TH" dirty="0">
                <a:solidFill>
                  <a:srgbClr val="0000CC"/>
                </a:solidFill>
              </a:rPr>
              <a:t> </a:t>
            </a:r>
            <a:r>
              <a:rPr lang="th-TH" sz="4000" dirty="0">
                <a:solidFill>
                  <a:srgbClr val="0000CC"/>
                </a:solidFill>
              </a:rPr>
              <a:t>ต้องซื้อกระเบื้องปูพื้นและผนังบ่อเลี้ยงปลาทั้งสิ้นกี่แผ่น</a:t>
            </a:r>
            <a:r>
              <a:rPr lang="en-US" sz="4000" dirty="0">
                <a:solidFill>
                  <a:srgbClr val="0000CC"/>
                </a:solidFill>
              </a:rPr>
              <a:t>    </a:t>
            </a:r>
            <a:endParaRPr lang="th-TH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9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648AB5CA-32D9-480C-BCBD-1C9A1E9753EE}"/>
              </a:ext>
            </a:extLst>
          </p:cNvPr>
          <p:cNvSpPr/>
          <p:nvPr/>
        </p:nvSpPr>
        <p:spPr>
          <a:xfrm>
            <a:off x="3071812" y="1839412"/>
            <a:ext cx="2350294" cy="1605775"/>
          </a:xfrm>
          <a:custGeom>
            <a:avLst/>
            <a:gdLst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6068" h="2141033">
                <a:moveTo>
                  <a:pt x="998034" y="0"/>
                </a:moveTo>
                <a:cubicBezTo>
                  <a:pt x="1549233" y="0"/>
                  <a:pt x="1996068" y="109836"/>
                  <a:pt x="1996068" y="245326"/>
                </a:cubicBezTo>
                <a:lnTo>
                  <a:pt x="1996068" y="2141033"/>
                </a:lnTo>
                <a:cubicBezTo>
                  <a:pt x="1996068" y="2005543"/>
                  <a:pt x="1549233" y="1895707"/>
                  <a:pt x="998034" y="1895707"/>
                </a:cubicBezTo>
                <a:cubicBezTo>
                  <a:pt x="446835" y="1895707"/>
                  <a:pt x="0" y="2005543"/>
                  <a:pt x="0" y="2141033"/>
                </a:cubicBezTo>
                <a:lnTo>
                  <a:pt x="0" y="245326"/>
                </a:lnTo>
                <a:cubicBezTo>
                  <a:pt x="0" y="109836"/>
                  <a:pt x="446835" y="0"/>
                  <a:pt x="998034" y="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E711AF75-A7CC-482F-B0A0-55CB7CA3F68A}"/>
              </a:ext>
            </a:extLst>
          </p:cNvPr>
          <p:cNvSpPr/>
          <p:nvPr/>
        </p:nvSpPr>
        <p:spPr>
          <a:xfrm>
            <a:off x="3071812" y="3269556"/>
            <a:ext cx="2350294" cy="37635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7" name="Freeform: Shape 46">
            <a:extLst>
              <a:ext uri="{FF2B5EF4-FFF2-40B4-BE49-F238E27FC236}">
                <a16:creationId xmlns="" xmlns:a16="http://schemas.microsoft.com/office/drawing/2014/main" id="{E41B67E0-4511-4043-97F2-5290C6DD9519}"/>
              </a:ext>
            </a:extLst>
          </p:cNvPr>
          <p:cNvSpPr/>
          <p:nvPr/>
        </p:nvSpPr>
        <p:spPr>
          <a:xfrm>
            <a:off x="3265007" y="2041180"/>
            <a:ext cx="2308" cy="7319"/>
          </a:xfrm>
          <a:custGeom>
            <a:avLst/>
            <a:gdLst>
              <a:gd name="connsiteX0" fmla="*/ 0 w 3077"/>
              <a:gd name="connsiteY0" fmla="*/ 0 h 9758"/>
              <a:gd name="connsiteX1" fmla="*/ 3077 w 3077"/>
              <a:gd name="connsiteY1" fmla="*/ 0 h 9758"/>
              <a:gd name="connsiteX2" fmla="*/ 0 w 3077"/>
              <a:gd name="connsiteY2" fmla="*/ 9758 h 9758"/>
              <a:gd name="connsiteX3" fmla="*/ 0 w 3077"/>
              <a:gd name="connsiteY3" fmla="*/ 0 h 9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7" h="9758">
                <a:moveTo>
                  <a:pt x="0" y="0"/>
                </a:moveTo>
                <a:lnTo>
                  <a:pt x="3077" y="0"/>
                </a:lnTo>
                <a:lnTo>
                  <a:pt x="0" y="975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6" name="Freeform: Shape 45">
            <a:extLst>
              <a:ext uri="{FF2B5EF4-FFF2-40B4-BE49-F238E27FC236}">
                <a16:creationId xmlns="" xmlns:a16="http://schemas.microsoft.com/office/drawing/2014/main" id="{0D870854-81A5-4DE1-B5B1-3C3BCB0088F9}"/>
              </a:ext>
            </a:extLst>
          </p:cNvPr>
          <p:cNvSpPr/>
          <p:nvPr/>
        </p:nvSpPr>
        <p:spPr>
          <a:xfrm>
            <a:off x="5612993" y="2041181"/>
            <a:ext cx="2307" cy="7316"/>
          </a:xfrm>
          <a:custGeom>
            <a:avLst/>
            <a:gdLst>
              <a:gd name="connsiteX0" fmla="*/ 0 w 3076"/>
              <a:gd name="connsiteY0" fmla="*/ 0 h 9755"/>
              <a:gd name="connsiteX1" fmla="*/ 3076 w 3076"/>
              <a:gd name="connsiteY1" fmla="*/ 0 h 9755"/>
              <a:gd name="connsiteX2" fmla="*/ 3076 w 3076"/>
              <a:gd name="connsiteY2" fmla="*/ 9755 h 9755"/>
              <a:gd name="connsiteX3" fmla="*/ 0 w 3076"/>
              <a:gd name="connsiteY3" fmla="*/ 0 h 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" h="9755">
                <a:moveTo>
                  <a:pt x="0" y="0"/>
                </a:moveTo>
                <a:lnTo>
                  <a:pt x="3076" y="0"/>
                </a:lnTo>
                <a:lnTo>
                  <a:pt x="3076" y="975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45" name="Freeform: Shape 44">
            <a:extLst>
              <a:ext uri="{FF2B5EF4-FFF2-40B4-BE49-F238E27FC236}">
                <a16:creationId xmlns="" xmlns:a16="http://schemas.microsoft.com/office/drawing/2014/main" id="{4B11C565-D8EC-4ECD-AACB-FB8B26E13E2F}"/>
              </a:ext>
            </a:extLst>
          </p:cNvPr>
          <p:cNvSpPr/>
          <p:nvPr/>
        </p:nvSpPr>
        <p:spPr>
          <a:xfrm>
            <a:off x="3071812" y="2040135"/>
            <a:ext cx="1209437" cy="1605775"/>
          </a:xfrm>
          <a:custGeom>
            <a:avLst/>
            <a:gdLst>
              <a:gd name="connsiteX0" fmla="*/ 0 w 1566863"/>
              <a:gd name="connsiteY0" fmla="*/ 0 h 2141033"/>
              <a:gd name="connsiteX1" fmla="*/ 1566863 w 1566863"/>
              <a:gd name="connsiteY1" fmla="*/ 250903 h 2141033"/>
              <a:gd name="connsiteX2" fmla="*/ 1566863 w 1566863"/>
              <a:gd name="connsiteY2" fmla="*/ 2141033 h 2141033"/>
              <a:gd name="connsiteX3" fmla="*/ 0 w 1566863"/>
              <a:gd name="connsiteY3" fmla="*/ 1890130 h 2141033"/>
              <a:gd name="connsiteX4" fmla="*/ 0 w 1566863"/>
              <a:gd name="connsiteY4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863" h="2141033">
                <a:moveTo>
                  <a:pt x="0" y="0"/>
                </a:moveTo>
                <a:cubicBezTo>
                  <a:pt x="0" y="138570"/>
                  <a:pt x="701508" y="250903"/>
                  <a:pt x="1566863" y="250903"/>
                </a:cubicBezTo>
                <a:lnTo>
                  <a:pt x="1566863" y="2141033"/>
                </a:lnTo>
                <a:cubicBezTo>
                  <a:pt x="701508" y="2141033"/>
                  <a:pt x="0" y="2028700"/>
                  <a:pt x="0" y="1890130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50" name="Oval 49">
            <a:extLst>
              <a:ext uri="{FF2B5EF4-FFF2-40B4-BE49-F238E27FC236}">
                <a16:creationId xmlns="" xmlns:a16="http://schemas.microsoft.com/office/drawing/2014/main" id="{1EA94225-A4AC-41FA-B832-43E49C6D1035}"/>
              </a:ext>
            </a:extLst>
          </p:cNvPr>
          <p:cNvSpPr/>
          <p:nvPr/>
        </p:nvSpPr>
        <p:spPr>
          <a:xfrm>
            <a:off x="3071812" y="1358607"/>
            <a:ext cx="2356010" cy="380444"/>
          </a:xfrm>
          <a:custGeom>
            <a:avLst/>
            <a:gdLst>
              <a:gd name="connsiteX0" fmla="*/ 0 w 3133725"/>
              <a:gd name="connsiteY0" fmla="*/ 253526 h 507051"/>
              <a:gd name="connsiteX1" fmla="*/ 1566863 w 3133725"/>
              <a:gd name="connsiteY1" fmla="*/ 0 h 507051"/>
              <a:gd name="connsiteX2" fmla="*/ 3133726 w 3133725"/>
              <a:gd name="connsiteY2" fmla="*/ 253526 h 507051"/>
              <a:gd name="connsiteX3" fmla="*/ 1566863 w 3133725"/>
              <a:gd name="connsiteY3" fmla="*/ 507052 h 507051"/>
              <a:gd name="connsiteX4" fmla="*/ 0 w 3133725"/>
              <a:gd name="connsiteY4" fmla="*/ 253526 h 507051"/>
              <a:gd name="connsiteX0" fmla="*/ 3133726 w 3225166"/>
              <a:gd name="connsiteY0" fmla="*/ 253526 h 507052"/>
              <a:gd name="connsiteX1" fmla="*/ 1566863 w 3225166"/>
              <a:gd name="connsiteY1" fmla="*/ 507052 h 507052"/>
              <a:gd name="connsiteX2" fmla="*/ 0 w 3225166"/>
              <a:gd name="connsiteY2" fmla="*/ 253526 h 507052"/>
              <a:gd name="connsiteX3" fmla="*/ 1566863 w 3225166"/>
              <a:gd name="connsiteY3" fmla="*/ 0 h 507052"/>
              <a:gd name="connsiteX4" fmla="*/ 3225166 w 3225166"/>
              <a:gd name="connsiteY4" fmla="*/ 344966 h 507052"/>
              <a:gd name="connsiteX0" fmla="*/ 3133726 w 3133726"/>
              <a:gd name="connsiteY0" fmla="*/ 253566 h 507092"/>
              <a:gd name="connsiteX1" fmla="*/ 1566863 w 3133726"/>
              <a:gd name="connsiteY1" fmla="*/ 507092 h 507092"/>
              <a:gd name="connsiteX2" fmla="*/ 0 w 3133726"/>
              <a:gd name="connsiteY2" fmla="*/ 253566 h 507092"/>
              <a:gd name="connsiteX3" fmla="*/ 1566863 w 3133726"/>
              <a:gd name="connsiteY3" fmla="*/ 40 h 507092"/>
              <a:gd name="connsiteX4" fmla="*/ 3126106 w 3133726"/>
              <a:gd name="connsiteY4" fmla="*/ 268806 h 507092"/>
              <a:gd name="connsiteX0" fmla="*/ 3133726 w 3133726"/>
              <a:gd name="connsiteY0" fmla="*/ 253566 h 507092"/>
              <a:gd name="connsiteX1" fmla="*/ 1566863 w 3133726"/>
              <a:gd name="connsiteY1" fmla="*/ 507092 h 507092"/>
              <a:gd name="connsiteX2" fmla="*/ 0 w 3133726"/>
              <a:gd name="connsiteY2" fmla="*/ 253566 h 507092"/>
              <a:gd name="connsiteX3" fmla="*/ 1566863 w 3133726"/>
              <a:gd name="connsiteY3" fmla="*/ 40 h 507092"/>
              <a:gd name="connsiteX4" fmla="*/ 3126106 w 3133726"/>
              <a:gd name="connsiteY4" fmla="*/ 268806 h 507092"/>
              <a:gd name="connsiteX0" fmla="*/ 3133726 w 3133726"/>
              <a:gd name="connsiteY0" fmla="*/ 253760 h 507286"/>
              <a:gd name="connsiteX1" fmla="*/ 1566863 w 3133726"/>
              <a:gd name="connsiteY1" fmla="*/ 507286 h 507286"/>
              <a:gd name="connsiteX2" fmla="*/ 0 w 3133726"/>
              <a:gd name="connsiteY2" fmla="*/ 253760 h 507286"/>
              <a:gd name="connsiteX3" fmla="*/ 1566863 w 3133726"/>
              <a:gd name="connsiteY3" fmla="*/ 234 h 507286"/>
              <a:gd name="connsiteX4" fmla="*/ 3126106 w 3133726"/>
              <a:gd name="connsiteY4" fmla="*/ 230900 h 507286"/>
              <a:gd name="connsiteX0" fmla="*/ 3133726 w 3133726"/>
              <a:gd name="connsiteY0" fmla="*/ 255409 h 508935"/>
              <a:gd name="connsiteX1" fmla="*/ 1566863 w 3133726"/>
              <a:gd name="connsiteY1" fmla="*/ 508935 h 508935"/>
              <a:gd name="connsiteX2" fmla="*/ 0 w 3133726"/>
              <a:gd name="connsiteY2" fmla="*/ 255409 h 508935"/>
              <a:gd name="connsiteX3" fmla="*/ 1566863 w 3133726"/>
              <a:gd name="connsiteY3" fmla="*/ 1883 h 508935"/>
              <a:gd name="connsiteX4" fmla="*/ 3126106 w 3133726"/>
              <a:gd name="connsiteY4" fmla="*/ 202069 h 508935"/>
              <a:gd name="connsiteX0" fmla="*/ 3133726 w 3133726"/>
              <a:gd name="connsiteY0" fmla="*/ 255409 h 508935"/>
              <a:gd name="connsiteX1" fmla="*/ 1566863 w 3133726"/>
              <a:gd name="connsiteY1" fmla="*/ 508935 h 508935"/>
              <a:gd name="connsiteX2" fmla="*/ 0 w 3133726"/>
              <a:gd name="connsiteY2" fmla="*/ 255409 h 508935"/>
              <a:gd name="connsiteX3" fmla="*/ 1566863 w 3133726"/>
              <a:gd name="connsiteY3" fmla="*/ 1883 h 508935"/>
              <a:gd name="connsiteX4" fmla="*/ 3126106 w 3133726"/>
              <a:gd name="connsiteY4" fmla="*/ 202069 h 508935"/>
              <a:gd name="connsiteX0" fmla="*/ 3133726 w 3133726"/>
              <a:gd name="connsiteY0" fmla="*/ 278269 h 509046"/>
              <a:gd name="connsiteX1" fmla="*/ 1566863 w 3133726"/>
              <a:gd name="connsiteY1" fmla="*/ 508935 h 509046"/>
              <a:gd name="connsiteX2" fmla="*/ 0 w 3133726"/>
              <a:gd name="connsiteY2" fmla="*/ 255409 h 509046"/>
              <a:gd name="connsiteX3" fmla="*/ 1566863 w 3133726"/>
              <a:gd name="connsiteY3" fmla="*/ 1883 h 509046"/>
              <a:gd name="connsiteX4" fmla="*/ 3126106 w 3133726"/>
              <a:gd name="connsiteY4" fmla="*/ 202069 h 509046"/>
              <a:gd name="connsiteX0" fmla="*/ 3133726 w 3141346"/>
              <a:gd name="connsiteY0" fmla="*/ 277641 h 508418"/>
              <a:gd name="connsiteX1" fmla="*/ 1566863 w 3141346"/>
              <a:gd name="connsiteY1" fmla="*/ 508307 h 508418"/>
              <a:gd name="connsiteX2" fmla="*/ 0 w 3141346"/>
              <a:gd name="connsiteY2" fmla="*/ 254781 h 508418"/>
              <a:gd name="connsiteX3" fmla="*/ 1566863 w 3141346"/>
              <a:gd name="connsiteY3" fmla="*/ 1255 h 508418"/>
              <a:gd name="connsiteX4" fmla="*/ 3141346 w 3141346"/>
              <a:gd name="connsiteY4" fmla="*/ 209061 h 508418"/>
              <a:gd name="connsiteX0" fmla="*/ 3133726 w 3141346"/>
              <a:gd name="connsiteY0" fmla="*/ 276482 h 507259"/>
              <a:gd name="connsiteX1" fmla="*/ 1566863 w 3141346"/>
              <a:gd name="connsiteY1" fmla="*/ 507148 h 507259"/>
              <a:gd name="connsiteX2" fmla="*/ 0 w 3141346"/>
              <a:gd name="connsiteY2" fmla="*/ 253622 h 507259"/>
              <a:gd name="connsiteX3" fmla="*/ 1566863 w 3141346"/>
              <a:gd name="connsiteY3" fmla="*/ 96 h 507259"/>
              <a:gd name="connsiteX4" fmla="*/ 3141346 w 3141346"/>
              <a:gd name="connsiteY4" fmla="*/ 238382 h 507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41346" h="507259">
                <a:moveTo>
                  <a:pt x="3133726" y="276482"/>
                </a:moveTo>
                <a:cubicBezTo>
                  <a:pt x="3133726" y="416501"/>
                  <a:pt x="2089151" y="510958"/>
                  <a:pt x="1566863" y="507148"/>
                </a:cubicBezTo>
                <a:cubicBezTo>
                  <a:pt x="1044575" y="503338"/>
                  <a:pt x="0" y="393641"/>
                  <a:pt x="0" y="253622"/>
                </a:cubicBezTo>
                <a:cubicBezTo>
                  <a:pt x="0" y="113603"/>
                  <a:pt x="1043305" y="2636"/>
                  <a:pt x="1566863" y="96"/>
                </a:cubicBezTo>
                <a:cubicBezTo>
                  <a:pt x="2090421" y="-2444"/>
                  <a:pt x="2958466" y="45023"/>
                  <a:pt x="3141346" y="238382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non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="" xmlns:a16="http://schemas.microsoft.com/office/drawing/2014/main" id="{CC4F8BAD-9924-4E3A-A62A-5876CFACAFCB}"/>
                  </a:ext>
                </a:extLst>
              </p:cNvPr>
              <p:cNvSpPr txBox="1"/>
              <p:nvPr/>
            </p:nvSpPr>
            <p:spPr>
              <a:xfrm>
                <a:off x="3635896" y="836712"/>
                <a:ext cx="166423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3200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sz="3200" b="1" i="1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เมตร</a:t>
                </a:r>
                <a:endParaRPr lang="en-US" sz="32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CC4F8BAD-9924-4E3A-A62A-5876CFACAF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5896" y="836712"/>
                <a:ext cx="1664238" cy="584775"/>
              </a:xfrm>
              <a:prstGeom prst="rect">
                <a:avLst/>
              </a:prstGeom>
              <a:blipFill>
                <a:blip r:embed="rId2"/>
                <a:stretch>
                  <a:fillRect t="-10417" r="-8425" b="-36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3" name="Straight Arrow Connector 52">
            <a:extLst>
              <a:ext uri="{FF2B5EF4-FFF2-40B4-BE49-F238E27FC236}">
                <a16:creationId xmlns="" xmlns:a16="http://schemas.microsoft.com/office/drawing/2014/main" id="{C3AD744A-D647-41A2-8C1D-5655196B1C6F}"/>
              </a:ext>
            </a:extLst>
          </p:cNvPr>
          <p:cNvCxnSpPr>
            <a:cxnSpLocks/>
          </p:cNvCxnSpPr>
          <p:nvPr/>
        </p:nvCxnSpPr>
        <p:spPr>
          <a:xfrm>
            <a:off x="5614894" y="1957894"/>
            <a:ext cx="0" cy="1499838"/>
          </a:xfrm>
          <a:prstGeom prst="straightConnector1">
            <a:avLst/>
          </a:pr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TextBox 53">
            <a:extLst>
              <a:ext uri="{FF2B5EF4-FFF2-40B4-BE49-F238E27FC236}">
                <a16:creationId xmlns="" xmlns:a16="http://schemas.microsoft.com/office/drawing/2014/main" id="{A4E771BF-2F19-4222-B504-32C451AF5852}"/>
              </a:ext>
            </a:extLst>
          </p:cNvPr>
          <p:cNvSpPr txBox="1"/>
          <p:nvPr/>
        </p:nvSpPr>
        <p:spPr>
          <a:xfrm>
            <a:off x="5612993" y="2423008"/>
            <a:ext cx="1039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="" xmlns:a16="http://schemas.microsoft.com/office/drawing/2014/main" id="{172E59CC-2B67-47D0-891A-E56783BA9BEC}"/>
              </a:ext>
            </a:extLst>
          </p:cNvPr>
          <p:cNvSpPr/>
          <p:nvPr/>
        </p:nvSpPr>
        <p:spPr>
          <a:xfrm>
            <a:off x="4281248" y="2040135"/>
            <a:ext cx="1161281" cy="1605219"/>
          </a:xfrm>
          <a:custGeom>
            <a:avLst/>
            <a:gdLst>
              <a:gd name="connsiteX0" fmla="*/ 1521142 w 1521143"/>
              <a:gd name="connsiteY0" fmla="*/ 0 h 2140292"/>
              <a:gd name="connsiteX1" fmla="*/ 1521142 w 1521143"/>
              <a:gd name="connsiteY1" fmla="*/ 1890124 h 2140292"/>
              <a:gd name="connsiteX2" fmla="*/ 1521143 w 1521143"/>
              <a:gd name="connsiteY2" fmla="*/ 1890127 h 2140292"/>
              <a:gd name="connsiteX3" fmla="*/ 270058 w 1521143"/>
              <a:gd name="connsiteY3" fmla="*/ 2135933 h 2140292"/>
              <a:gd name="connsiteX4" fmla="*/ 0 w 1521143"/>
              <a:gd name="connsiteY4" fmla="*/ 2140292 h 2140292"/>
              <a:gd name="connsiteX5" fmla="*/ 0 w 1521143"/>
              <a:gd name="connsiteY5" fmla="*/ 250208 h 2140292"/>
              <a:gd name="connsiteX6" fmla="*/ 250891 w 1521143"/>
              <a:gd name="connsiteY6" fmla="*/ 246411 h 2140292"/>
              <a:gd name="connsiteX7" fmla="*/ 1513053 w 1521143"/>
              <a:gd name="connsiteY7" fmla="*/ 25650 h 2140292"/>
              <a:gd name="connsiteX8" fmla="*/ 1521142 w 1521143"/>
              <a:gd name="connsiteY8" fmla="*/ 0 h 214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1143" h="2140292">
                <a:moveTo>
                  <a:pt x="1521142" y="0"/>
                </a:moveTo>
                <a:lnTo>
                  <a:pt x="1521142" y="1890124"/>
                </a:lnTo>
                <a:lnTo>
                  <a:pt x="1521143" y="1890127"/>
                </a:lnTo>
                <a:cubicBezTo>
                  <a:pt x="1521143" y="2011376"/>
                  <a:pt x="984051" y="2112537"/>
                  <a:pt x="270058" y="2135933"/>
                </a:cubicBezTo>
                <a:lnTo>
                  <a:pt x="0" y="2140292"/>
                </a:lnTo>
                <a:lnTo>
                  <a:pt x="0" y="250208"/>
                </a:lnTo>
                <a:lnTo>
                  <a:pt x="250891" y="246411"/>
                </a:lnTo>
                <a:cubicBezTo>
                  <a:pt x="923194" y="225783"/>
                  <a:pt x="1442844" y="136355"/>
                  <a:pt x="1513053" y="25650"/>
                </a:cubicBezTo>
                <a:lnTo>
                  <a:pt x="1521142" y="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5" name="Content Placeholder 2">
            <a:extLst>
              <a:ext uri="{FF2B5EF4-FFF2-40B4-BE49-F238E27FC236}">
                <a16:creationId xmlns="" xmlns:a16="http://schemas.microsoft.com/office/drawing/2014/main" id="{356FC661-9983-4AB1-B9EC-E4CC950D6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36" y="404664"/>
            <a:ext cx="7200800" cy="719699"/>
          </a:xfrm>
        </p:spPr>
        <p:txBody>
          <a:bodyPr>
            <a:normAutofit fontScale="77500" lnSpcReduction="20000"/>
          </a:bodyPr>
          <a:lstStyle/>
          <a:p>
            <a:pPr marL="90488" indent="0">
              <a:buNone/>
              <a:tabLst>
                <a:tab pos="630238" algn="l"/>
              </a:tabLst>
            </a:pPr>
            <a:r>
              <a:rPr lang="th-TH" dirty="0">
                <a:solidFill>
                  <a:srgbClr val="0000CC"/>
                </a:solidFill>
              </a:rPr>
              <a:t> </a:t>
            </a:r>
            <a:r>
              <a:rPr lang="th-TH" sz="4000" dirty="0">
                <a:solidFill>
                  <a:srgbClr val="0000CC"/>
                </a:solidFill>
              </a:rPr>
              <a:t>ต้องซื้อกระเบื้องปูพื้นและผนังบ่อเลี้ยงปลาทั้งสิ้นกี่แผ่น</a:t>
            </a:r>
            <a:r>
              <a:rPr lang="en-US" sz="4000" dirty="0">
                <a:solidFill>
                  <a:srgbClr val="0000CC"/>
                </a:solidFill>
              </a:rPr>
              <a:t>    </a:t>
            </a:r>
            <a:endParaRPr lang="th-TH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51868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648AB5CA-32D9-480C-BCBD-1C9A1E9753EE}"/>
              </a:ext>
            </a:extLst>
          </p:cNvPr>
          <p:cNvSpPr/>
          <p:nvPr/>
        </p:nvSpPr>
        <p:spPr>
          <a:xfrm>
            <a:off x="1400175" y="1568521"/>
            <a:ext cx="4092845" cy="1623548"/>
          </a:xfrm>
          <a:custGeom>
            <a:avLst/>
            <a:gdLst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24861 h 2165894"/>
              <a:gd name="connsiteX1" fmla="*/ 1996068 w 1996068"/>
              <a:gd name="connsiteY1" fmla="*/ 270187 h 2165894"/>
              <a:gd name="connsiteX2" fmla="*/ 1996068 w 1996068"/>
              <a:gd name="connsiteY2" fmla="*/ 2165894 h 2165894"/>
              <a:gd name="connsiteX3" fmla="*/ 998034 w 1996068"/>
              <a:gd name="connsiteY3" fmla="*/ 1920568 h 2165894"/>
              <a:gd name="connsiteX4" fmla="*/ 0 w 1996068"/>
              <a:gd name="connsiteY4" fmla="*/ 2165894 h 2165894"/>
              <a:gd name="connsiteX5" fmla="*/ 2940 w 1996068"/>
              <a:gd name="connsiteY5" fmla="*/ 3487 h 2165894"/>
              <a:gd name="connsiteX6" fmla="*/ 998034 w 1996068"/>
              <a:gd name="connsiteY6" fmla="*/ 24861 h 2165894"/>
              <a:gd name="connsiteX0" fmla="*/ 998034 w 1996068"/>
              <a:gd name="connsiteY0" fmla="*/ 45052 h 2186085"/>
              <a:gd name="connsiteX1" fmla="*/ 1990189 w 1996068"/>
              <a:gd name="connsiteY1" fmla="*/ 33203 h 2186085"/>
              <a:gd name="connsiteX2" fmla="*/ 1996068 w 1996068"/>
              <a:gd name="connsiteY2" fmla="*/ 2186085 h 2186085"/>
              <a:gd name="connsiteX3" fmla="*/ 998034 w 1996068"/>
              <a:gd name="connsiteY3" fmla="*/ 1940759 h 2186085"/>
              <a:gd name="connsiteX4" fmla="*/ 0 w 1996068"/>
              <a:gd name="connsiteY4" fmla="*/ 2186085 h 2186085"/>
              <a:gd name="connsiteX5" fmla="*/ 2940 w 1996068"/>
              <a:gd name="connsiteY5" fmla="*/ 23678 h 2186085"/>
              <a:gd name="connsiteX6" fmla="*/ 998034 w 1996068"/>
              <a:gd name="connsiteY6" fmla="*/ 45052 h 2186085"/>
              <a:gd name="connsiteX0" fmla="*/ 998034 w 1996068"/>
              <a:gd name="connsiteY0" fmla="*/ 21374 h 2162407"/>
              <a:gd name="connsiteX1" fmla="*/ 1990189 w 1996068"/>
              <a:gd name="connsiteY1" fmla="*/ 9525 h 2162407"/>
              <a:gd name="connsiteX2" fmla="*/ 1996068 w 1996068"/>
              <a:gd name="connsiteY2" fmla="*/ 2162407 h 2162407"/>
              <a:gd name="connsiteX3" fmla="*/ 998034 w 1996068"/>
              <a:gd name="connsiteY3" fmla="*/ 1917081 h 2162407"/>
              <a:gd name="connsiteX4" fmla="*/ 0 w 1996068"/>
              <a:gd name="connsiteY4" fmla="*/ 2162407 h 2162407"/>
              <a:gd name="connsiteX5" fmla="*/ 2940 w 1996068"/>
              <a:gd name="connsiteY5" fmla="*/ 0 h 2162407"/>
              <a:gd name="connsiteX6" fmla="*/ 998034 w 1996068"/>
              <a:gd name="connsiteY6" fmla="*/ 21374 h 2162407"/>
              <a:gd name="connsiteX0" fmla="*/ 998034 w 1996068"/>
              <a:gd name="connsiteY0" fmla="*/ 11849 h 2152882"/>
              <a:gd name="connsiteX1" fmla="*/ 1990189 w 1996068"/>
              <a:gd name="connsiteY1" fmla="*/ 0 h 2152882"/>
              <a:gd name="connsiteX2" fmla="*/ 1996068 w 1996068"/>
              <a:gd name="connsiteY2" fmla="*/ 2152882 h 2152882"/>
              <a:gd name="connsiteX3" fmla="*/ 998034 w 1996068"/>
              <a:gd name="connsiteY3" fmla="*/ 1907556 h 2152882"/>
              <a:gd name="connsiteX4" fmla="*/ 0 w 1996068"/>
              <a:gd name="connsiteY4" fmla="*/ 2152882 h 2152882"/>
              <a:gd name="connsiteX5" fmla="*/ 2940 w 1996068"/>
              <a:gd name="connsiteY5" fmla="*/ 0 h 2152882"/>
              <a:gd name="connsiteX6" fmla="*/ 998034 w 1996068"/>
              <a:gd name="connsiteY6" fmla="*/ 11849 h 2152882"/>
              <a:gd name="connsiteX0" fmla="*/ 998034 w 1996068"/>
              <a:gd name="connsiteY0" fmla="*/ 11849 h 2164731"/>
              <a:gd name="connsiteX1" fmla="*/ 1990189 w 1996068"/>
              <a:gd name="connsiteY1" fmla="*/ 0 h 2164731"/>
              <a:gd name="connsiteX2" fmla="*/ 1996068 w 1996068"/>
              <a:gd name="connsiteY2" fmla="*/ 2152882 h 2164731"/>
              <a:gd name="connsiteX3" fmla="*/ 995094 w 1996068"/>
              <a:gd name="connsiteY3" fmla="*/ 2164731 h 2164731"/>
              <a:gd name="connsiteX4" fmla="*/ 0 w 1996068"/>
              <a:gd name="connsiteY4" fmla="*/ 2152882 h 2164731"/>
              <a:gd name="connsiteX5" fmla="*/ 2940 w 1996068"/>
              <a:gd name="connsiteY5" fmla="*/ 0 h 2164731"/>
              <a:gd name="connsiteX6" fmla="*/ 998034 w 1996068"/>
              <a:gd name="connsiteY6" fmla="*/ 11849 h 216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6068" h="2164731">
                <a:moveTo>
                  <a:pt x="998034" y="11849"/>
                </a:moveTo>
                <a:cubicBezTo>
                  <a:pt x="1329242" y="11849"/>
                  <a:pt x="1659471" y="3950"/>
                  <a:pt x="1990189" y="0"/>
                </a:cubicBezTo>
                <a:cubicBezTo>
                  <a:pt x="1992149" y="717627"/>
                  <a:pt x="1994108" y="1435255"/>
                  <a:pt x="1996068" y="2152882"/>
                </a:cubicBezTo>
                <a:lnTo>
                  <a:pt x="995094" y="2164731"/>
                </a:lnTo>
                <a:lnTo>
                  <a:pt x="0" y="2152882"/>
                </a:lnTo>
                <a:lnTo>
                  <a:pt x="2940" y="0"/>
                </a:lnTo>
                <a:lnTo>
                  <a:pt x="998034" y="11849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 dirty="0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927C63DE-87A2-44F2-BA26-AD8D2EB2A9C9}"/>
              </a:ext>
            </a:extLst>
          </p:cNvPr>
          <p:cNvSpPr/>
          <p:nvPr/>
        </p:nvSpPr>
        <p:spPr>
          <a:xfrm>
            <a:off x="3071812" y="3320657"/>
            <a:ext cx="2350294" cy="37635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2A498A32-344F-47FE-8C1E-23E8C81BF84D}"/>
              </a:ext>
            </a:extLst>
          </p:cNvPr>
          <p:cNvSpPr/>
          <p:nvPr/>
        </p:nvSpPr>
        <p:spPr>
          <a:xfrm>
            <a:off x="1403446" y="1562487"/>
            <a:ext cx="360242" cy="1842596"/>
          </a:xfrm>
          <a:custGeom>
            <a:avLst/>
            <a:gdLst>
              <a:gd name="connsiteX0" fmla="*/ 0 w 1566863"/>
              <a:gd name="connsiteY0" fmla="*/ 0 h 2141033"/>
              <a:gd name="connsiteX1" fmla="*/ 1566863 w 1566863"/>
              <a:gd name="connsiteY1" fmla="*/ 250903 h 2141033"/>
              <a:gd name="connsiteX2" fmla="*/ 1566863 w 1566863"/>
              <a:gd name="connsiteY2" fmla="*/ 2141033 h 2141033"/>
              <a:gd name="connsiteX3" fmla="*/ 0 w 1566863"/>
              <a:gd name="connsiteY3" fmla="*/ 1890130 h 2141033"/>
              <a:gd name="connsiteX4" fmla="*/ 0 w 1566863"/>
              <a:gd name="connsiteY4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863" h="2141033">
                <a:moveTo>
                  <a:pt x="0" y="0"/>
                </a:moveTo>
                <a:cubicBezTo>
                  <a:pt x="0" y="138570"/>
                  <a:pt x="701508" y="250903"/>
                  <a:pt x="1566863" y="250903"/>
                </a:cubicBezTo>
                <a:lnTo>
                  <a:pt x="1566863" y="2141033"/>
                </a:lnTo>
                <a:cubicBezTo>
                  <a:pt x="701508" y="2141033"/>
                  <a:pt x="0" y="2028700"/>
                  <a:pt x="0" y="1890130"/>
                </a:cubicBez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52DA4E10-A8A0-43EE-A5E4-A5080383D8C1}"/>
              </a:ext>
            </a:extLst>
          </p:cNvPr>
          <p:cNvSpPr/>
          <p:nvPr/>
        </p:nvSpPr>
        <p:spPr>
          <a:xfrm>
            <a:off x="5132779" y="1562486"/>
            <a:ext cx="360242" cy="1842596"/>
          </a:xfrm>
          <a:custGeom>
            <a:avLst/>
            <a:gdLst>
              <a:gd name="connsiteX0" fmla="*/ 1521142 w 1521143"/>
              <a:gd name="connsiteY0" fmla="*/ 0 h 2140292"/>
              <a:gd name="connsiteX1" fmla="*/ 1521142 w 1521143"/>
              <a:gd name="connsiteY1" fmla="*/ 1890124 h 2140292"/>
              <a:gd name="connsiteX2" fmla="*/ 1521143 w 1521143"/>
              <a:gd name="connsiteY2" fmla="*/ 1890127 h 2140292"/>
              <a:gd name="connsiteX3" fmla="*/ 270058 w 1521143"/>
              <a:gd name="connsiteY3" fmla="*/ 2135933 h 2140292"/>
              <a:gd name="connsiteX4" fmla="*/ 0 w 1521143"/>
              <a:gd name="connsiteY4" fmla="*/ 2140292 h 2140292"/>
              <a:gd name="connsiteX5" fmla="*/ 0 w 1521143"/>
              <a:gd name="connsiteY5" fmla="*/ 250208 h 2140292"/>
              <a:gd name="connsiteX6" fmla="*/ 250891 w 1521143"/>
              <a:gd name="connsiteY6" fmla="*/ 246411 h 2140292"/>
              <a:gd name="connsiteX7" fmla="*/ 1513053 w 1521143"/>
              <a:gd name="connsiteY7" fmla="*/ 25650 h 2140292"/>
              <a:gd name="connsiteX8" fmla="*/ 1521142 w 1521143"/>
              <a:gd name="connsiteY8" fmla="*/ 0 h 214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1143" h="2140292">
                <a:moveTo>
                  <a:pt x="1521142" y="0"/>
                </a:moveTo>
                <a:lnTo>
                  <a:pt x="1521142" y="1890124"/>
                </a:lnTo>
                <a:lnTo>
                  <a:pt x="1521143" y="1890127"/>
                </a:lnTo>
                <a:cubicBezTo>
                  <a:pt x="1521143" y="2011376"/>
                  <a:pt x="984051" y="2112537"/>
                  <a:pt x="270058" y="2135933"/>
                </a:cubicBezTo>
                <a:lnTo>
                  <a:pt x="0" y="2140292"/>
                </a:lnTo>
                <a:lnTo>
                  <a:pt x="0" y="250208"/>
                </a:lnTo>
                <a:lnTo>
                  <a:pt x="250891" y="246411"/>
                </a:lnTo>
                <a:cubicBezTo>
                  <a:pt x="923194" y="225783"/>
                  <a:pt x="1442844" y="136355"/>
                  <a:pt x="1513053" y="25650"/>
                </a:cubicBezTo>
                <a:lnTo>
                  <a:pt x="1521142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2CA84D12-D029-44B3-A5D6-B05D86109496}"/>
              </a:ext>
            </a:extLst>
          </p:cNvPr>
          <p:cNvCxnSpPr>
            <a:cxnSpLocks/>
          </p:cNvCxnSpPr>
          <p:nvPr/>
        </p:nvCxnSpPr>
        <p:spPr>
          <a:xfrm>
            <a:off x="1400176" y="1423986"/>
            <a:ext cx="4092845" cy="0"/>
          </a:xfrm>
          <a:prstGeom prst="straightConnector1">
            <a:avLst/>
          </a:pr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575BF882-BE92-4A07-955E-9B62C91416DE}"/>
              </a:ext>
            </a:extLst>
          </p:cNvPr>
          <p:cNvSpPr/>
          <p:nvPr/>
        </p:nvSpPr>
        <p:spPr>
          <a:xfrm>
            <a:off x="5696120" y="1645772"/>
            <a:ext cx="2307" cy="7316"/>
          </a:xfrm>
          <a:custGeom>
            <a:avLst/>
            <a:gdLst>
              <a:gd name="connsiteX0" fmla="*/ 0 w 3076"/>
              <a:gd name="connsiteY0" fmla="*/ 0 h 9755"/>
              <a:gd name="connsiteX1" fmla="*/ 3076 w 3076"/>
              <a:gd name="connsiteY1" fmla="*/ 0 h 9755"/>
              <a:gd name="connsiteX2" fmla="*/ 3076 w 3076"/>
              <a:gd name="connsiteY2" fmla="*/ 9755 h 9755"/>
              <a:gd name="connsiteX3" fmla="*/ 0 w 3076"/>
              <a:gd name="connsiteY3" fmla="*/ 0 h 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" h="9755">
                <a:moveTo>
                  <a:pt x="0" y="0"/>
                </a:moveTo>
                <a:lnTo>
                  <a:pt x="3076" y="0"/>
                </a:lnTo>
                <a:lnTo>
                  <a:pt x="3076" y="975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8207980D-3370-4183-AB8F-F4FC17F07D1E}"/>
              </a:ext>
            </a:extLst>
          </p:cNvPr>
          <p:cNvCxnSpPr>
            <a:cxnSpLocks/>
          </p:cNvCxnSpPr>
          <p:nvPr/>
        </p:nvCxnSpPr>
        <p:spPr>
          <a:xfrm flipH="1">
            <a:off x="5696121" y="1562485"/>
            <a:ext cx="1901" cy="1629584"/>
          </a:xfrm>
          <a:prstGeom prst="straightConnector1">
            <a:avLst/>
          </a:pr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D3EEB3B4-B590-49BC-9A2A-552640688CDF}"/>
                  </a:ext>
                </a:extLst>
              </p:cNvPr>
              <p:cNvSpPr txBox="1"/>
              <p:nvPr/>
            </p:nvSpPr>
            <p:spPr>
              <a:xfrm>
                <a:off x="2829649" y="980728"/>
                <a:ext cx="166423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เมตร</a:t>
                </a:r>
                <a:endParaRPr lang="en-US" sz="32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3EEB3B4-B590-49BC-9A2A-552640688C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649" y="980728"/>
                <a:ext cx="1664238" cy="584775"/>
              </a:xfrm>
              <a:prstGeom prst="rect">
                <a:avLst/>
              </a:prstGeom>
              <a:blipFill>
                <a:blip r:embed="rId2"/>
                <a:stretch>
                  <a:fillRect t="-10417" r="-8425" b="-36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DE70533-E6A4-4842-9E5D-48F9E181251B}"/>
              </a:ext>
            </a:extLst>
          </p:cNvPr>
          <p:cNvSpPr txBox="1"/>
          <p:nvPr/>
        </p:nvSpPr>
        <p:spPr>
          <a:xfrm>
            <a:off x="5661558" y="2084889"/>
            <a:ext cx="1039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DD437C6-F79D-4791-B74B-7A6910CCB1EC}"/>
              </a:ext>
            </a:extLst>
          </p:cNvPr>
          <p:cNvSpPr txBox="1"/>
          <p:nvPr/>
        </p:nvSpPr>
        <p:spPr>
          <a:xfrm>
            <a:off x="2865348" y="2056016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ผนังบ่อ</a:t>
            </a:r>
            <a:endParaRPr lang="en-US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4FF45E65-A19C-413D-9A0A-F789E833B189}"/>
              </a:ext>
            </a:extLst>
          </p:cNvPr>
          <p:cNvSpPr txBox="1"/>
          <p:nvPr/>
        </p:nvSpPr>
        <p:spPr>
          <a:xfrm>
            <a:off x="3834171" y="3264077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ก้นบ่อ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="" xmlns:a16="http://schemas.microsoft.com/office/drawing/2014/main" id="{9E6E569E-CC36-4C62-87DC-1C4C0DF39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36" y="404664"/>
            <a:ext cx="7200800" cy="719699"/>
          </a:xfrm>
        </p:spPr>
        <p:txBody>
          <a:bodyPr>
            <a:normAutofit fontScale="77500" lnSpcReduction="20000"/>
          </a:bodyPr>
          <a:lstStyle/>
          <a:p>
            <a:pPr marL="90488" indent="0">
              <a:buNone/>
              <a:tabLst>
                <a:tab pos="630238" algn="l"/>
              </a:tabLst>
            </a:pPr>
            <a:r>
              <a:rPr lang="th-TH" dirty="0">
                <a:solidFill>
                  <a:srgbClr val="0000CC"/>
                </a:solidFill>
              </a:rPr>
              <a:t> </a:t>
            </a:r>
            <a:r>
              <a:rPr lang="th-TH" sz="4000" dirty="0">
                <a:solidFill>
                  <a:srgbClr val="0000CC"/>
                </a:solidFill>
              </a:rPr>
              <a:t>ต้องซื้อกระเบื้องปูพื้นและผนังบ่อเลี้ยงปลาทั้งสิ้นกี่แผ่น</a:t>
            </a:r>
            <a:r>
              <a:rPr lang="en-US" sz="4000" dirty="0">
                <a:solidFill>
                  <a:srgbClr val="0000CC"/>
                </a:solidFill>
              </a:rPr>
              <a:t>    </a:t>
            </a:r>
            <a:endParaRPr lang="th-TH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65042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648AB5CA-32D9-480C-BCBD-1C9A1E9753EE}"/>
              </a:ext>
            </a:extLst>
          </p:cNvPr>
          <p:cNvSpPr/>
          <p:nvPr/>
        </p:nvSpPr>
        <p:spPr>
          <a:xfrm>
            <a:off x="1400175" y="1555611"/>
            <a:ext cx="4092845" cy="1623548"/>
          </a:xfrm>
          <a:custGeom>
            <a:avLst/>
            <a:gdLst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0 h 2141033"/>
              <a:gd name="connsiteX1" fmla="*/ 1996068 w 1996068"/>
              <a:gd name="connsiteY1" fmla="*/ 245326 h 2141033"/>
              <a:gd name="connsiteX2" fmla="*/ 1996068 w 1996068"/>
              <a:gd name="connsiteY2" fmla="*/ 2141033 h 2141033"/>
              <a:gd name="connsiteX3" fmla="*/ 998034 w 1996068"/>
              <a:gd name="connsiteY3" fmla="*/ 1895707 h 2141033"/>
              <a:gd name="connsiteX4" fmla="*/ 0 w 1996068"/>
              <a:gd name="connsiteY4" fmla="*/ 2141033 h 2141033"/>
              <a:gd name="connsiteX5" fmla="*/ 0 w 1996068"/>
              <a:gd name="connsiteY5" fmla="*/ 245326 h 2141033"/>
              <a:gd name="connsiteX6" fmla="*/ 998034 w 1996068"/>
              <a:gd name="connsiteY6" fmla="*/ 0 h 2141033"/>
              <a:gd name="connsiteX0" fmla="*/ 998034 w 1996068"/>
              <a:gd name="connsiteY0" fmla="*/ 24861 h 2165894"/>
              <a:gd name="connsiteX1" fmla="*/ 1996068 w 1996068"/>
              <a:gd name="connsiteY1" fmla="*/ 270187 h 2165894"/>
              <a:gd name="connsiteX2" fmla="*/ 1996068 w 1996068"/>
              <a:gd name="connsiteY2" fmla="*/ 2165894 h 2165894"/>
              <a:gd name="connsiteX3" fmla="*/ 998034 w 1996068"/>
              <a:gd name="connsiteY3" fmla="*/ 1920568 h 2165894"/>
              <a:gd name="connsiteX4" fmla="*/ 0 w 1996068"/>
              <a:gd name="connsiteY4" fmla="*/ 2165894 h 2165894"/>
              <a:gd name="connsiteX5" fmla="*/ 2940 w 1996068"/>
              <a:gd name="connsiteY5" fmla="*/ 3487 h 2165894"/>
              <a:gd name="connsiteX6" fmla="*/ 998034 w 1996068"/>
              <a:gd name="connsiteY6" fmla="*/ 24861 h 2165894"/>
              <a:gd name="connsiteX0" fmla="*/ 998034 w 1996068"/>
              <a:gd name="connsiteY0" fmla="*/ 45052 h 2186085"/>
              <a:gd name="connsiteX1" fmla="*/ 1990189 w 1996068"/>
              <a:gd name="connsiteY1" fmla="*/ 33203 h 2186085"/>
              <a:gd name="connsiteX2" fmla="*/ 1996068 w 1996068"/>
              <a:gd name="connsiteY2" fmla="*/ 2186085 h 2186085"/>
              <a:gd name="connsiteX3" fmla="*/ 998034 w 1996068"/>
              <a:gd name="connsiteY3" fmla="*/ 1940759 h 2186085"/>
              <a:gd name="connsiteX4" fmla="*/ 0 w 1996068"/>
              <a:gd name="connsiteY4" fmla="*/ 2186085 h 2186085"/>
              <a:gd name="connsiteX5" fmla="*/ 2940 w 1996068"/>
              <a:gd name="connsiteY5" fmla="*/ 23678 h 2186085"/>
              <a:gd name="connsiteX6" fmla="*/ 998034 w 1996068"/>
              <a:gd name="connsiteY6" fmla="*/ 45052 h 2186085"/>
              <a:gd name="connsiteX0" fmla="*/ 998034 w 1996068"/>
              <a:gd name="connsiteY0" fmla="*/ 21374 h 2162407"/>
              <a:gd name="connsiteX1" fmla="*/ 1990189 w 1996068"/>
              <a:gd name="connsiteY1" fmla="*/ 9525 h 2162407"/>
              <a:gd name="connsiteX2" fmla="*/ 1996068 w 1996068"/>
              <a:gd name="connsiteY2" fmla="*/ 2162407 h 2162407"/>
              <a:gd name="connsiteX3" fmla="*/ 998034 w 1996068"/>
              <a:gd name="connsiteY3" fmla="*/ 1917081 h 2162407"/>
              <a:gd name="connsiteX4" fmla="*/ 0 w 1996068"/>
              <a:gd name="connsiteY4" fmla="*/ 2162407 h 2162407"/>
              <a:gd name="connsiteX5" fmla="*/ 2940 w 1996068"/>
              <a:gd name="connsiteY5" fmla="*/ 0 h 2162407"/>
              <a:gd name="connsiteX6" fmla="*/ 998034 w 1996068"/>
              <a:gd name="connsiteY6" fmla="*/ 21374 h 2162407"/>
              <a:gd name="connsiteX0" fmla="*/ 998034 w 1996068"/>
              <a:gd name="connsiteY0" fmla="*/ 11849 h 2152882"/>
              <a:gd name="connsiteX1" fmla="*/ 1990189 w 1996068"/>
              <a:gd name="connsiteY1" fmla="*/ 0 h 2152882"/>
              <a:gd name="connsiteX2" fmla="*/ 1996068 w 1996068"/>
              <a:gd name="connsiteY2" fmla="*/ 2152882 h 2152882"/>
              <a:gd name="connsiteX3" fmla="*/ 998034 w 1996068"/>
              <a:gd name="connsiteY3" fmla="*/ 1907556 h 2152882"/>
              <a:gd name="connsiteX4" fmla="*/ 0 w 1996068"/>
              <a:gd name="connsiteY4" fmla="*/ 2152882 h 2152882"/>
              <a:gd name="connsiteX5" fmla="*/ 2940 w 1996068"/>
              <a:gd name="connsiteY5" fmla="*/ 0 h 2152882"/>
              <a:gd name="connsiteX6" fmla="*/ 998034 w 1996068"/>
              <a:gd name="connsiteY6" fmla="*/ 11849 h 2152882"/>
              <a:gd name="connsiteX0" fmla="*/ 998034 w 1996068"/>
              <a:gd name="connsiteY0" fmla="*/ 11849 h 2164731"/>
              <a:gd name="connsiteX1" fmla="*/ 1990189 w 1996068"/>
              <a:gd name="connsiteY1" fmla="*/ 0 h 2164731"/>
              <a:gd name="connsiteX2" fmla="*/ 1996068 w 1996068"/>
              <a:gd name="connsiteY2" fmla="*/ 2152882 h 2164731"/>
              <a:gd name="connsiteX3" fmla="*/ 995094 w 1996068"/>
              <a:gd name="connsiteY3" fmla="*/ 2164731 h 2164731"/>
              <a:gd name="connsiteX4" fmla="*/ 0 w 1996068"/>
              <a:gd name="connsiteY4" fmla="*/ 2152882 h 2164731"/>
              <a:gd name="connsiteX5" fmla="*/ 2940 w 1996068"/>
              <a:gd name="connsiteY5" fmla="*/ 0 h 2164731"/>
              <a:gd name="connsiteX6" fmla="*/ 998034 w 1996068"/>
              <a:gd name="connsiteY6" fmla="*/ 11849 h 2164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96068" h="2164731">
                <a:moveTo>
                  <a:pt x="998034" y="11849"/>
                </a:moveTo>
                <a:cubicBezTo>
                  <a:pt x="1329242" y="11849"/>
                  <a:pt x="1659471" y="3950"/>
                  <a:pt x="1990189" y="0"/>
                </a:cubicBezTo>
                <a:cubicBezTo>
                  <a:pt x="1992149" y="717627"/>
                  <a:pt x="1994108" y="1435255"/>
                  <a:pt x="1996068" y="2152882"/>
                </a:cubicBezTo>
                <a:lnTo>
                  <a:pt x="995094" y="2164731"/>
                </a:lnTo>
                <a:lnTo>
                  <a:pt x="0" y="2152882"/>
                </a:lnTo>
                <a:lnTo>
                  <a:pt x="2940" y="0"/>
                </a:lnTo>
                <a:lnTo>
                  <a:pt x="998034" y="11849"/>
                </a:lnTo>
                <a:close/>
              </a:path>
            </a:pathLst>
          </a:custGeom>
          <a:gradFill flip="none" rotWithShape="1">
            <a:gsLst>
              <a:gs pos="0">
                <a:schemeClr val="accent2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2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2">
                  <a:lumMod val="60000"/>
                  <a:lumOff val="40000"/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927C63DE-87A2-44F2-BA26-AD8D2EB2A9C9}"/>
              </a:ext>
            </a:extLst>
          </p:cNvPr>
          <p:cNvSpPr/>
          <p:nvPr/>
        </p:nvSpPr>
        <p:spPr>
          <a:xfrm>
            <a:off x="6272212" y="3012387"/>
            <a:ext cx="2350294" cy="235229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2A498A32-344F-47FE-8C1E-23E8C81BF84D}"/>
              </a:ext>
            </a:extLst>
          </p:cNvPr>
          <p:cNvSpPr/>
          <p:nvPr/>
        </p:nvSpPr>
        <p:spPr>
          <a:xfrm>
            <a:off x="647677" y="1549577"/>
            <a:ext cx="360242" cy="1842596"/>
          </a:xfrm>
          <a:custGeom>
            <a:avLst/>
            <a:gdLst>
              <a:gd name="connsiteX0" fmla="*/ 0 w 1566863"/>
              <a:gd name="connsiteY0" fmla="*/ 0 h 2141033"/>
              <a:gd name="connsiteX1" fmla="*/ 1566863 w 1566863"/>
              <a:gd name="connsiteY1" fmla="*/ 250903 h 2141033"/>
              <a:gd name="connsiteX2" fmla="*/ 1566863 w 1566863"/>
              <a:gd name="connsiteY2" fmla="*/ 2141033 h 2141033"/>
              <a:gd name="connsiteX3" fmla="*/ 0 w 1566863"/>
              <a:gd name="connsiteY3" fmla="*/ 1890130 h 2141033"/>
              <a:gd name="connsiteX4" fmla="*/ 0 w 1566863"/>
              <a:gd name="connsiteY4" fmla="*/ 0 h 2141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6863" h="2141033">
                <a:moveTo>
                  <a:pt x="0" y="0"/>
                </a:moveTo>
                <a:cubicBezTo>
                  <a:pt x="0" y="138570"/>
                  <a:pt x="701508" y="250903"/>
                  <a:pt x="1566863" y="250903"/>
                </a:cubicBezTo>
                <a:lnTo>
                  <a:pt x="1566863" y="2141033"/>
                </a:lnTo>
                <a:cubicBezTo>
                  <a:pt x="701508" y="2141033"/>
                  <a:pt x="0" y="2028700"/>
                  <a:pt x="0" y="1890130"/>
                </a:cubicBez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sp>
        <p:nvSpPr>
          <p:cNvPr id="10" name="Freeform: Shape 9">
            <a:extLst>
              <a:ext uri="{FF2B5EF4-FFF2-40B4-BE49-F238E27FC236}">
                <a16:creationId xmlns="" xmlns:a16="http://schemas.microsoft.com/office/drawing/2014/main" id="{52DA4E10-A8A0-43EE-A5E4-A5080383D8C1}"/>
              </a:ext>
            </a:extLst>
          </p:cNvPr>
          <p:cNvSpPr/>
          <p:nvPr/>
        </p:nvSpPr>
        <p:spPr>
          <a:xfrm>
            <a:off x="5132779" y="1549576"/>
            <a:ext cx="360242" cy="1842596"/>
          </a:xfrm>
          <a:custGeom>
            <a:avLst/>
            <a:gdLst>
              <a:gd name="connsiteX0" fmla="*/ 1521142 w 1521143"/>
              <a:gd name="connsiteY0" fmla="*/ 0 h 2140292"/>
              <a:gd name="connsiteX1" fmla="*/ 1521142 w 1521143"/>
              <a:gd name="connsiteY1" fmla="*/ 1890124 h 2140292"/>
              <a:gd name="connsiteX2" fmla="*/ 1521143 w 1521143"/>
              <a:gd name="connsiteY2" fmla="*/ 1890127 h 2140292"/>
              <a:gd name="connsiteX3" fmla="*/ 270058 w 1521143"/>
              <a:gd name="connsiteY3" fmla="*/ 2135933 h 2140292"/>
              <a:gd name="connsiteX4" fmla="*/ 0 w 1521143"/>
              <a:gd name="connsiteY4" fmla="*/ 2140292 h 2140292"/>
              <a:gd name="connsiteX5" fmla="*/ 0 w 1521143"/>
              <a:gd name="connsiteY5" fmla="*/ 250208 h 2140292"/>
              <a:gd name="connsiteX6" fmla="*/ 250891 w 1521143"/>
              <a:gd name="connsiteY6" fmla="*/ 246411 h 2140292"/>
              <a:gd name="connsiteX7" fmla="*/ 1513053 w 1521143"/>
              <a:gd name="connsiteY7" fmla="*/ 25650 h 2140292"/>
              <a:gd name="connsiteX8" fmla="*/ 1521142 w 1521143"/>
              <a:gd name="connsiteY8" fmla="*/ 0 h 2140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1143" h="2140292">
                <a:moveTo>
                  <a:pt x="1521142" y="0"/>
                </a:moveTo>
                <a:lnTo>
                  <a:pt x="1521142" y="1890124"/>
                </a:lnTo>
                <a:lnTo>
                  <a:pt x="1521143" y="1890127"/>
                </a:lnTo>
                <a:cubicBezTo>
                  <a:pt x="1521143" y="2011376"/>
                  <a:pt x="984051" y="2112537"/>
                  <a:pt x="270058" y="2135933"/>
                </a:cubicBezTo>
                <a:lnTo>
                  <a:pt x="0" y="2140292"/>
                </a:lnTo>
                <a:lnTo>
                  <a:pt x="0" y="250208"/>
                </a:lnTo>
                <a:lnTo>
                  <a:pt x="250891" y="246411"/>
                </a:lnTo>
                <a:cubicBezTo>
                  <a:pt x="923194" y="225783"/>
                  <a:pt x="1442844" y="136355"/>
                  <a:pt x="1513053" y="25650"/>
                </a:cubicBezTo>
                <a:lnTo>
                  <a:pt x="1521142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2CA84D12-D029-44B3-A5D6-B05D86109496}"/>
              </a:ext>
            </a:extLst>
          </p:cNvPr>
          <p:cNvCxnSpPr>
            <a:cxnSpLocks/>
          </p:cNvCxnSpPr>
          <p:nvPr/>
        </p:nvCxnSpPr>
        <p:spPr>
          <a:xfrm>
            <a:off x="1400174" y="1411076"/>
            <a:ext cx="4092846" cy="0"/>
          </a:xfrm>
          <a:prstGeom prst="straightConnector1">
            <a:avLst/>
          </a:pr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575BF882-BE92-4A07-955E-9B62C91416DE}"/>
              </a:ext>
            </a:extLst>
          </p:cNvPr>
          <p:cNvSpPr/>
          <p:nvPr/>
        </p:nvSpPr>
        <p:spPr>
          <a:xfrm>
            <a:off x="5696120" y="1632862"/>
            <a:ext cx="2307" cy="7316"/>
          </a:xfrm>
          <a:custGeom>
            <a:avLst/>
            <a:gdLst>
              <a:gd name="connsiteX0" fmla="*/ 0 w 3076"/>
              <a:gd name="connsiteY0" fmla="*/ 0 h 9755"/>
              <a:gd name="connsiteX1" fmla="*/ 3076 w 3076"/>
              <a:gd name="connsiteY1" fmla="*/ 0 h 9755"/>
              <a:gd name="connsiteX2" fmla="*/ 3076 w 3076"/>
              <a:gd name="connsiteY2" fmla="*/ 9755 h 9755"/>
              <a:gd name="connsiteX3" fmla="*/ 0 w 3076"/>
              <a:gd name="connsiteY3" fmla="*/ 0 h 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6" h="9755">
                <a:moveTo>
                  <a:pt x="0" y="0"/>
                </a:moveTo>
                <a:lnTo>
                  <a:pt x="3076" y="0"/>
                </a:lnTo>
                <a:lnTo>
                  <a:pt x="3076" y="9755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10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="" xmlns:a16="http://schemas.microsoft.com/office/drawing/2014/main" id="{8207980D-3370-4183-AB8F-F4FC17F07D1E}"/>
              </a:ext>
            </a:extLst>
          </p:cNvPr>
          <p:cNvCxnSpPr>
            <a:cxnSpLocks/>
          </p:cNvCxnSpPr>
          <p:nvPr/>
        </p:nvCxnSpPr>
        <p:spPr>
          <a:xfrm flipH="1">
            <a:off x="5696121" y="1549575"/>
            <a:ext cx="1901" cy="1629584"/>
          </a:xfrm>
          <a:prstGeom prst="straightConnector1">
            <a:avLst/>
          </a:prstGeom>
          <a:noFill/>
          <a:ln w="28575">
            <a:solidFill>
              <a:schemeClr val="bg1">
                <a:lumMod val="65000"/>
              </a:schemeClr>
            </a:solidFill>
            <a:headEnd type="triangl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" name="Group 5">
            <a:extLst>
              <a:ext uri="{FF2B5EF4-FFF2-40B4-BE49-F238E27FC236}">
                <a16:creationId xmlns="" xmlns:a16="http://schemas.microsoft.com/office/drawing/2014/main" id="{E384802E-9962-4379-A314-840798BA6308}"/>
              </a:ext>
            </a:extLst>
          </p:cNvPr>
          <p:cNvGrpSpPr/>
          <p:nvPr/>
        </p:nvGrpSpPr>
        <p:grpSpPr>
          <a:xfrm>
            <a:off x="7447358" y="3356872"/>
            <a:ext cx="830955" cy="831662"/>
            <a:chOff x="9929811" y="3332829"/>
            <a:chExt cx="1107940" cy="1108882"/>
          </a:xfrm>
        </p:grpSpPr>
        <p:cxnSp>
          <p:nvCxnSpPr>
            <p:cNvPr id="4" name="Straight Arrow Connector 3">
              <a:extLst>
                <a:ext uri="{FF2B5EF4-FFF2-40B4-BE49-F238E27FC236}">
                  <a16:creationId xmlns="" xmlns:a16="http://schemas.microsoft.com/office/drawing/2014/main" id="{58D5681B-F283-49CE-A153-D2EE35A2F1A2}"/>
                </a:ext>
              </a:extLst>
            </p:cNvPr>
            <p:cNvCxnSpPr>
              <a:endCxn id="8" idx="7"/>
            </p:cNvCxnSpPr>
            <p:nvPr/>
          </p:nvCxnSpPr>
          <p:spPr>
            <a:xfrm flipV="1">
              <a:off x="9929811" y="3332829"/>
              <a:ext cx="1107940" cy="1108882"/>
            </a:xfrm>
            <a:prstGeom prst="straightConnector1">
              <a:avLst/>
            </a:prstGeom>
            <a:ln w="28575">
              <a:solidFill>
                <a:schemeClr val="bg1">
                  <a:lumMod val="6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>
              <a:extLst>
                <a:ext uri="{FF2B5EF4-FFF2-40B4-BE49-F238E27FC236}">
                  <a16:creationId xmlns="" xmlns:a16="http://schemas.microsoft.com/office/drawing/2014/main" id="{C079EEEB-EE82-464A-B093-405675C8E4F6}"/>
                </a:ext>
              </a:extLst>
            </p:cNvPr>
            <p:cNvSpPr txBox="1"/>
            <p:nvPr/>
          </p:nvSpPr>
          <p:spPr>
            <a:xfrm>
              <a:off x="10416480" y="3527332"/>
              <a:ext cx="485603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</a:t>
              </a:r>
              <a:endParaRPr lang="en-US" sz="21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="" xmlns:a16="http://schemas.microsoft.com/office/drawing/2014/main" id="{10C48B73-61DA-4FA0-B56E-812201422D5F}"/>
                  </a:ext>
                </a:extLst>
              </p:cNvPr>
              <p:cNvSpPr txBox="1"/>
              <p:nvPr/>
            </p:nvSpPr>
            <p:spPr>
              <a:xfrm>
                <a:off x="323528" y="3299839"/>
                <a:ext cx="5787738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พื้นที่ผนังบ่อ</a:t>
                </a:r>
                <a:r>
                  <a:rPr lang="en-US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(</a:t>
                </a:r>
                <a:r>
                  <a:rPr lang="th-TH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สี่เหลี่ยมผืนผ้า) </a:t>
                </a:r>
                <a:r>
                  <a:rPr lang="en-US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= </a:t>
                </a:r>
                <a14:m>
                  <m:oMath xmlns:m="http://schemas.openxmlformats.org/officeDocument/2006/math">
                    <m:r>
                      <a:rPr lang="en-US" sz="3300" b="1" i="1" smtClean="0">
                        <a:latin typeface="Cambria Math" panose="02040503050406030204" pitchFamily="18" charset="0"/>
                        <a:cs typeface="FreesiaUPC" panose="020B0604020202020204" pitchFamily="34" charset="-34"/>
                      </a:rPr>
                      <m:t>𝟐</m:t>
                    </m:r>
                    <m:r>
                      <a:rPr lang="en-US" sz="3300" b="1" i="1" smtClean="0">
                        <a:latin typeface="Cambria Math" panose="02040503050406030204" pitchFamily="18" charset="0"/>
                        <a:cs typeface="FreesiaUPC" panose="020B0604020202020204" pitchFamily="34" charset="-34"/>
                      </a:rPr>
                      <m:t>𝝅</m:t>
                    </m:r>
                    <m:r>
                      <a:rPr lang="en-US" sz="3300" b="1" i="1" smtClean="0">
                        <a:latin typeface="Cambria Math" panose="02040503050406030204" pitchFamily="18" charset="0"/>
                        <a:cs typeface="FreesiaUPC" panose="020B0604020202020204" pitchFamily="34" charset="-34"/>
                      </a:rPr>
                      <m:t>𝒓</m:t>
                    </m:r>
                    <m:r>
                      <a:rPr lang="en-US" sz="3300" b="1" i="1" smtClean="0">
                        <a:latin typeface="Cambria Math" panose="02040503050406030204" pitchFamily="18" charset="0"/>
                        <a:cs typeface="FreesiaUPC" panose="020B0604020202020204" pitchFamily="34" charset="-34"/>
                      </a:rPr>
                      <m:t>×</m:t>
                    </m:r>
                    <m:r>
                      <a:rPr lang="en-US" sz="3300" b="1" i="1" smtClean="0">
                        <a:latin typeface="Cambria Math" panose="02040503050406030204" pitchFamily="18" charset="0"/>
                        <a:cs typeface="FreesiaUPC" panose="020B0604020202020204" pitchFamily="34" charset="-34"/>
                      </a:rPr>
                      <m:t>𝟏</m:t>
                    </m:r>
                  </m:oMath>
                </a14:m>
                <a:endParaRPr lang="en-US" sz="33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0C48B73-61DA-4FA0-B56E-812201422D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299839"/>
                <a:ext cx="5787738" cy="600164"/>
              </a:xfrm>
              <a:prstGeom prst="rect">
                <a:avLst/>
              </a:prstGeom>
              <a:blipFill>
                <a:blip r:embed="rId2"/>
                <a:stretch>
                  <a:fillRect l="-2842" t="-9091" b="-38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36C7B21D-5848-47D9-91B1-C5E79D889ECA}"/>
                  </a:ext>
                </a:extLst>
              </p:cNvPr>
              <p:cNvSpPr txBox="1"/>
              <p:nvPr/>
            </p:nvSpPr>
            <p:spPr>
              <a:xfrm>
                <a:off x="3368329" y="5280934"/>
                <a:ext cx="3906775" cy="611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พื้นที่ก้นบ่อ </a:t>
                </a:r>
                <a:r>
                  <a:rPr lang="en-US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(</a:t>
                </a:r>
                <a:r>
                  <a:rPr lang="th-TH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วงกลม) </a:t>
                </a:r>
                <a:r>
                  <a:rPr lang="en-US" sz="33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= </a:t>
                </a:r>
                <a14:m>
                  <m:oMath xmlns:m="http://schemas.openxmlformats.org/officeDocument/2006/math">
                    <m:r>
                      <a:rPr lang="en-US" sz="3300" b="1" i="1" smtClean="0">
                        <a:latin typeface="Cambria Math" panose="02040503050406030204" pitchFamily="18" charset="0"/>
                      </a:rPr>
                      <m:t>𝝅</m:t>
                    </m:r>
                    <m:sSup>
                      <m:sSupPr>
                        <m:ctrlPr>
                          <a:rPr lang="en-US" sz="33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3300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p>
                        <m:r>
                          <a:rPr lang="en-US" sz="33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sz="33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6C7B21D-5848-47D9-91B1-C5E79D889E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8329" y="5280934"/>
                <a:ext cx="3906775" cy="611642"/>
              </a:xfrm>
              <a:prstGeom prst="rect">
                <a:avLst/>
              </a:prstGeom>
              <a:blipFill>
                <a:blip r:embed="rId3"/>
                <a:stretch>
                  <a:fillRect l="-4219" t="-6931" b="-376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270E2694-C691-4C41-9C10-0F2D836FEF93}"/>
              </a:ext>
            </a:extLst>
          </p:cNvPr>
          <p:cNvSpPr txBox="1"/>
          <p:nvPr/>
        </p:nvSpPr>
        <p:spPr>
          <a:xfrm>
            <a:off x="2865348" y="2043106"/>
            <a:ext cx="1208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ผนังบ่อ</a:t>
            </a:r>
            <a:endParaRPr lang="en-US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823C3992-DCFC-4647-BA4A-1ABA0C246E78}"/>
              </a:ext>
            </a:extLst>
          </p:cNvPr>
          <p:cNvSpPr txBox="1"/>
          <p:nvPr/>
        </p:nvSpPr>
        <p:spPr>
          <a:xfrm>
            <a:off x="7042439" y="4533019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ก้นบ่อ</a:t>
            </a:r>
            <a:endParaRPr lang="en-US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AD2E9DDA-8064-4ADD-BEF2-A3967E3431D0}"/>
              </a:ext>
            </a:extLst>
          </p:cNvPr>
          <p:cNvSpPr txBox="1"/>
          <p:nvPr/>
        </p:nvSpPr>
        <p:spPr>
          <a:xfrm>
            <a:off x="5661558" y="2071979"/>
            <a:ext cx="1039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1 </a:t>
            </a:r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เมตร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="" xmlns:a16="http://schemas.microsoft.com/office/drawing/2014/main" id="{86F2053F-1286-4BBF-800C-F7FAC57F6EE8}"/>
                  </a:ext>
                </a:extLst>
              </p:cNvPr>
              <p:cNvSpPr txBox="1"/>
              <p:nvPr/>
            </p:nvSpPr>
            <p:spPr>
              <a:xfrm>
                <a:off x="2829649" y="980728"/>
                <a:ext cx="166423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𝝅</m:t>
                    </m:r>
                    <m:r>
                      <a:rPr lang="en-US" sz="3200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r>
                  <a:rPr lang="en-US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sz="3200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เมตร</a:t>
                </a:r>
                <a:endParaRPr lang="en-US" sz="3200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6F2053F-1286-4BBF-800C-F7FAC57F6E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649" y="980728"/>
                <a:ext cx="1664238" cy="584775"/>
              </a:xfrm>
              <a:prstGeom prst="rect">
                <a:avLst/>
              </a:prstGeom>
              <a:blipFill>
                <a:blip r:embed="rId4"/>
                <a:stretch>
                  <a:fillRect t="-10417" r="-8425" b="-364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Content Placeholder 2">
            <a:extLst>
              <a:ext uri="{FF2B5EF4-FFF2-40B4-BE49-F238E27FC236}">
                <a16:creationId xmlns="" xmlns:a16="http://schemas.microsoft.com/office/drawing/2014/main" id="{98AC8C9A-AE65-48EE-B256-F839670C2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36" y="404664"/>
            <a:ext cx="7200800" cy="719699"/>
          </a:xfrm>
        </p:spPr>
        <p:txBody>
          <a:bodyPr>
            <a:normAutofit fontScale="77500" lnSpcReduction="20000"/>
          </a:bodyPr>
          <a:lstStyle/>
          <a:p>
            <a:pPr marL="90488" indent="0">
              <a:buNone/>
              <a:tabLst>
                <a:tab pos="630238" algn="l"/>
              </a:tabLst>
            </a:pPr>
            <a:r>
              <a:rPr lang="th-TH" dirty="0">
                <a:solidFill>
                  <a:srgbClr val="0000CC"/>
                </a:solidFill>
              </a:rPr>
              <a:t> </a:t>
            </a:r>
            <a:r>
              <a:rPr lang="th-TH" sz="4000" dirty="0">
                <a:solidFill>
                  <a:srgbClr val="0000CC"/>
                </a:solidFill>
              </a:rPr>
              <a:t>ต้องซื้อกระเบื้องปูพื้นและผนังบ่อเลี้ยงปลาทั้งสิ้นกี่แผ่น</a:t>
            </a:r>
            <a:r>
              <a:rPr lang="en-US" sz="4000" dirty="0">
                <a:solidFill>
                  <a:srgbClr val="0000CC"/>
                </a:solidFill>
              </a:rPr>
              <a:t>    </a:t>
            </a:r>
            <a:endParaRPr lang="th-TH" u="sng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63153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99592" y="1196752"/>
                <a:ext cx="7848872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th-TH" sz="40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2005_iannnnnGMO" panose="02000000000000000000" pitchFamily="2" charset="0"/>
                    <a:cs typeface="2005_iannnnnGMO" panose="02000000000000000000" pitchFamily="2" charset="0"/>
                  </a:rPr>
                  <a:t> </a:t>
                </a:r>
                <a:r>
                  <a:rPr lang="th-TH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พื้นที่บ่อทั้งหมด </a:t>
                </a: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= </a:t>
                </a:r>
                <a:r>
                  <a:rPr lang="th-TH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พท.พื้นก้นบ่อ </a:t>
                </a: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+ </a:t>
                </a:r>
                <a:r>
                  <a:rPr lang="th-TH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พท</a:t>
                </a:r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.</a:t>
                </a:r>
                <a:r>
                  <a:rPr lang="th-TH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ผนังบ่อ</a:t>
                </a:r>
                <a:endPara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                       </a:t>
                </a:r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=</a:t>
                </a:r>
                <a:r>
                  <a:rPr lang="th-TH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14:m>
                  <m:oMath xmlns:m="http://schemas.openxmlformats.org/officeDocument/2006/math">
                    <m:r>
                      <a:rPr lang="th-TH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𝝅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sz="2000" b="1" i="1" baseline="3000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+(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𝟐</m:t>
                    </m:r>
                    <m:r>
                      <a:rPr lang="th-TH" sz="20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𝝅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𝒓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∗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0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sz="2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		 = 19.64 + 15.71</a:t>
                </a:r>
              </a:p>
              <a:p>
                <a:r>
                  <a:rPr 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		 = 35.35 </a:t>
                </a:r>
                <a:r>
                  <a:rPr lang="th-TH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ตร.ม.</a:t>
                </a:r>
                <a:endPara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1196752"/>
                <a:ext cx="7848872" cy="2000548"/>
              </a:xfrm>
              <a:prstGeom prst="rect">
                <a:avLst/>
              </a:prstGeom>
              <a:blipFill>
                <a:blip r:embed="rId2"/>
                <a:stretch>
                  <a:fillRect l="-2875" t="-6402" b="-9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/>
          <p:cNvSpPr txBox="1">
            <a:spLocks/>
          </p:cNvSpPr>
          <p:nvPr/>
        </p:nvSpPr>
        <p:spPr>
          <a:xfrm>
            <a:off x="1266836" y="404664"/>
            <a:ext cx="7200800" cy="7196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b="1" kern="1200">
                <a:solidFill>
                  <a:schemeClr val="tx1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b="1" kern="1200">
                <a:solidFill>
                  <a:schemeClr val="tx1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1" kern="1200">
                <a:solidFill>
                  <a:schemeClr val="tx1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b="1" kern="1200">
                <a:solidFill>
                  <a:schemeClr val="tx1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b="1" kern="1200">
                <a:solidFill>
                  <a:schemeClr val="tx1"/>
                </a:solidFill>
                <a:latin typeface="TH Niramit AS" panose="02000506000000020004" pitchFamily="2" charset="-34"/>
                <a:ea typeface="+mn-ea"/>
                <a:cs typeface="TH Niramit AS" panose="02000506000000020004" pitchFamily="2" charset="-34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>
              <a:buFont typeface="Arial" panose="020B0604020202020204" pitchFamily="34" charset="0"/>
              <a:buNone/>
              <a:tabLst>
                <a:tab pos="630238" algn="l"/>
              </a:tabLst>
            </a:pPr>
            <a:r>
              <a:rPr lang="th-TH" dirty="0">
                <a:solidFill>
                  <a:srgbClr val="0000CC"/>
                </a:solidFill>
              </a:rPr>
              <a:t> </a:t>
            </a:r>
            <a:r>
              <a:rPr lang="th-TH" sz="4000" dirty="0">
                <a:solidFill>
                  <a:srgbClr val="0000CC"/>
                </a:solidFill>
              </a:rPr>
              <a:t>ต้องซื้อกระเบื้องปูพื้นและผนังบ่อเลี้ยงปลาทั้งสิ้นกี่แผ่น</a:t>
            </a:r>
            <a:r>
              <a:rPr lang="en-US" sz="4000" dirty="0">
                <a:solidFill>
                  <a:srgbClr val="0000CC"/>
                </a:solidFill>
              </a:rPr>
              <a:t>    </a:t>
            </a:r>
            <a:endParaRPr lang="th-TH" u="sng" dirty="0">
              <a:solidFill>
                <a:srgbClr val="0000CC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853632" y="6021288"/>
            <a:ext cx="3275856" cy="288032"/>
            <a:chOff x="6801298" y="6569968"/>
            <a:chExt cx="1817165" cy="288032"/>
          </a:xfrm>
        </p:grpSpPr>
        <p:sp>
          <p:nvSpPr>
            <p:cNvPr id="10" name="Rectangle 9"/>
            <p:cNvSpPr/>
            <p:nvPr/>
          </p:nvSpPr>
          <p:spPr>
            <a:xfrm>
              <a:off x="7308301" y="6569968"/>
              <a:ext cx="1310162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18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บ่อเลี้ยงปลาและพื้นที่ตัดหญ้า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E4C8AF15-A82E-49CC-B8CF-E089B0DE0E1B}"/>
              </a:ext>
            </a:extLst>
          </p:cNvPr>
          <p:cNvSpPr txBox="1"/>
          <p:nvPr/>
        </p:nvSpPr>
        <p:spPr>
          <a:xfrm>
            <a:off x="874658" y="3284984"/>
            <a:ext cx="784887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เปลี่ยนหน่วย ตร.ม.  ให้เป็น  ตร.ซม.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โดยนำพื้นที่บ่อทั้งหมด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x100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x100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จะได้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35.35* 100*100 =353,500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ตร.ซม.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จำนวนกระเบื้อง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= 353,500 / (3*3)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		 </a:t>
            </a:r>
            <a:r>
              <a:rPr lang="en-US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= 39,278 </a:t>
            </a:r>
            <a:r>
              <a:rPr lang="th-TH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แผ่น</a:t>
            </a:r>
          </a:p>
          <a:p>
            <a:endParaRPr lang="th-TH" dirty="0">
              <a:latin typeface="2005_iannnnnGMO" panose="02000000000000000000" pitchFamily="2" charset="0"/>
              <a:cs typeface="2005_iannnnnGM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98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67544" y="4340768"/>
            <a:ext cx="8219256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th-TH" sz="2800" dirty="0">
                <a:effectLst/>
              </a:rPr>
              <a:t>เส้นทางเดินจากโรงเรียนกลับบ้านที่ใช้ระยะทางสั้นที่สุด</a:t>
            </a:r>
          </a:p>
          <a:p>
            <a:pPr fontAlgn="base"/>
            <a:r>
              <a:rPr lang="th-TH" sz="2800" dirty="0">
                <a:effectLst/>
              </a:rPr>
              <a:t>เส้นทางเดินจากโรงเรียนกลับบ้านที่สั้นที่สุดโดยแวะร้านขายขนม</a:t>
            </a:r>
          </a:p>
          <a:p>
            <a:pPr fontAlgn="base"/>
            <a:r>
              <a:rPr lang="th-TH" sz="2800" dirty="0">
                <a:effectLst/>
              </a:rPr>
              <a:t>เส้นทางเดินจากโรงเรียนกลับบ้านที่สั้นที่สุดโดยแวะร้านขายขนม และเลือกเดินเฉพาะถนนที่มีร่มเงาเท่านั้น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0" y="541100"/>
            <a:ext cx="9144000" cy="437400"/>
            <a:chOff x="6926582" y="6569968"/>
            <a:chExt cx="2217418" cy="288032"/>
          </a:xfrm>
        </p:grpSpPr>
        <p:sp>
          <p:nvSpPr>
            <p:cNvPr id="7" name="Rectangle 6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dirty="0">
                  <a:solidFill>
                    <a:srgbClr val="0000CC"/>
                  </a:solidFill>
                </a:rPr>
                <a:t>เดินทางกลับบ้านหลังเลิกเรียน</a:t>
              </a:r>
              <a:endPara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805392" y="6023576"/>
            <a:ext cx="2341749" cy="288032"/>
            <a:chOff x="6801298" y="6569968"/>
            <a:chExt cx="1424229" cy="288032"/>
          </a:xfrm>
        </p:grpSpPr>
        <p:sp>
          <p:nvSpPr>
            <p:cNvPr id="10" name="Rectangle 9"/>
            <p:cNvSpPr/>
            <p:nvPr/>
          </p:nvSpPr>
          <p:spPr>
            <a:xfrm>
              <a:off x="7308304" y="6569968"/>
              <a:ext cx="917223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เดินทางกลับบ้าน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78500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313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B0D70F3-E321-4967-931A-39B00EA88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9630" y="1617535"/>
            <a:ext cx="3752850" cy="295275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="" xmlns:a16="http://schemas.microsoft.com/office/drawing/2014/main" id="{DB77AD6C-5FE0-4811-BC43-51BFB33F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4">
            <a:extLst>
              <a:ext uri="{FF2B5EF4-FFF2-40B4-BE49-F238E27FC236}">
                <a16:creationId xmlns="" xmlns:a16="http://schemas.microsoft.com/office/drawing/2014/main" id="{F9CB4149-E873-4B38-8DC7-2E5A8E37A874}"/>
              </a:ext>
            </a:extLst>
          </p:cNvPr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th-TH" sz="3600" dirty="0">
                <a:effectLst/>
              </a:rPr>
              <a:t>แผนภาพเชิงนามธรรมของตัวอย่างเดินทางกลับบ้าน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D3F324B-76DF-4184-AA8F-A812242CB985}"/>
              </a:ext>
            </a:extLst>
          </p:cNvPr>
          <p:cNvSpPr txBox="1"/>
          <p:nvPr/>
        </p:nvSpPr>
        <p:spPr>
          <a:xfrm>
            <a:off x="5004048" y="4916356"/>
            <a:ext cx="37096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34950" indent="-234950">
              <a:buFont typeface="Arial" panose="020B0604020202020204" pitchFamily="34" charset="0"/>
              <a:buChar char="•"/>
            </a:pP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ตัวเลขแสดงระยะทาง</a:t>
            </a:r>
          </a:p>
          <a:p>
            <a:pPr marL="234950" indent="-234950">
              <a:buFont typeface="Arial" panose="020B0604020202020204" pitchFamily="34" charset="0"/>
              <a:buChar char="•"/>
            </a:pP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เส้นสีเขียวแสดงเส้นทางที่มีร่มเงา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81668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91" y="2103120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V="1">
            <a:off x="7800503" y="3789315"/>
            <a:ext cx="432048" cy="87721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815475" y="3010345"/>
            <a:ext cx="1201052" cy="58918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buNone/>
            </a:pPr>
            <a:r>
              <a:rPr lang="th-TH" sz="3600" dirty="0">
                <a:effectLst/>
              </a:rPr>
              <a:t>เส้นทางเดินจากโรงเรียนกลับบ้านที่ใช้ระยะทางสั้นที่สุด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805392" y="6023576"/>
            <a:ext cx="2341749" cy="288032"/>
            <a:chOff x="6801298" y="6569968"/>
            <a:chExt cx="1424229" cy="288032"/>
          </a:xfrm>
        </p:grpSpPr>
        <p:sp>
          <p:nvSpPr>
            <p:cNvPr id="15" name="Rectangle 14"/>
            <p:cNvSpPr/>
            <p:nvPr/>
          </p:nvSpPr>
          <p:spPr>
            <a:xfrm>
              <a:off x="7308304" y="6569968"/>
              <a:ext cx="917223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เดินทางกลับบ้าน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358AA40E-6E34-438A-82D3-E368CBA8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44" y="2307879"/>
            <a:ext cx="3752850" cy="295275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="" xmlns:a16="http://schemas.microsoft.com/office/drawing/2014/main" id="{42490746-B4D5-4477-B0E6-D35C303F4B20}"/>
              </a:ext>
            </a:extLst>
          </p:cNvPr>
          <p:cNvSpPr/>
          <p:nvPr/>
        </p:nvSpPr>
        <p:spPr>
          <a:xfrm rot="2466459">
            <a:off x="2640893" y="3922193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613B9483-C66C-4F55-A27E-903A12F2E893}"/>
              </a:ext>
            </a:extLst>
          </p:cNvPr>
          <p:cNvSpPr/>
          <p:nvPr/>
        </p:nvSpPr>
        <p:spPr>
          <a:xfrm rot="19003256">
            <a:off x="2652617" y="2702495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4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91" y="2103120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/>
          </p:cNvCxnSpPr>
          <p:nvPr/>
        </p:nvCxnSpPr>
        <p:spPr>
          <a:xfrm flipH="1" flipV="1">
            <a:off x="5204405" y="4114800"/>
            <a:ext cx="1504663" cy="573828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208206" y="2996952"/>
            <a:ext cx="1224136" cy="778970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ctr">
              <a:buNone/>
              <a:tabLst>
                <a:tab pos="630238" algn="l"/>
              </a:tabLst>
            </a:pPr>
            <a:r>
              <a:rPr lang="th-TH" sz="3600" dirty="0">
                <a:effectLst/>
              </a:rPr>
              <a:t>เส้นทางเดินจากโรงเรียนกลับบ้านที่สั้นที่สุดโดยแวะร้านขายขนม</a:t>
            </a:r>
            <a:endParaRPr lang="th-TH" sz="3600" u="sng" dirty="0">
              <a:effectLst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05392" y="6023576"/>
            <a:ext cx="2341749" cy="288032"/>
            <a:chOff x="6801298" y="6569968"/>
            <a:chExt cx="1424229" cy="288032"/>
          </a:xfrm>
        </p:grpSpPr>
        <p:sp>
          <p:nvSpPr>
            <p:cNvPr id="14" name="Rectangle 13"/>
            <p:cNvSpPr/>
            <p:nvPr/>
          </p:nvSpPr>
          <p:spPr>
            <a:xfrm>
              <a:off x="7308304" y="6569968"/>
              <a:ext cx="917223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เดินทางกลับบ้าน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5A128DCB-DA1E-4053-B9F3-57C11E4813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44" y="2307879"/>
            <a:ext cx="3752850" cy="295275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="" xmlns:a16="http://schemas.microsoft.com/office/drawing/2014/main" id="{9F59A2AC-5AA6-444F-AC37-FF32675F51A6}"/>
              </a:ext>
            </a:extLst>
          </p:cNvPr>
          <p:cNvSpPr/>
          <p:nvPr/>
        </p:nvSpPr>
        <p:spPr>
          <a:xfrm rot="2466459">
            <a:off x="1151568" y="2719500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EAFEFC8-6462-47F1-8163-27CB52230A1E}"/>
              </a:ext>
            </a:extLst>
          </p:cNvPr>
          <p:cNvSpPr/>
          <p:nvPr/>
        </p:nvSpPr>
        <p:spPr>
          <a:xfrm rot="19403088">
            <a:off x="1220554" y="3926604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06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91" y="2103120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5087645" y="4091688"/>
            <a:ext cx="1631726" cy="6141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373562" y="3779262"/>
            <a:ext cx="2548328" cy="16489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869636" y="3011567"/>
            <a:ext cx="1080120" cy="542493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0" algn="ctr">
              <a:buNone/>
              <a:tabLst>
                <a:tab pos="630238" algn="l"/>
              </a:tabLst>
            </a:pPr>
            <a:r>
              <a:rPr lang="th-TH" sz="220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เส้นทางเดินจากโรงเรียนกลับบ้านที่สั้นที่สุดโดยแวะร้านขายขนม และเลือกเดินเฉพาะถนนที่มีร่มเงาเท่านั้น</a:t>
            </a:r>
            <a:endParaRPr lang="th-TH" sz="2200" u="sng" dirty="0"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805392" y="6023576"/>
            <a:ext cx="2341749" cy="288032"/>
            <a:chOff x="6801298" y="6569968"/>
            <a:chExt cx="1424229" cy="288032"/>
          </a:xfrm>
        </p:grpSpPr>
        <p:sp>
          <p:nvSpPr>
            <p:cNvPr id="16" name="Rectangle 15"/>
            <p:cNvSpPr/>
            <p:nvPr/>
          </p:nvSpPr>
          <p:spPr>
            <a:xfrm>
              <a:off x="7308304" y="6569968"/>
              <a:ext cx="917223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เดินทางกลับบ้าน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1F112682-A75B-4F24-96E6-2B57B6E560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844" y="2307879"/>
            <a:ext cx="3752850" cy="295275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="" xmlns:a16="http://schemas.microsoft.com/office/drawing/2014/main" id="{0E78CDF7-9100-4E5E-873B-834679F09181}"/>
              </a:ext>
            </a:extLst>
          </p:cNvPr>
          <p:cNvSpPr/>
          <p:nvPr/>
        </p:nvSpPr>
        <p:spPr>
          <a:xfrm rot="19304593">
            <a:off x="1200913" y="3886876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BA3712F2-3EE5-4554-AE85-D768A7E7DC81}"/>
              </a:ext>
            </a:extLst>
          </p:cNvPr>
          <p:cNvSpPr/>
          <p:nvPr/>
        </p:nvSpPr>
        <p:spPr>
          <a:xfrm rot="19003256">
            <a:off x="2652617" y="2702495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7D3C28CB-E6CD-414F-8EDB-6DB4B715F958}"/>
              </a:ext>
            </a:extLst>
          </p:cNvPr>
          <p:cNvSpPr/>
          <p:nvPr/>
        </p:nvSpPr>
        <p:spPr>
          <a:xfrm rot="16200000">
            <a:off x="1932350" y="3032696"/>
            <a:ext cx="360040" cy="14628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35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04864"/>
            <a:ext cx="8228083" cy="194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683568" y="6926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คำต่อไปนี้คือคำว่า </a:t>
            </a:r>
            <a:r>
              <a:rPr lang="en-US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hello </a:t>
            </a:r>
            <a:r>
              <a:rPr lang="th-TH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หรือไม่</a:t>
            </a:r>
            <a:endParaRPr lang="th-TH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4708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899" y="2638808"/>
            <a:ext cx="4559597" cy="3362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5124971" y="4583024"/>
            <a:ext cx="1631726" cy="6141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24971" y="4757020"/>
            <a:ext cx="1631726" cy="614132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906749" y="4350030"/>
            <a:ext cx="378249" cy="847126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580187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Arrow Connector 18"/>
          <p:cNvCxnSpPr/>
          <p:nvPr/>
        </p:nvCxnSpPr>
        <p:spPr>
          <a:xfrm flipH="1" flipV="1">
            <a:off x="6901726" y="3538073"/>
            <a:ext cx="1122254" cy="576064"/>
          </a:xfrm>
          <a:prstGeom prst="straightConnector1">
            <a:avLst/>
          </a:prstGeom>
          <a:ln w="571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805392" y="6023576"/>
            <a:ext cx="2341749" cy="288032"/>
            <a:chOff x="6801298" y="6569968"/>
            <a:chExt cx="1424229" cy="288032"/>
          </a:xfrm>
        </p:grpSpPr>
        <p:sp>
          <p:nvSpPr>
            <p:cNvPr id="10" name="Rectangle 9"/>
            <p:cNvSpPr/>
            <p:nvPr/>
          </p:nvSpPr>
          <p:spPr>
            <a:xfrm>
              <a:off x="7308304" y="6569968"/>
              <a:ext cx="917223" cy="28803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000" dirty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เดินทางกลับบ้าน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835615C4-57DA-4DF7-B5D6-02E0A739E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13" y="2851507"/>
            <a:ext cx="3752850" cy="295275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="" xmlns:a16="http://schemas.microsoft.com/office/drawing/2014/main" id="{EE07474D-B362-4859-B441-498F0C4DFC38}"/>
              </a:ext>
            </a:extLst>
          </p:cNvPr>
          <p:cNvSpPr/>
          <p:nvPr/>
        </p:nvSpPr>
        <p:spPr>
          <a:xfrm rot="19304593">
            <a:off x="1386082" y="4430504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070E71C3-A50B-4D48-8353-1417CD247BF9}"/>
              </a:ext>
            </a:extLst>
          </p:cNvPr>
          <p:cNvSpPr/>
          <p:nvPr/>
        </p:nvSpPr>
        <p:spPr>
          <a:xfrm rot="19003256">
            <a:off x="2837786" y="3246123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Multiplication Sign 1">
            <a:extLst>
              <a:ext uri="{FF2B5EF4-FFF2-40B4-BE49-F238E27FC236}">
                <a16:creationId xmlns="" xmlns:a16="http://schemas.microsoft.com/office/drawing/2014/main" id="{3B45B85A-A951-4AE0-BC8B-87AF9BF961C1}"/>
              </a:ext>
            </a:extLst>
          </p:cNvPr>
          <p:cNvSpPr/>
          <p:nvPr/>
        </p:nvSpPr>
        <p:spPr>
          <a:xfrm>
            <a:off x="1987126" y="3879693"/>
            <a:ext cx="589981" cy="4688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469B82A3-FA62-47A1-931E-E279C24A1F8B}"/>
              </a:ext>
            </a:extLst>
          </p:cNvPr>
          <p:cNvSpPr/>
          <p:nvPr/>
        </p:nvSpPr>
        <p:spPr>
          <a:xfrm rot="2409342">
            <a:off x="2834446" y="4458465"/>
            <a:ext cx="360040" cy="9033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B2B842A-3FF5-45F4-AFB2-177FD560A11E}"/>
              </a:ext>
            </a:extLst>
          </p:cNvPr>
          <p:cNvSpPr txBox="1"/>
          <p:nvPr/>
        </p:nvSpPr>
        <p:spPr>
          <a:xfrm>
            <a:off x="1975041" y="429158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CC"/>
                </a:solidFill>
              </a:rPr>
              <a:t>1500</a:t>
            </a:r>
          </a:p>
        </p:txBody>
      </p:sp>
    </p:spTree>
    <p:extLst>
      <p:ext uri="{BB962C8B-B14F-4D97-AF65-F5344CB8AC3E}">
        <p14:creationId xmlns:p14="http://schemas.microsoft.com/office/powerpoint/2010/main" val="17568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" grpId="0" animBg="1"/>
      <p:bldP spid="17" grpId="0" animBg="1"/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948" y="2573525"/>
            <a:ext cx="8229600" cy="1143000"/>
          </a:xfrm>
        </p:spPr>
        <p:txBody>
          <a:bodyPr>
            <a:normAutofit/>
          </a:bodyPr>
          <a:lstStyle/>
          <a:p>
            <a:r>
              <a:rPr lang="th-TH" dirty="0"/>
              <a:t>ให้นักเรียนทำกิจกรรมที่ </a:t>
            </a:r>
            <a:r>
              <a:rPr lang="en-US" dirty="0" smtClean="0"/>
              <a:t>1.3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4854" y="1875467"/>
            <a:ext cx="7272808" cy="69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00FF"/>
                </a:solidFill>
                <a:latin typeface="TH Niramit AS" panose="02000506000000020004" pitchFamily="2" charset="-34"/>
                <a:ea typeface="+mj-ea"/>
                <a:cs typeface="TH Niramit AS" panose="02000506000000020004" pitchFamily="2" charset="-34"/>
              </a:defRPr>
            </a:lvl1pPr>
          </a:lstStyle>
          <a:p>
            <a:endParaRPr lang="th-TH" dirty="0"/>
          </a:p>
        </p:txBody>
      </p:sp>
      <p:pic>
        <p:nvPicPr>
          <p:cNvPr id="5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044" y="2433376"/>
            <a:ext cx="894871" cy="93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53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4214" y="2780928"/>
            <a:ext cx="2933334" cy="292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08" name="TextBox 17407"/>
          <p:cNvSpPr txBox="1"/>
          <p:nvPr/>
        </p:nvSpPr>
        <p:spPr>
          <a:xfrm>
            <a:off x="5061080" y="2728532"/>
            <a:ext cx="34678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 คือ จุด และ ตำแหน่งที่วางจุด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148522" y="4539529"/>
            <a:ext cx="33804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ข้อมูลที่ไม่จำเป็น คือ เส้นตาราง</a:t>
            </a:r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1" y="676632"/>
            <a:ext cx="9143998" cy="592128"/>
          </a:xfrm>
          <a:prstGeom prst="rect">
            <a:avLst/>
          </a:prstGeom>
          <a:solidFill>
            <a:srgbClr val="F7F9A9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th-TH" sz="2800" dirty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ลากเส้นตรงผ่านจุดทุกจุด  โดยใช้จำนวนเส้นที่ลากน้อย</a:t>
            </a:r>
            <a:r>
              <a:rPr lang="th-TH" sz="280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ที่สุด</a:t>
            </a:r>
            <a:r>
              <a:rPr lang="en-US" sz="2800" dirty="0" smtClean="0"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 </a:t>
            </a:r>
            <a:endParaRPr lang="th-TH" sz="2800" dirty="0" smtClean="0">
              <a:effectLst/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4646" y="1484784"/>
            <a:ext cx="475322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ข้อมูลใดจำเป็น และไม่จำเป็นต่อการแก้ปัญหา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75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" grpId="0"/>
      <p:bldP spid="3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5333" y="2401276"/>
            <a:ext cx="2933334" cy="2923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 flipV="1">
            <a:off x="2650685" y="1772288"/>
            <a:ext cx="2926208" cy="3024864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77445" y="1772816"/>
            <a:ext cx="2668" cy="3024336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2650685" y="4797152"/>
            <a:ext cx="2929429" cy="0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3563888" y="2924944"/>
            <a:ext cx="2013558" cy="187220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0" y="791126"/>
            <a:ext cx="9143999" cy="523220"/>
          </a:xfrm>
          <a:prstGeom prst="rect">
            <a:avLst/>
          </a:prstGeom>
          <a:solidFill>
            <a:srgbClr val="F7F9A9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แนวคำตอบ</a:t>
            </a:r>
            <a:endParaRPr lang="en-US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71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1983" y="3838736"/>
            <a:ext cx="2487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 คือ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81523" y="4664163"/>
            <a:ext cx="2628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ข้อมูลที่ไม่จำเป็น คือ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92" y="0"/>
            <a:ext cx="5797638" cy="3108543"/>
          </a:xfrm>
          <a:prstGeom prst="rect">
            <a:avLst/>
          </a:prstGeom>
          <a:solidFill>
            <a:srgbClr val="F7F9A9"/>
          </a:solidFill>
        </p:spPr>
        <p:txBody>
          <a:bodyPr wrap="square" rtlCol="0">
            <a:spAutoFit/>
          </a:bodyPr>
          <a:lstStyle/>
          <a:p>
            <a:pPr algn="ctr"/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endParaRPr lang="th-TH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มี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ส้ม 5 กิโลกรัม มีองุ่น 7 กิโลกรัม </a:t>
            </a:r>
            <a:endParaRPr lang="en-US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น้ำมันงา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2 กิโลกรัม </a:t>
            </a:r>
            <a:endParaRPr lang="en-US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ชมพู่ 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4 กิโลกรัม </a:t>
            </a:r>
            <a:endParaRPr lang="en-US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รวม</a:t>
            </a:r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มีผลไม้ทั้งหมดกี่</a:t>
            </a:r>
            <a:r>
              <a:rPr lang="th-TH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กิโลกรัม</a:t>
            </a:r>
          </a:p>
          <a:p>
            <a:pPr algn="ctr"/>
            <a:endParaRPr lang="th-TH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84724" y="3843462"/>
            <a:ext cx="3449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จำนวนผลไม้แต่ละชนิด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09817" y="4664163"/>
            <a:ext cx="46306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น้ำมันงา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965" y="0"/>
            <a:ext cx="410527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7245"/>
            <a:ext cx="11620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54253" y="2581275"/>
            <a:ext cx="936104" cy="8874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11" name="Picture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2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052736"/>
            <a:ext cx="9138942" cy="648072"/>
          </a:xfrm>
          <a:solidFill>
            <a:srgbClr val="F7F9A9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h-TH" sz="2800" dirty="0" smtClean="0"/>
              <a:t>มี</a:t>
            </a:r>
            <a:r>
              <a:rPr lang="th-TH" sz="2800" dirty="0"/>
              <a:t>ลูกโป่ง 78 ใบ แตกไป 6 ใบ ขายไปได้ 50 ใบ ราคาใบละ 5 บาท ได้เงินทั้งหมด</a:t>
            </a:r>
            <a:r>
              <a:rPr lang="th-TH" sz="2800" dirty="0" smtClean="0"/>
              <a:t>เท่าใด</a:t>
            </a:r>
          </a:p>
          <a:p>
            <a:pPr marL="0" indent="0" algn="ctr">
              <a:buNone/>
            </a:pPr>
            <a:endParaRPr lang="th-TH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203793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 คือ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9633" y="2884155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ข้อมูลที่ไม่จำเป็น</a:t>
            </a:r>
            <a:r>
              <a:rPr lang="en-US" sz="32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 </a:t>
            </a:r>
            <a:r>
              <a:rPr lang="th-TH" sz="32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คือ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35896" y="2219660"/>
            <a:ext cx="4456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จำนวนที่ขายได้ และราคาลูกโป่ง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7944" y="2912356"/>
            <a:ext cx="4960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จำนวนลูกโป่งทั้งหมด และราคาลูกโป่ง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4372" y="3789040"/>
            <a:ext cx="2364482" cy="2462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308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91" y="1145915"/>
            <a:ext cx="4824536" cy="3944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0803" y="5235212"/>
            <a:ext cx="679064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sz="2000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20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ที่มา</a:t>
            </a:r>
            <a:r>
              <a: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ของภาพ :  </a:t>
            </a:r>
            <a:r>
              <a:rPr lang="en-US" sz="2000" b="1" u="sng" dirty="0">
                <a:latin typeface="TH Niramit AS" panose="02000506000000020004" pitchFamily="2" charset="-34"/>
                <a:cs typeface="TH Niramit AS" panose="02000506000000020004" pitchFamily="2" charset="-34"/>
                <a:hlinkClick r:id="rId3"/>
              </a:rPr>
              <a:t>http://en.wikipedia.org/wiki/Seven_Bridges_of_K%C3%B6nigsberg</a:t>
            </a:r>
            <a:endParaRPr lang="en-US" sz="20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en-US" sz="20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en-US" sz="20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5568" y="1502688"/>
            <a:ext cx="38884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เดินข้ามสะพานให้ครบทั้งหมดโดยจะไม่ข้ามสะพานใด ๆ 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ซ้ำ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เป็นครั้งที่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สอง</a:t>
            </a:r>
          </a:p>
          <a:p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นักเรียน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ลองพยายามหาเส้นทางการข้ามสะพานด้วยตนเองว่าทำได้หรือไม่</a:t>
            </a:r>
          </a:p>
          <a:p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/>
            </a:r>
            <a:b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77596"/>
            <a:ext cx="9144000" cy="437400"/>
            <a:chOff x="6926582" y="6569968"/>
            <a:chExt cx="2217418" cy="288032"/>
          </a:xfrm>
        </p:grpSpPr>
        <p:sp>
          <p:nvSpPr>
            <p:cNvPr id="11" name="Rectangle 10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dirty="0">
                  <a:solidFill>
                    <a:srgbClr val="0000CC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สะพานเจ็ดแห่งของโคนิกสเบิร์ก</a:t>
              </a:r>
              <a:endPara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524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116850" y="1949498"/>
            <a:ext cx="2466630" cy="2880320"/>
            <a:chOff x="3477718" y="2204864"/>
            <a:chExt cx="2466630" cy="288032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3491880" y="2204864"/>
              <a:ext cx="2452468" cy="144016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 12"/>
            <p:cNvGrpSpPr/>
            <p:nvPr/>
          </p:nvGrpSpPr>
          <p:grpSpPr>
            <a:xfrm>
              <a:off x="3477718" y="2204864"/>
              <a:ext cx="2465802" cy="2880320"/>
              <a:chOff x="3477718" y="2204864"/>
              <a:chExt cx="2465802" cy="2880320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3477718" y="2204864"/>
                <a:ext cx="2451640" cy="1440160"/>
              </a:xfrm>
              <a:prstGeom prst="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491880" y="3645024"/>
                <a:ext cx="2451640" cy="1440160"/>
              </a:xfrm>
              <a:prstGeom prst="rect">
                <a:avLst/>
              </a:prstGeom>
              <a:noFill/>
              <a:ln w="381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3491880" y="3645024"/>
                <a:ext cx="2451640" cy="144016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0" y="589868"/>
            <a:ext cx="9144000" cy="437400"/>
            <a:chOff x="6926582" y="6569968"/>
            <a:chExt cx="2217418" cy="288032"/>
          </a:xfrm>
        </p:grpSpPr>
        <p:sp>
          <p:nvSpPr>
            <p:cNvPr id="16" name="Rectangle 15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dirty="0" smtClean="0">
                  <a:solidFill>
                    <a:srgbClr val="0000CC"/>
                  </a:solidFill>
                </a:rPr>
                <a:t>ลากเส้นโดยไม่ยกปากกาได้หรือไม่</a:t>
              </a:r>
              <a:endPara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</p:spTree>
    <p:extLst>
      <p:ext uri="{BB962C8B-B14F-4D97-AF65-F5344CB8AC3E}">
        <p14:creationId xmlns:p14="http://schemas.microsoft.com/office/powerpoint/2010/main" val="325402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5526"/>
            <a:ext cx="7037387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589868"/>
            <a:ext cx="9144000" cy="437400"/>
            <a:chOff x="6926582" y="6569968"/>
            <a:chExt cx="2217418" cy="288032"/>
          </a:xfrm>
        </p:grpSpPr>
        <p:sp>
          <p:nvSpPr>
            <p:cNvPr id="8" name="Rectangle 7"/>
            <p:cNvSpPr/>
            <p:nvPr/>
          </p:nvSpPr>
          <p:spPr>
            <a:xfrm>
              <a:off x="7308304" y="6569968"/>
              <a:ext cx="1835696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dirty="0">
                  <a:solidFill>
                    <a:srgbClr val="0000CC"/>
                  </a:solidFill>
                </a:rPr>
                <a:t>สะพานเจ็ดแห่งของโคนิกสเบิร์ก</a:t>
              </a:r>
              <a:endPara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</p:spTree>
    <p:extLst>
      <p:ext uri="{BB962C8B-B14F-4D97-AF65-F5344CB8AC3E}">
        <p14:creationId xmlns:p14="http://schemas.microsoft.com/office/powerpoint/2010/main" val="303058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02574"/>
            <a:ext cx="7037387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006" y="4149080"/>
            <a:ext cx="6370637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0" y="589857"/>
            <a:ext cx="9144000" cy="437409"/>
            <a:chOff x="6926582" y="6569962"/>
            <a:chExt cx="2217418" cy="288038"/>
          </a:xfrm>
        </p:grpSpPr>
        <p:sp>
          <p:nvSpPr>
            <p:cNvPr id="8" name="Rectangle 7"/>
            <p:cNvSpPr/>
            <p:nvPr/>
          </p:nvSpPr>
          <p:spPr>
            <a:xfrm>
              <a:off x="7308304" y="6569962"/>
              <a:ext cx="1835696" cy="288032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th-TH" sz="2400" dirty="0">
                  <a:solidFill>
                    <a:srgbClr val="0000CC"/>
                  </a:solidFill>
                </a:rPr>
                <a:t>สะพานเจ็ดแห่งของโคนิกสเบิร์ก</a:t>
              </a:r>
              <a:endParaRPr lang="th-TH" sz="24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926582" y="6569968"/>
              <a:ext cx="381722" cy="288032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12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h-TH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ให้นักเรียนพิจารณาคำว่า </a:t>
            </a: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hello </a:t>
            </a:r>
            <a:r>
              <a:rPr lang="th-TH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ที่มีรายละเอียดดังนี้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3744416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th-TH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ข้อมูลประกอบด้วยอักขระใดบ้าง แต่ละอักขระเป็นอักษรตัวพิมพ์เล็กหรือตัวพิมพ์ใหญ่ และมีสีอะไร</a:t>
            </a:r>
          </a:p>
          <a:p>
            <a:pPr fontAlgn="base"/>
            <a:r>
              <a:rPr lang="th-TH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ข้อมูลประกอบด้วยอักขระใดบ้าง แต่ละอักขระประกอบด้วยสีอะไร</a:t>
            </a:r>
          </a:p>
          <a:p>
            <a:pPr fontAlgn="base"/>
            <a:r>
              <a:rPr lang="th-TH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ข้อมูลประกอบด้วยอักขระใดบ้าง</a:t>
            </a:r>
          </a:p>
          <a:p>
            <a:pPr fontAlgn="base"/>
            <a:r>
              <a:rPr lang="th-TH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ข้อมูลประกอบด้วยอักขระกี่ตัว</a:t>
            </a:r>
          </a:p>
          <a:p>
            <a:pPr fontAlgn="base"/>
            <a:r>
              <a:rPr lang="th-TH" sz="3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ข้อมูลประกอบด้วยคำกี่คำ</a:t>
            </a:r>
          </a:p>
          <a:p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67701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8229600" cy="1143000"/>
          </a:xfrm>
        </p:spPr>
        <p:txBody>
          <a:bodyPr/>
          <a:lstStyle/>
          <a:p>
            <a:r>
              <a:rPr lang="th-TH" sz="4800" dirty="0" smtClean="0"/>
              <a:t>ให้นักเรียนทำใบ</a:t>
            </a:r>
            <a:r>
              <a:rPr lang="th-TH" sz="4800" dirty="0"/>
              <a:t>กิจกรรมที่ </a:t>
            </a:r>
            <a:r>
              <a:rPr lang="th-TH" sz="4800" dirty="0" smtClean="0"/>
              <a:t>2.2</a:t>
            </a:r>
            <a:endParaRPr lang="th-TH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8229600" cy="2941787"/>
          </a:xfrm>
        </p:spPr>
        <p:txBody>
          <a:bodyPr>
            <a:normAutofit fontScale="92500" lnSpcReduction="10000"/>
          </a:bodyPr>
          <a:lstStyle/>
          <a:p>
            <a:pPr marL="0" indent="0" fontAlgn="base">
              <a:buNone/>
            </a:pPr>
            <a:r>
              <a:rPr lang="th-TH" sz="3200" dirty="0">
                <a:solidFill>
                  <a:srgbClr val="0000FF"/>
                </a:solidFill>
              </a:rPr>
              <a:t>สาย 1 ราคาตลอดสาย 9 บาท วิ่งผ่านสถานี กาบแก้ว สวนเบญ อโศก ประตูชัย ห้างอเดล เพลินจิต  ศาลาไทย ห้างสุขสม อารีย์ </a:t>
            </a:r>
          </a:p>
          <a:p>
            <a:pPr marL="0" indent="0" fontAlgn="base">
              <a:buNone/>
            </a:pPr>
            <a:r>
              <a:rPr lang="th-TH" sz="3200" dirty="0"/>
              <a:t>สาย 2 ราคาตลอดสาย 12 บาท วิ่งผ่านสถานี สนามเป้า อารีย์ สะพานควาย จตุจักร ลาดพร้าว รัชโยธิน เกษตร หลักสี่ สะพานใหม่</a:t>
            </a:r>
          </a:p>
          <a:p>
            <a:pPr marL="0" indent="0" fontAlgn="base">
              <a:buNone/>
            </a:pPr>
            <a:r>
              <a:rPr lang="th-TH" sz="3200" dirty="0">
                <a:solidFill>
                  <a:srgbClr val="C00000"/>
                </a:solidFill>
              </a:rPr>
              <a:t>สาย 3 ราคาตลอดสาย 15 บาท วิ่งผ่านสถานี ช่องนนทรี สุรศักดิ์ ศาลาไทย สะพานตากสิน วงเวียนใหญ่ บางหว้า จอแดน</a:t>
            </a:r>
          </a:p>
          <a:p>
            <a:endParaRPr lang="th-TH" sz="3200" dirty="0"/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98111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142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 smtClean="0"/>
              <a:t>ให้นักเรียนค้นหาแผนที่เส้นทางเดินรถต่างๆ</a:t>
            </a:r>
            <a:endParaRPr lang="th-TH" sz="3600" dirty="0"/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648072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2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th-TH" dirty="0">
                <a:effectLst/>
              </a:rPr>
              <a:t> </a:t>
            </a:r>
            <a:r>
              <a:rPr lang="th-TH" dirty="0"/>
              <a:t>หากนักเรียนอยู่ที่ห้างอเดล  มีชาวต่างชาติสอบถามเส้นทางไป สถานีจอแดน </a:t>
            </a:r>
            <a:r>
              <a:rPr lang="th-TH" dirty="0" smtClean="0"/>
              <a:t>นักเรียน</a:t>
            </a:r>
            <a:r>
              <a:rPr lang="th-TH" dirty="0"/>
              <a:t>จะบอกเส้นทางอย่างไร</a:t>
            </a:r>
          </a:p>
        </p:txBody>
      </p:sp>
      <p:pic>
        <p:nvPicPr>
          <p:cNvPr id="4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63" y="1556792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81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1" y="409302"/>
            <a:ext cx="8229600" cy="1143000"/>
          </a:xfrm>
        </p:spPr>
        <p:txBody>
          <a:bodyPr>
            <a:normAutofit/>
          </a:bodyPr>
          <a:lstStyle/>
          <a:p>
            <a:r>
              <a:rPr lang="th-TH" sz="4000" dirty="0" smtClean="0"/>
              <a:t>ใบ</a:t>
            </a:r>
            <a:r>
              <a:rPr lang="th-TH" sz="4000" dirty="0"/>
              <a:t>กิจกรรมที่ </a:t>
            </a:r>
            <a:r>
              <a:rPr lang="th-TH" sz="4000" dirty="0" smtClean="0"/>
              <a:t>2.2 แนวคิด</a:t>
            </a:r>
            <a:r>
              <a:rPr lang="th-TH" sz="4000" dirty="0"/>
              <a:t>เชิง</a:t>
            </a:r>
            <a:r>
              <a:rPr lang="th-TH" sz="4000" dirty="0" smtClean="0"/>
              <a:t>นามธรรม</a:t>
            </a:r>
            <a:endParaRPr lang="th-T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81175"/>
            <a:ext cx="8496944" cy="41044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dirty="0" smtClean="0">
                <a:solidFill>
                  <a:srgbClr val="0000FF"/>
                </a:solidFill>
              </a:rPr>
              <a:t>ข้อมูล</a:t>
            </a:r>
            <a:r>
              <a:rPr lang="th-TH" dirty="0">
                <a:solidFill>
                  <a:srgbClr val="0000FF"/>
                </a:solidFill>
              </a:rPr>
              <a:t>ใดบ้างที่จำเป็นในการแก้ปัญหา</a:t>
            </a:r>
          </a:p>
          <a:p>
            <a:pPr marL="0" indent="0" fontAlgn="base">
              <a:buNone/>
            </a:pPr>
            <a:r>
              <a:rPr lang="th-TH" sz="4000" b="0" dirty="0" smtClean="0">
                <a:effectLst/>
                <a:sym typeface="Wingdings"/>
              </a:rPr>
              <a:t></a:t>
            </a:r>
            <a:r>
              <a:rPr lang="th-TH" sz="4000" dirty="0" smtClean="0"/>
              <a:t>สาย</a:t>
            </a:r>
            <a:r>
              <a:rPr lang="th-TH" sz="4000" dirty="0"/>
              <a:t>รถโดยสารประจำทางและสถานีทั้งหมดที่แต่ละสายวิ่งผ่าน </a:t>
            </a:r>
          </a:p>
          <a:p>
            <a:pPr marL="0" indent="0" fontAlgn="base">
              <a:buNone/>
            </a:pPr>
            <a:r>
              <a:rPr lang="th-TH" sz="4000" dirty="0" smtClean="0">
                <a:sym typeface="Wingdings"/>
              </a:rPr>
              <a:t></a:t>
            </a:r>
            <a:r>
              <a:rPr lang="th-TH" sz="4000" dirty="0" smtClean="0"/>
              <a:t>ระยะทางระหว่างสถานี</a:t>
            </a:r>
          </a:p>
          <a:p>
            <a:pPr marL="0" indent="0" fontAlgn="base">
              <a:buNone/>
            </a:pPr>
            <a:r>
              <a:rPr lang="th-TH" sz="4000" dirty="0" smtClean="0">
                <a:sym typeface="Wingdings"/>
              </a:rPr>
              <a:t></a:t>
            </a:r>
            <a:r>
              <a:rPr lang="th-TH" sz="4000" dirty="0" smtClean="0"/>
              <a:t>ตำแหน่ง</a:t>
            </a:r>
            <a:r>
              <a:rPr lang="th-TH" sz="4000" dirty="0"/>
              <a:t>ที่ตั้งของสถานี</a:t>
            </a:r>
          </a:p>
          <a:p>
            <a:pPr marL="0" indent="0" fontAlgn="base">
              <a:buNone/>
            </a:pPr>
            <a:r>
              <a:rPr lang="th-TH" sz="4000" dirty="0" smtClean="0">
                <a:sym typeface="Wingdings"/>
              </a:rPr>
              <a:t></a:t>
            </a:r>
            <a:r>
              <a:rPr lang="th-TH" sz="4000" dirty="0" smtClean="0"/>
              <a:t>ราคา</a:t>
            </a:r>
            <a:r>
              <a:rPr lang="th-TH" sz="4000" dirty="0"/>
              <a:t>ของแต่ละสาย</a:t>
            </a:r>
          </a:p>
          <a:p>
            <a:pPr marL="0" indent="0">
              <a:buNone/>
            </a:pPr>
            <a:endParaRPr lang="th-TH" dirty="0"/>
          </a:p>
        </p:txBody>
      </p:sp>
      <p:sp>
        <p:nvSpPr>
          <p:cNvPr id="4" name="TextBox 3"/>
          <p:cNvSpPr txBox="1"/>
          <p:nvPr/>
        </p:nvSpPr>
        <p:spPr>
          <a:xfrm>
            <a:off x="593284" y="242304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b="1" dirty="0" smtClean="0">
                <a:sym typeface="Wingdings"/>
              </a:rPr>
              <a:t></a:t>
            </a:r>
            <a:endParaRPr lang="th-TH" sz="3200" b="1" dirty="0"/>
          </a:p>
        </p:txBody>
      </p:sp>
      <p:pic>
        <p:nvPicPr>
          <p:cNvPr id="6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11" y="584721"/>
            <a:ext cx="617537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94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cs.google.com/drawings/d/sV6aOGdtIkmR-C8m0-z8PkQ/image?w=380&amp;h=288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044" y="1628800"/>
            <a:ext cx="4824536" cy="365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3" y="836712"/>
            <a:ext cx="64575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ข้อมูลใดที่จำเป็นในการแก้ปัญหา คือ 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7" name="TextBox 6"/>
          <p:cNvSpPr txBox="1"/>
          <p:nvPr/>
        </p:nvSpPr>
        <p:spPr>
          <a:xfrm>
            <a:off x="921116" y="5769757"/>
            <a:ext cx="76833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>
                <a:solidFill>
                  <a:srgbClr val="C00000"/>
                </a:solidFill>
              </a:rPr>
              <a:t>      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สาย</a:t>
            </a:r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รถโดยสารประจำทางและสถานีทั้งหมดที่แต่ละสายวิ่งผ่าน </a:t>
            </a:r>
          </a:p>
        </p:txBody>
      </p:sp>
    </p:spTree>
    <p:extLst>
      <p:ext uri="{BB962C8B-B14F-4D97-AF65-F5344CB8AC3E}">
        <p14:creationId xmlns:p14="http://schemas.microsoft.com/office/powerpoint/2010/main" val="317920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cs.google.com/drawings/d/sV6aOGdtIkmR-C8m0-z8PkQ/image?w=380&amp;h=288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46549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933056"/>
            <a:ext cx="68407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วิธีที่ใช้ในการหา</a:t>
            </a:r>
            <a:r>
              <a:rPr lang="th-TH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คำตอบ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หาสายรถโดยสารที่ผ่านทั้งต้นทาง (ห้างอเดล) และปลายทาง (จอแดน) 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หากไม่มีให้หาสายรถสองสายที่สายหนึ่งผ่านต้นทาง และอีกสายหนึ่งผ่านปลายทาง โดยที่ทั้งสองสายมีสถานีร่วมกันอยู่อย่างน้อยหนึ่งสถานี</a:t>
            </a:r>
          </a:p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หากไม่มีให้หาสายรถสามสายที่สายหนึ่งผ่านต้นทาง อีกสายหนึ่งผ่านปลายทาง และอีกสายสุดท้ายมีสถานีร่วมอยู่กับสองสายแรก</a:t>
            </a:r>
          </a:p>
        </p:txBody>
      </p:sp>
    </p:spTree>
    <p:extLst>
      <p:ext uri="{BB962C8B-B14F-4D97-AF65-F5344CB8AC3E}">
        <p14:creationId xmlns:p14="http://schemas.microsoft.com/office/powerpoint/2010/main" val="337388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cs.google.com/drawings/d/sV6aOGdtIkmR-C8m0-z8PkQ/image?w=380&amp;h=288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46549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81569" y="4797152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 smtClean="0"/>
              <a:t>ขึ้น</a:t>
            </a:r>
            <a:r>
              <a:rPr lang="th-TH" b="1" dirty="0"/>
              <a:t>รถโดยสารประจำทาง สาย 1 </a:t>
            </a:r>
            <a:r>
              <a:rPr lang="th-TH" b="1" dirty="0" smtClean="0"/>
              <a:t>(สีแดง) จากส</a:t>
            </a:r>
            <a:r>
              <a:rPr lang="th-TH" b="1" dirty="0"/>
              <a:t>ถานี</a:t>
            </a:r>
            <a:r>
              <a:rPr lang="th-TH" b="1" dirty="0" smtClean="0"/>
              <a:t>ห้าง อเดล </a:t>
            </a:r>
            <a:r>
              <a:rPr lang="th-TH" b="1" dirty="0"/>
              <a:t>ไปลงสถานี ศาลา</a:t>
            </a:r>
            <a:r>
              <a:rPr lang="th-TH" b="1" dirty="0" smtClean="0"/>
              <a:t>ไทย</a:t>
            </a:r>
            <a:br>
              <a:rPr lang="th-TH" b="1" dirty="0" smtClean="0"/>
            </a:br>
            <a:endParaRPr lang="th-TH" sz="2400" b="1" dirty="0"/>
          </a:p>
        </p:txBody>
      </p:sp>
      <p:sp>
        <p:nvSpPr>
          <p:cNvPr id="7" name="Freeform 6"/>
          <p:cNvSpPr/>
          <p:nvPr/>
        </p:nvSpPr>
        <p:spPr>
          <a:xfrm>
            <a:off x="3710906" y="1777358"/>
            <a:ext cx="1747785" cy="647187"/>
          </a:xfrm>
          <a:custGeom>
            <a:avLst/>
            <a:gdLst>
              <a:gd name="connsiteX0" fmla="*/ 2112 w 1747785"/>
              <a:gd name="connsiteY0" fmla="*/ 647187 h 647187"/>
              <a:gd name="connsiteX1" fmla="*/ 279203 w 1747785"/>
              <a:gd name="connsiteY1" fmla="*/ 23733 h 647187"/>
              <a:gd name="connsiteX2" fmla="*/ 1747785 w 1747785"/>
              <a:gd name="connsiteY2" fmla="*/ 189987 h 64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7785" h="647187">
                <a:moveTo>
                  <a:pt x="2112" y="647187"/>
                </a:moveTo>
                <a:cubicBezTo>
                  <a:pt x="-4815" y="373560"/>
                  <a:pt x="-11742" y="99933"/>
                  <a:pt x="279203" y="23733"/>
                </a:cubicBezTo>
                <a:cubicBezTo>
                  <a:pt x="570148" y="-52467"/>
                  <a:pt x="1158966" y="68760"/>
                  <a:pt x="1747785" y="189987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TextBox 8"/>
          <p:cNvSpPr txBox="1"/>
          <p:nvPr/>
        </p:nvSpPr>
        <p:spPr>
          <a:xfrm>
            <a:off x="1081569" y="4293096"/>
            <a:ext cx="13789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C00000"/>
                </a:solidFill>
              </a:rPr>
              <a:t>คำตอบคือ </a:t>
            </a:r>
            <a:endParaRPr lang="th-TH" b="1" dirty="0" smtClean="0">
              <a:solidFill>
                <a:srgbClr val="C00000"/>
              </a:solidFill>
              <a:effectLst/>
            </a:endParaRP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352100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cs.google.com/drawings/d/sV6aOGdtIkmR-C8m0-z8PkQ/image?w=380&amp;h=288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2656"/>
            <a:ext cx="4465494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115616" y="3933056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C00000"/>
                </a:solidFill>
              </a:rPr>
              <a:t>คำตอบคือ </a:t>
            </a:r>
            <a:endParaRPr lang="th-TH" b="1" dirty="0" smtClean="0">
              <a:solidFill>
                <a:srgbClr val="C00000"/>
              </a:solidFill>
              <a:effectLst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/>
              <a:t>ขึ้นรถโดยสารประจำทาง สาย 1 </a:t>
            </a:r>
            <a:r>
              <a:rPr lang="th-TH" b="1" dirty="0" smtClean="0"/>
              <a:t>(สีแดง) จากส</a:t>
            </a:r>
            <a:r>
              <a:rPr lang="th-TH" b="1" dirty="0"/>
              <a:t>ถานี</a:t>
            </a:r>
            <a:r>
              <a:rPr lang="th-TH" b="1" dirty="0" smtClean="0"/>
              <a:t>ห้าง อเดล </a:t>
            </a:r>
            <a:r>
              <a:rPr lang="th-TH" b="1" dirty="0"/>
              <a:t>ไปลงสถานี ศาลาไทย </a:t>
            </a:r>
            <a:endParaRPr lang="th-TH" b="1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 smtClean="0">
                <a:solidFill>
                  <a:srgbClr val="CC00CC"/>
                </a:solidFill>
              </a:rPr>
              <a:t>แล้ว</a:t>
            </a:r>
            <a:r>
              <a:rPr lang="th-TH" b="1" dirty="0">
                <a:solidFill>
                  <a:srgbClr val="CC00CC"/>
                </a:solidFill>
              </a:rPr>
              <a:t>ต่อรถโดยสารประจำทาง สาย </a:t>
            </a:r>
            <a:r>
              <a:rPr lang="th-TH" b="1" dirty="0" smtClean="0">
                <a:solidFill>
                  <a:srgbClr val="CC00CC"/>
                </a:solidFill>
              </a:rPr>
              <a:t>3 (สีเขียว) </a:t>
            </a:r>
            <a:r>
              <a:rPr lang="th-TH" b="1" dirty="0">
                <a:solidFill>
                  <a:srgbClr val="CC00CC"/>
                </a:solidFill>
              </a:rPr>
              <a:t>ไปลง</a:t>
            </a:r>
            <a:r>
              <a:rPr lang="th-TH" b="1" dirty="0" smtClean="0">
                <a:solidFill>
                  <a:srgbClr val="CC00CC"/>
                </a:solidFill>
              </a:rPr>
              <a:t>สถานี จอ</a:t>
            </a:r>
            <a:r>
              <a:rPr lang="th-TH" b="1" dirty="0">
                <a:solidFill>
                  <a:srgbClr val="CC00CC"/>
                </a:solidFill>
              </a:rPr>
              <a:t>แดน</a:t>
            </a:r>
            <a:endParaRPr lang="th-TH" b="1" dirty="0" smtClean="0">
              <a:solidFill>
                <a:srgbClr val="CC00CC"/>
              </a:solidFill>
              <a:effectLst/>
            </a:endParaRPr>
          </a:p>
          <a:p>
            <a:r>
              <a:rPr lang="th-TH" b="1" dirty="0" smtClean="0"/>
              <a:t/>
            </a:r>
            <a:br>
              <a:rPr lang="th-TH" b="1" dirty="0" smtClean="0"/>
            </a:br>
            <a:endParaRPr lang="th-TH" sz="2400" b="1" dirty="0"/>
          </a:p>
        </p:txBody>
      </p:sp>
      <p:sp>
        <p:nvSpPr>
          <p:cNvPr id="7" name="Freeform 6"/>
          <p:cNvSpPr/>
          <p:nvPr/>
        </p:nvSpPr>
        <p:spPr>
          <a:xfrm>
            <a:off x="3710906" y="1777358"/>
            <a:ext cx="1747785" cy="647187"/>
          </a:xfrm>
          <a:custGeom>
            <a:avLst/>
            <a:gdLst>
              <a:gd name="connsiteX0" fmla="*/ 2112 w 1747785"/>
              <a:gd name="connsiteY0" fmla="*/ 647187 h 647187"/>
              <a:gd name="connsiteX1" fmla="*/ 279203 w 1747785"/>
              <a:gd name="connsiteY1" fmla="*/ 23733 h 647187"/>
              <a:gd name="connsiteX2" fmla="*/ 1747785 w 1747785"/>
              <a:gd name="connsiteY2" fmla="*/ 189987 h 64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47785" h="647187">
                <a:moveTo>
                  <a:pt x="2112" y="647187"/>
                </a:moveTo>
                <a:cubicBezTo>
                  <a:pt x="-4815" y="373560"/>
                  <a:pt x="-11742" y="99933"/>
                  <a:pt x="279203" y="23733"/>
                </a:cubicBezTo>
                <a:cubicBezTo>
                  <a:pt x="570148" y="-52467"/>
                  <a:pt x="1158966" y="68760"/>
                  <a:pt x="1747785" y="189987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Freeform 7"/>
          <p:cNvSpPr/>
          <p:nvPr/>
        </p:nvSpPr>
        <p:spPr>
          <a:xfrm>
            <a:off x="2657290" y="2313709"/>
            <a:ext cx="737074" cy="457200"/>
          </a:xfrm>
          <a:custGeom>
            <a:avLst/>
            <a:gdLst>
              <a:gd name="connsiteX0" fmla="*/ 127474 w 737074"/>
              <a:gd name="connsiteY0" fmla="*/ 0 h 457200"/>
              <a:gd name="connsiteX1" fmla="*/ 44346 w 737074"/>
              <a:gd name="connsiteY1" fmla="*/ 346364 h 457200"/>
              <a:gd name="connsiteX2" fmla="*/ 737074 w 737074"/>
              <a:gd name="connsiteY2" fmla="*/ 45720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37074" h="457200">
                <a:moveTo>
                  <a:pt x="127474" y="0"/>
                </a:moveTo>
                <a:cubicBezTo>
                  <a:pt x="35110" y="135082"/>
                  <a:pt x="-57254" y="270164"/>
                  <a:pt x="44346" y="346364"/>
                </a:cubicBezTo>
                <a:cubicBezTo>
                  <a:pt x="145946" y="422564"/>
                  <a:pt x="441510" y="439882"/>
                  <a:pt x="737074" y="457200"/>
                </a:cubicBezTo>
              </a:path>
            </a:pathLst>
          </a:custGeom>
          <a:noFill/>
          <a:ln w="38100">
            <a:solidFill>
              <a:srgbClr val="CC00CC"/>
            </a:solidFill>
            <a:prstDash val="dash"/>
            <a:head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54490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032" y="558954"/>
            <a:ext cx="6475413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1043608" y="4587763"/>
            <a:ext cx="6459435" cy="1811552"/>
            <a:chOff x="344813" y="4797153"/>
            <a:chExt cx="6459435" cy="1811552"/>
          </a:xfrm>
        </p:grpSpPr>
        <p:sp>
          <p:nvSpPr>
            <p:cNvPr id="5" name="Rectangle 4"/>
            <p:cNvSpPr/>
            <p:nvPr/>
          </p:nvSpPr>
          <p:spPr>
            <a:xfrm>
              <a:off x="1619672" y="5654598"/>
              <a:ext cx="518457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/>
              <a:r>
                <a:rPr lang="th-TH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ข้อมูลที่จำเป็นในการ</a:t>
              </a:r>
              <a:r>
                <a:rPr lang="th-TH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แก้ปัญหา</a:t>
              </a:r>
              <a:endParaRPr lang="th-TH" b="1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  <a:p>
              <a:pPr marL="457200" indent="-457200" fontAlgn="base">
                <a:buFont typeface="Arial" panose="020B0604020202020204" pitchFamily="34" charset="0"/>
                <a:buChar char="•"/>
              </a:pPr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 เส้นทางรถ </a:t>
              </a:r>
              <a:r>
                <a:rPr lang="en-US" b="1" dirty="0" smtClean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S </a:t>
              </a:r>
              <a:r>
                <a:rPr lang="th-TH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ที่</a:t>
              </a:r>
              <a:r>
                <a:rPr lang="th-TH" b="1" dirty="0" smtClean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ผ่านสยาม</a:t>
              </a:r>
            </a:p>
          </p:txBody>
        </p:sp>
        <p:sp>
          <p:nvSpPr>
            <p:cNvPr id="6" name="Right Arrow 5"/>
            <p:cNvSpPr/>
            <p:nvPr/>
          </p:nvSpPr>
          <p:spPr>
            <a:xfrm rot="2599357">
              <a:off x="344813" y="4797153"/>
              <a:ext cx="576064" cy="432048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2830649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032" y="558954"/>
            <a:ext cx="6475413" cy="493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39752" y="5384040"/>
            <a:ext cx="5184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ข้อมูลที่จำเป็นในการ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แก้ปัญหา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th-TH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เส้นทางรถ </a:t>
            </a:r>
            <a:r>
              <a:rPr lang="en-US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 </a:t>
            </a:r>
            <a:r>
              <a:rPr lang="th-TH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ที่ผ่าน</a:t>
            </a: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สยาม</a:t>
            </a:r>
          </a:p>
          <a:p>
            <a:pPr marL="457200" indent="-457200" fontAlgn="base">
              <a:buFont typeface="Arial" panose="020B0604020202020204" pitchFamily="34" charset="0"/>
              <a:buChar char="•"/>
            </a:pPr>
            <a:r>
              <a:rPr lang="th-TH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และผ่านราช</a:t>
            </a:r>
            <a:r>
              <a:rPr lang="th-TH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นคร</a:t>
            </a:r>
          </a:p>
        </p:txBody>
      </p:sp>
      <p:sp>
        <p:nvSpPr>
          <p:cNvPr id="6" name="Right Arrow 5"/>
          <p:cNvSpPr/>
          <p:nvPr/>
        </p:nvSpPr>
        <p:spPr>
          <a:xfrm rot="2599357">
            <a:off x="1014750" y="4575867"/>
            <a:ext cx="576064" cy="43204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Right Arrow 6"/>
          <p:cNvSpPr/>
          <p:nvPr/>
        </p:nvSpPr>
        <p:spPr>
          <a:xfrm rot="7314213">
            <a:off x="4859419" y="1681280"/>
            <a:ext cx="576064" cy="432048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2786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766763"/>
            <a:ext cx="6408737" cy="532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4518" y="46981"/>
            <a:ext cx="5803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ลักษณะของคำว่า </a:t>
            </a:r>
            <a:r>
              <a:rPr lang="en-US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HELLO </a:t>
            </a:r>
            <a:r>
              <a:rPr lang="th-TH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ตามรายละเอียดที่ต้องการ</a:t>
            </a:r>
            <a:endParaRPr lang="th-TH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594141" y="6021288"/>
            <a:ext cx="1549859" cy="288032"/>
            <a:chOff x="6801298" y="6569968"/>
            <a:chExt cx="942609" cy="288032"/>
          </a:xfrm>
        </p:grpSpPr>
        <p:sp>
          <p:nvSpPr>
            <p:cNvPr id="9" name="Rectangle 8"/>
            <p:cNvSpPr/>
            <p:nvPr/>
          </p:nvSpPr>
          <p:spPr>
            <a:xfrm>
              <a:off x="7308304" y="6569968"/>
              <a:ext cx="435603" cy="2880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000" dirty="0" smtClean="0">
                  <a:solidFill>
                    <a:srgbClr val="7030A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hello</a:t>
              </a:r>
              <a:endParaRPr lang="th-TH" sz="2000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01298" y="6569968"/>
              <a:ext cx="507006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2000" b="1" dirty="0">
                  <a:solidFill>
                    <a:srgbClr val="C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ตัวอย่าง</a:t>
              </a:r>
              <a:endParaRPr lang="th-TH" sz="20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954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620000" cy="1143000"/>
          </a:xfrm>
        </p:spPr>
        <p:txBody>
          <a:bodyPr/>
          <a:lstStyle/>
          <a:p>
            <a:r>
              <a:rPr lang="th-TH" sz="4000" b="1" dirty="0" smtClean="0"/>
              <a:t>2.1 เดินทางจากสยายไปราชนครโดย</a:t>
            </a:r>
            <a:r>
              <a:rPr lang="en-US" sz="4000" b="1" dirty="0" smtClean="0"/>
              <a:t> BTS</a:t>
            </a:r>
            <a:endParaRPr lang="th-TH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844824"/>
            <a:ext cx="7620000" cy="3600400"/>
          </a:xfrm>
        </p:spPr>
        <p:txBody>
          <a:bodyPr>
            <a:noAutofit/>
          </a:bodyPr>
          <a:lstStyle/>
          <a:p>
            <a:pPr fontAlgn="base"/>
            <a:r>
              <a:rPr lang="th-TH" sz="2800" b="1" dirty="0" smtClean="0"/>
              <a:t>วิธีที่ใช้ในการหาคำตอบคือ </a:t>
            </a:r>
          </a:p>
          <a:p>
            <a:pPr marL="114300" indent="0" fontAlgn="base">
              <a:buNone/>
            </a:pPr>
            <a:r>
              <a:rPr lang="th-TH" sz="2800" b="1" dirty="0"/>
              <a:t> </a:t>
            </a:r>
            <a:r>
              <a:rPr lang="th-TH" sz="2800" b="1" dirty="0" smtClean="0"/>
              <a:t>        </a:t>
            </a:r>
            <a:r>
              <a:rPr lang="th-TH" sz="2800" b="1" dirty="0" smtClean="0">
                <a:solidFill>
                  <a:srgbClr val="C00000"/>
                </a:solidFill>
              </a:rPr>
              <a:t>ราคา</a:t>
            </a:r>
            <a:r>
              <a:rPr lang="th-TH" sz="2800" b="1" dirty="0">
                <a:solidFill>
                  <a:srgbClr val="C00000"/>
                </a:solidFill>
              </a:rPr>
              <a:t>เริ่มต้น </a:t>
            </a:r>
            <a:r>
              <a:rPr lang="en-US" sz="2800" b="1" dirty="0" smtClean="0">
                <a:solidFill>
                  <a:srgbClr val="C00000"/>
                </a:solidFill>
              </a:rPr>
              <a:t>S + </a:t>
            </a:r>
            <a:r>
              <a:rPr lang="en-US" sz="2800" b="1" dirty="0">
                <a:solidFill>
                  <a:srgbClr val="C00000"/>
                </a:solidFill>
              </a:rPr>
              <a:t>(</a:t>
            </a:r>
            <a:r>
              <a:rPr lang="th-TH" sz="2800" b="1" dirty="0">
                <a:solidFill>
                  <a:srgbClr val="C00000"/>
                </a:solidFill>
              </a:rPr>
              <a:t>ราคาต่อสถานี</a:t>
            </a:r>
            <a:r>
              <a:rPr lang="en-US" sz="2800" b="1" dirty="0">
                <a:solidFill>
                  <a:srgbClr val="C00000"/>
                </a:solidFill>
              </a:rPr>
              <a:t>X </a:t>
            </a:r>
            <a:r>
              <a:rPr lang="th-TH" sz="2800" b="1" dirty="0">
                <a:solidFill>
                  <a:srgbClr val="C00000"/>
                </a:solidFill>
              </a:rPr>
              <a:t>จำนวนสถานี</a:t>
            </a:r>
            <a:r>
              <a:rPr lang="th-TH" sz="2800" b="1" dirty="0" smtClean="0">
                <a:solidFill>
                  <a:srgbClr val="C00000"/>
                </a:solidFill>
              </a:rPr>
              <a:t>))</a:t>
            </a:r>
          </a:p>
          <a:p>
            <a:pPr fontAlgn="base"/>
            <a:r>
              <a:rPr lang="th-TH" sz="2800" b="1" dirty="0"/>
              <a:t>คำตอบ</a:t>
            </a:r>
            <a:r>
              <a:rPr lang="th-TH" sz="2800" b="1" dirty="0" smtClean="0"/>
              <a:t>คือ</a:t>
            </a:r>
            <a:endParaRPr lang="th-TH" sz="2800" b="1" dirty="0"/>
          </a:p>
          <a:p>
            <a:pPr marL="114300" indent="0" fontAlgn="base">
              <a:buNone/>
            </a:pPr>
            <a:r>
              <a:rPr lang="th-TH" sz="2800" b="1" dirty="0" smtClean="0">
                <a:solidFill>
                  <a:srgbClr val="C00000"/>
                </a:solidFill>
              </a:rPr>
              <a:t>      ข้อ</a:t>
            </a:r>
            <a:r>
              <a:rPr lang="th-TH" sz="2800" b="1" dirty="0">
                <a:solidFill>
                  <a:srgbClr val="C00000"/>
                </a:solidFill>
              </a:rPr>
              <a:t>นี้ไม่มีคำตอบที่ถูกต้อง เพราะ</a:t>
            </a:r>
            <a:r>
              <a:rPr lang="th-TH" sz="2800" b="1" dirty="0" smtClean="0">
                <a:solidFill>
                  <a:srgbClr val="C00000"/>
                </a:solidFill>
              </a:rPr>
              <a:t>ไม่มี </a:t>
            </a:r>
            <a:r>
              <a:rPr lang="en-US" sz="2800" b="1" dirty="0" smtClean="0">
                <a:solidFill>
                  <a:srgbClr val="C00000"/>
                </a:solidFill>
              </a:rPr>
              <a:t>S </a:t>
            </a:r>
            <a:r>
              <a:rPr lang="th-TH" sz="2800" b="1" dirty="0">
                <a:solidFill>
                  <a:srgbClr val="C00000"/>
                </a:solidFill>
              </a:rPr>
              <a:t>ที่ผ่านสถานีสยามและราช</a:t>
            </a:r>
            <a:r>
              <a:rPr lang="th-TH" sz="2800" b="1" dirty="0" smtClean="0">
                <a:solidFill>
                  <a:srgbClr val="C00000"/>
                </a:solidFill>
              </a:rPr>
              <a:t>นคร</a:t>
            </a:r>
          </a:p>
          <a:p>
            <a:pPr marL="114300" indent="0">
              <a:buNone/>
            </a:pPr>
            <a:endParaRPr lang="th-TH" sz="2800" b="1" dirty="0"/>
          </a:p>
        </p:txBody>
      </p:sp>
    </p:spTree>
    <p:extLst>
      <p:ext uri="{BB962C8B-B14F-4D97-AF65-F5344CB8AC3E}">
        <p14:creationId xmlns:p14="http://schemas.microsoft.com/office/powerpoint/2010/main" val="121249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th-TH" sz="3200" b="1" dirty="0"/>
              <a:t>2.2 บ้านผู้เรียนอยู่สะพานขาวต้องการเดินทางไปตลาดน้ำมหาสิน จะเดินทางโดยใช้รถโดยสารสาธารณะอย่างไร ให้ประหยัดที่สุด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844824"/>
            <a:ext cx="76200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h-TH" sz="2800" dirty="0"/>
              <a:t>  </a:t>
            </a:r>
            <a:r>
              <a:rPr lang="th-TH" sz="2800" dirty="0" smtClean="0"/>
              <a:t>1</a:t>
            </a:r>
            <a:r>
              <a:rPr lang="th-TH" sz="2800" dirty="0"/>
              <a:t>) </a:t>
            </a:r>
            <a:r>
              <a:rPr lang="th-TH" sz="2800" dirty="0" smtClean="0"/>
              <a:t> ข้อมูลที่จำเป็น </a:t>
            </a:r>
          </a:p>
          <a:p>
            <a:pPr marL="0" indent="0">
              <a:buNone/>
            </a:pPr>
            <a:r>
              <a:rPr lang="th-TH" sz="2800" b="1" dirty="0" smtClean="0">
                <a:solidFill>
                  <a:srgbClr val="C00000"/>
                </a:solidFill>
              </a:rPr>
              <a:t>       เส้นทาง</a:t>
            </a:r>
            <a:r>
              <a:rPr lang="th-TH" sz="2800" b="1" dirty="0">
                <a:solidFill>
                  <a:srgbClr val="C00000"/>
                </a:solidFill>
              </a:rPr>
              <a:t>ทั้งหมดที่ผ่านสะพานขาว และตลาดน้ำมหาสิน</a:t>
            </a:r>
          </a:p>
          <a:p>
            <a:pPr marL="0" indent="0">
              <a:buNone/>
            </a:pPr>
            <a:r>
              <a:rPr lang="th-TH" sz="2800" b="1" dirty="0"/>
              <a:t>       </a:t>
            </a:r>
            <a:r>
              <a:rPr lang="th-TH" sz="2800" b="1" dirty="0" smtClean="0">
                <a:solidFill>
                  <a:srgbClr val="C00000"/>
                </a:solidFill>
              </a:rPr>
              <a:t>ราคา</a:t>
            </a:r>
            <a:r>
              <a:rPr lang="th-TH" sz="2800" b="1" dirty="0">
                <a:solidFill>
                  <a:srgbClr val="C00000"/>
                </a:solidFill>
              </a:rPr>
              <a:t>ค่ารถโดยสารทุกประเภทที่ผ่านสะพานขาว และตลาดน้ำมหาสิน</a:t>
            </a:r>
          </a:p>
          <a:p>
            <a:pPr marL="0" indent="0">
              <a:buNone/>
            </a:pPr>
            <a:r>
              <a:rPr lang="th-TH" sz="2800" dirty="0"/>
              <a:t>    2) </a:t>
            </a:r>
            <a:r>
              <a:rPr lang="th-TH" sz="2800" dirty="0" smtClean="0"/>
              <a:t>วิธีในการหาคำตอบ</a:t>
            </a:r>
          </a:p>
          <a:p>
            <a:pPr marL="0" indent="0">
              <a:buNone/>
            </a:pPr>
            <a:r>
              <a:rPr lang="th-TH" sz="2800" dirty="0"/>
              <a:t> </a:t>
            </a:r>
            <a:r>
              <a:rPr lang="th-TH" sz="2800" b="1" dirty="0">
                <a:solidFill>
                  <a:srgbClr val="C00000"/>
                </a:solidFill>
              </a:rPr>
              <a:t>พิจารณาเส้นทางที่เป็นไปได้ทั้งหมด แล้วคำนวณเงินแต่ละเส้นทางจาก เส้นทางจากจุดเริ่มต้น (เริ่มต้นของแต่ละเส้นทาง + (ราคาต่อสถานี</a:t>
            </a:r>
            <a:r>
              <a:rPr lang="en-US" sz="2800" b="1" dirty="0">
                <a:solidFill>
                  <a:srgbClr val="C00000"/>
                </a:solidFill>
              </a:rPr>
              <a:t>X </a:t>
            </a:r>
            <a:r>
              <a:rPr lang="th-TH" sz="2800" b="1" dirty="0">
                <a:solidFill>
                  <a:srgbClr val="C00000"/>
                </a:solidFill>
              </a:rPr>
              <a:t>จำนวนสถานี)) +เส้นทางต่อไป…..+เส้นทางปลายทาง</a:t>
            </a:r>
          </a:p>
          <a:p>
            <a:pPr marL="0" indent="0">
              <a:buNone/>
            </a:pPr>
            <a:r>
              <a:rPr lang="th-TH" sz="2800" dirty="0"/>
              <a:t/>
            </a:r>
            <a:br>
              <a:rPr lang="th-TH" sz="2800" dirty="0"/>
            </a:br>
            <a:endParaRPr lang="th-TH" sz="2800" b="1" dirty="0"/>
          </a:p>
        </p:txBody>
      </p:sp>
    </p:spTree>
    <p:extLst>
      <p:ext uri="{BB962C8B-B14F-4D97-AF65-F5344CB8AC3E}">
        <p14:creationId xmlns:p14="http://schemas.microsoft.com/office/powerpoint/2010/main" val="42819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95" y="566344"/>
            <a:ext cx="6417802" cy="4890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0656" y="1063605"/>
            <a:ext cx="279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sz="2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เส้นทางใดประหยัดที่สุด</a:t>
            </a:r>
            <a:endParaRPr lang="th-TH" sz="24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83768" y="600656"/>
            <a:ext cx="6336704" cy="3581133"/>
            <a:chOff x="2483768" y="600656"/>
            <a:chExt cx="6336704" cy="3581133"/>
          </a:xfrm>
        </p:grpSpPr>
        <p:sp>
          <p:nvSpPr>
            <p:cNvPr id="2" name="Oval 1"/>
            <p:cNvSpPr/>
            <p:nvPr/>
          </p:nvSpPr>
          <p:spPr>
            <a:xfrm>
              <a:off x="2483768" y="2732278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483768" y="3701091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4067944" y="600656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8244408" y="2215330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627784" y="600656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165177" y="600656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804248" y="600656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8186797" y="600656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81340" y="1631067"/>
            <a:ext cx="156805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เส้นทางที่ </a:t>
            </a:r>
            <a:r>
              <a:rPr lang="en-US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</a:t>
            </a:r>
            <a:endParaRPr lang="th-TH" sz="32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565" y="2314753"/>
            <a:ext cx="2441694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15+(4</a:t>
            </a:r>
            <a:r>
              <a:rPr lang="en-US" sz="3200" b="1" dirty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x7)=43 </a:t>
            </a:r>
            <a:r>
              <a:rPr lang="th-TH" sz="3200" b="1" dirty="0" smtClean="0">
                <a:solidFill>
                  <a:srgbClr val="C0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บาท</a:t>
            </a:r>
            <a:endParaRPr lang="th-TH" sz="32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96687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587" y="639216"/>
            <a:ext cx="6157470" cy="469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0656" y="1063605"/>
            <a:ext cx="279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sz="2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เส้นทางใดประหยัดที่สุด</a:t>
            </a:r>
            <a:endParaRPr lang="th-TH" sz="24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793464" y="2215330"/>
            <a:ext cx="5683684" cy="2038029"/>
            <a:chOff x="2793464" y="2215330"/>
            <a:chExt cx="5683684" cy="2038029"/>
          </a:xfrm>
        </p:grpSpPr>
        <p:sp>
          <p:nvSpPr>
            <p:cNvPr id="2" name="Oval 1"/>
            <p:cNvSpPr/>
            <p:nvPr/>
          </p:nvSpPr>
          <p:spPr>
            <a:xfrm>
              <a:off x="4129509" y="3772661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793464" y="3701091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435053" y="2503608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407290" y="3433018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453209" y="3772661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901084" y="2215330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04933" y="1507444"/>
            <a:ext cx="2383578" cy="1231106"/>
            <a:chOff x="304933" y="1507444"/>
            <a:chExt cx="2383578" cy="1231106"/>
          </a:xfrm>
        </p:grpSpPr>
        <p:sp>
          <p:nvSpPr>
            <p:cNvPr id="18" name="TextBox 17"/>
            <p:cNvSpPr txBox="1"/>
            <p:nvPr/>
          </p:nvSpPr>
          <p:spPr>
            <a:xfrm>
              <a:off x="529806" y="1507444"/>
              <a:ext cx="160653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th-TH" sz="3200" b="1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เส้นทางที่ </a:t>
              </a:r>
              <a:r>
                <a:rPr lang="en-US" sz="3200" b="1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2</a:t>
              </a:r>
              <a:endParaRPr lang="th-TH" sz="32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4933" y="2215330"/>
              <a:ext cx="238357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th-TH" b="1" dirty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9+9=18 บาท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8465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835" y="699598"/>
            <a:ext cx="6157470" cy="4691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30656" y="1063605"/>
            <a:ext cx="279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sz="2400" b="1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เส้นทางใดประหยัดที่สุด</a:t>
            </a:r>
            <a:endParaRPr lang="th-TH" sz="2400" b="1" dirty="0">
              <a:solidFill>
                <a:srgbClr val="C0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927" y="1617488"/>
            <a:ext cx="2795958" cy="997952"/>
            <a:chOff x="48927" y="1617488"/>
            <a:chExt cx="2795958" cy="997952"/>
          </a:xfrm>
        </p:grpSpPr>
        <p:sp>
          <p:nvSpPr>
            <p:cNvPr id="13" name="TextBox 12"/>
            <p:cNvSpPr txBox="1"/>
            <p:nvPr/>
          </p:nvSpPr>
          <p:spPr>
            <a:xfrm>
              <a:off x="845625" y="1617488"/>
              <a:ext cx="125226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th-TH" sz="2400" b="1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เส้นทางที่ </a:t>
              </a:r>
              <a:r>
                <a:rPr lang="en-US" sz="2400" b="1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3</a:t>
              </a:r>
              <a:endParaRPr lang="th-TH" sz="24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927" y="2215330"/>
              <a:ext cx="2795958" cy="40011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th-TH" sz="2000" b="1" dirty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15+(4</a:t>
              </a:r>
              <a:r>
                <a:rPr lang="en-US" sz="2000" b="1" dirty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x4)+( 20+(5x2))+9=72 </a:t>
              </a:r>
              <a:r>
                <a:rPr lang="th-TH" sz="2000" b="1" dirty="0" smtClean="0">
                  <a:solidFill>
                    <a:srgbClr val="FF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บาท</a:t>
              </a:r>
              <a:endParaRPr lang="th-TH" sz="2000" b="1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505432" y="2215330"/>
            <a:ext cx="5971716" cy="3230861"/>
            <a:chOff x="2505432" y="2215330"/>
            <a:chExt cx="5971716" cy="3230861"/>
          </a:xfrm>
        </p:grpSpPr>
        <p:sp>
          <p:nvSpPr>
            <p:cNvPr id="2" name="Oval 1"/>
            <p:cNvSpPr/>
            <p:nvPr/>
          </p:nvSpPr>
          <p:spPr>
            <a:xfrm>
              <a:off x="2633823" y="4725144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2505432" y="3742410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435053" y="2503608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824610" y="2375091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695322" y="3566124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901084" y="2215330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923928" y="4887258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794734" y="4891412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580112" y="4965493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5723085" y="4725144"/>
              <a:ext cx="576064" cy="48069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152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169"/>
            <a:ext cx="9144000" cy="628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>
            <a:extLst>
              <a:ext uri="{FF2B5EF4-FFF2-40B4-BE49-F238E27FC236}">
                <a16:creationId xmlns="" xmlns:a16="http://schemas.microsoft.com/office/drawing/2014/main" id="{92701D59-6FEC-4F5D-9484-830405B08FBF}"/>
              </a:ext>
            </a:extLst>
          </p:cNvPr>
          <p:cNvSpPr/>
          <p:nvPr/>
        </p:nvSpPr>
        <p:spPr>
          <a:xfrm>
            <a:off x="2872741" y="2564904"/>
            <a:ext cx="6840760" cy="137463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="" xmlns:a16="http://schemas.microsoft.com/office/drawing/2014/main" id="{9295BDFF-8D2E-4E22-B78D-A0A3D049B5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71260" y="2209800"/>
            <a:ext cx="167640" cy="70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D6D3EA61-4C04-4B21-A5AB-15F4A6E9FC85}"/>
              </a:ext>
            </a:extLst>
          </p:cNvPr>
          <p:cNvGrpSpPr/>
          <p:nvPr/>
        </p:nvGrpSpPr>
        <p:grpSpPr>
          <a:xfrm>
            <a:off x="4572000" y="2484185"/>
            <a:ext cx="1793631" cy="739661"/>
            <a:chOff x="4572000" y="2484185"/>
            <a:chExt cx="1793631" cy="73966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="" xmlns:a16="http://schemas.microsoft.com/office/drawing/2014/main" id="{C478E61F-CA4D-49E8-9CC0-7A643AD7511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72000" y="2708920"/>
              <a:ext cx="1793631" cy="514926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diamond" w="med" len="med"/>
              <a:tailEnd type="triangle" w="lg" len="lg"/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6B7156A6-0914-4EBF-A02E-F160FF68AF39}"/>
                </a:ext>
              </a:extLst>
            </p:cNvPr>
            <p:cNvSpPr txBox="1"/>
            <p:nvPr/>
          </p:nvSpPr>
          <p:spPr>
            <a:xfrm>
              <a:off x="5508104" y="2484185"/>
              <a:ext cx="3449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>
                  <a:solidFill>
                    <a:srgbClr val="FF0000"/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US" sz="2000" i="1" dirty="0"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1085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="" xmlns:a16="http://schemas.microsoft.com/office/drawing/2014/main" id="{92701D59-6FEC-4F5D-9484-830405B08FBF}"/>
              </a:ext>
            </a:extLst>
          </p:cNvPr>
          <p:cNvSpPr/>
          <p:nvPr/>
        </p:nvSpPr>
        <p:spPr>
          <a:xfrm>
            <a:off x="4067944" y="995536"/>
            <a:ext cx="3657600" cy="3657600"/>
          </a:xfrm>
          <a:prstGeom prst="ellipse">
            <a:avLst/>
          </a:prstGeom>
          <a:solidFill>
            <a:srgbClr val="92D050"/>
          </a:solidFill>
          <a:ln>
            <a:solidFill>
              <a:srgbClr val="FF0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12A6EB77-238C-4D4E-8CC6-5C3AAFB6C2E2}"/>
              </a:ext>
            </a:extLst>
          </p:cNvPr>
          <p:cNvGrpSpPr/>
          <p:nvPr/>
        </p:nvGrpSpPr>
        <p:grpSpPr>
          <a:xfrm>
            <a:off x="4168552" y="2074576"/>
            <a:ext cx="1728193" cy="739661"/>
            <a:chOff x="4637439" y="2484185"/>
            <a:chExt cx="1728193" cy="739661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="" xmlns:a16="http://schemas.microsoft.com/office/drawing/2014/main" id="{5826C522-62C0-46A2-84D1-C06A108125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37439" y="2679046"/>
              <a:ext cx="1728193" cy="544800"/>
            </a:xfrm>
            <a:prstGeom prst="straightConnector1">
              <a:avLst/>
            </a:prstGeom>
            <a:noFill/>
            <a:ln>
              <a:solidFill>
                <a:srgbClr val="FF0000"/>
              </a:solidFill>
              <a:headEnd type="diamond" w="med" len="med"/>
              <a:tailEnd type="triangle" w="lg" len="lg"/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EF93AB9F-3844-4058-97BE-6A522D834463}"/>
                </a:ext>
              </a:extLst>
            </p:cNvPr>
            <p:cNvSpPr txBox="1"/>
            <p:nvPr/>
          </p:nvSpPr>
          <p:spPr>
            <a:xfrm>
              <a:off x="5508104" y="2484185"/>
              <a:ext cx="3449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dirty="0">
                  <a:solidFill>
                    <a:srgbClr val="FF0000"/>
                  </a:solidFill>
                  <a:effectLst>
                    <a:glow rad="101600">
                      <a:schemeClr val="accent2">
                        <a:satMod val="175000"/>
                        <a:alpha val="40000"/>
                      </a:schemeClr>
                    </a:glow>
                  </a:effectLst>
                  <a:latin typeface="Times" panose="02020603050405020304" pitchFamily="18" charset="0"/>
                  <a:cs typeface="Times" panose="02020603050405020304" pitchFamily="18" charset="0"/>
                </a:rPr>
                <a:t>r</a:t>
              </a:r>
              <a:endParaRPr lang="en-US" sz="2000" i="1" dirty="0">
                <a:solidFill>
                  <a:srgbClr val="FF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="" xmlns:a16="http://schemas.microsoft.com/office/drawing/2014/main" id="{38DF6AAB-290D-4B08-B6F3-B59B6FE07422}"/>
                  </a:ext>
                </a:extLst>
              </p:cNvPr>
              <p:cNvSpPr txBox="1"/>
              <p:nvPr/>
            </p:nvSpPr>
            <p:spPr>
              <a:xfrm>
                <a:off x="323528" y="4777337"/>
                <a:ext cx="6500113" cy="5329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ต้องการให้วัวกินหญ้าได้เป็นพื้นที่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cs typeface="TH Niramit AS" panose="02000506000000020004" pitchFamily="2" charset="-34"/>
                      </a:rPr>
                      <m:t>𝒙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H Niramit AS" panose="02000506000000020004" pitchFamily="2" charset="-34"/>
                      </a:rPr>
                      <m:t>= </m:t>
                    </m:r>
                    <m:r>
                      <a:rPr lang="en-US" b="1" i="1" smtClean="0">
                        <a:latin typeface="Cambria Math" panose="02040503050406030204" pitchFamily="18" charset="0"/>
                        <a:cs typeface="TH Niramit AS" panose="02000506000000020004" pitchFamily="2" charset="-34"/>
                      </a:rPr>
                      <m:t>𝝅</m:t>
                    </m:r>
                    <m:sSup>
                      <m:sSupPr>
                        <m:ctrlPr>
                          <a:rPr lang="en-US" b="1" i="1" smtClean="0">
                            <a:latin typeface="Cambria Math"/>
                            <a:cs typeface="TH Niramit AS" panose="02000506000000020004" pitchFamily="2" charset="-34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cs typeface="TH Niramit AS" panose="02000506000000020004" pitchFamily="2" charset="-34"/>
                          </a:rPr>
                          <m:t>𝒓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  <a:cs typeface="TH Niramit AS" panose="02000506000000020004" pitchFamily="2" charset="-34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</a:t>
                </a:r>
                <a:r>
                  <a:rPr lang="th-TH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ตารางเมตร</a:t>
                </a:r>
                <a:endParaRPr lang="en-US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DF6AAB-290D-4B08-B6F3-B59B6FE074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777337"/>
                <a:ext cx="6500113" cy="532966"/>
              </a:xfrm>
              <a:prstGeom prst="rect">
                <a:avLst/>
              </a:prstGeom>
              <a:blipFill>
                <a:blip r:embed="rId2"/>
                <a:stretch>
                  <a:fillRect l="-1876" t="-6897" r="-1126" b="-356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="" xmlns:a16="http://schemas.microsoft.com/office/drawing/2014/main" id="{C2F6FC74-B8C4-44C4-9347-AA690ED7093B}"/>
                  </a:ext>
                </a:extLst>
              </p:cNvPr>
              <p:cNvSpPr txBox="1"/>
              <p:nvPr/>
            </p:nvSpPr>
            <p:spPr>
              <a:xfrm>
                <a:off x="323528" y="5268136"/>
                <a:ext cx="4523354" cy="969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จึงได้ว่าความยาวเชือก 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b="1" i="1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1" i="1">
                            <a:latin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b="1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𝝅</m:t>
                            </m:r>
                          </m:den>
                        </m:f>
                      </m:e>
                    </m:rad>
                  </m:oMath>
                </a14:m>
                <a:r>
                  <a:rPr lang="th-TH" b="1" dirty="0"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 เมตร</a:t>
                </a:r>
                <a:endParaRPr lang="en-US" b="1" dirty="0"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2F6FC74-B8C4-44C4-9347-AA690ED70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5268136"/>
                <a:ext cx="4523354" cy="969176"/>
              </a:xfrm>
              <a:prstGeom prst="rect">
                <a:avLst/>
              </a:prstGeom>
              <a:blipFill>
                <a:blip r:embed="rId3"/>
                <a:stretch>
                  <a:fillRect l="-2695" r="-1752"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E67C728A-F9F6-46C1-A400-7C78CCBE891B}"/>
              </a:ext>
            </a:extLst>
          </p:cNvPr>
          <p:cNvSpPr txBox="1"/>
          <p:nvPr/>
        </p:nvSpPr>
        <p:spPr>
          <a:xfrm>
            <a:off x="1557392" y="402812"/>
            <a:ext cx="60292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แผนภาพเชิงนามธรรมของพื้นที่ที่วัวเดินไปมาได้</a:t>
            </a:r>
            <a:endParaRPr lang="en-US" sz="32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02476466"/>
      </p:ext>
    </p:extLst>
  </p:cSld>
  <p:clrMapOvr>
    <a:masterClrMapping/>
  </p:clrMapOvr>
  <mc:AlternateContent xmlns:mc="http://schemas.openxmlformats.org/markup-compatibility/2006">
    <mc:Choice xmlns="" xmlns:p159="http://schemas.microsoft.com/office/powerpoint/2015/09/main" Requires="p159">
      <p:transition spd="slow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r>
              <a:rPr lang="th-TH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n-ea"/>
                <a:cs typeface="TH Mali Grade 6" panose="02000506000000020004" pitchFamily="2" charset="-34"/>
              </a:rPr>
              <a:t>แนวคิดเชิงนามธรรม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93894" y="2348880"/>
            <a:ext cx="8229600" cy="262088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แนวคิดเชิงนามธรรม (</a:t>
            </a:r>
            <a: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abstract thinking </a:t>
            </a:r>
            <a:r>
              <a:rPr lang="th-TH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หรือ </a:t>
            </a:r>
            <a:r>
              <a:rPr lang="en-US" sz="35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abstraction) </a:t>
            </a:r>
            <a:r>
              <a:rPr lang="th-TH" sz="35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เป็นองค์ประกอบหนึ่งของแนวคิดเชิงคำนวณ </a:t>
            </a:r>
            <a:r>
              <a:rPr lang="en-US" sz="35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(computational thinking) </a:t>
            </a:r>
            <a:r>
              <a:rPr lang="th-TH" sz="35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ซึ่งใช้กระบวนการคัดแยกคุณลักษณะที่สำคัญออกจากรายละเอียดปลีกย่อย ในปัญหาหรือ</a:t>
            </a:r>
            <a:r>
              <a:rPr lang="th-TH" sz="35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งานที่กำลังพิจารณา เพื่อให้ได้ข้อมูลที่จำเป็นและเพียงพอในการแก้ปัญหา</a:t>
            </a:r>
          </a:p>
        </p:txBody>
      </p:sp>
      <p:pic>
        <p:nvPicPr>
          <p:cNvPr id="1026" name="Picture 2" descr="C:\Users\tkron\Downloads\1_a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648" y="5231758"/>
            <a:ext cx="1314450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168" y="980727"/>
            <a:ext cx="833794" cy="1042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236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" y="620688"/>
            <a:ext cx="8964488" cy="1143000"/>
          </a:xfrm>
        </p:spPr>
        <p:txBody>
          <a:bodyPr/>
          <a:lstStyle/>
          <a:p>
            <a:r>
              <a:rPr lang="th-TH" dirty="0" smtClean="0"/>
              <a:t>ทำแบบทดสอบ</a:t>
            </a:r>
            <a:endParaRPr lang="th-T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621" y="2457450"/>
            <a:ext cx="23431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79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  <a:noFill/>
          <a:ln>
            <a:noFill/>
          </a:ln>
        </p:spPr>
        <p:txBody>
          <a:bodyPr/>
          <a:lstStyle/>
          <a:p>
            <a:r>
              <a:rPr lang="th-TH" b="1" dirty="0" smtClean="0">
                <a:solidFill>
                  <a:srgbClr val="0000FF"/>
                </a:solidFill>
              </a:rPr>
              <a:t>แนวคิดเชิงนามธรรม</a:t>
            </a:r>
            <a:endParaRPr lang="th-TH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b="1" dirty="0"/>
              <a:t>แนวคิดเชิงนามธรรม (</a:t>
            </a:r>
            <a:r>
              <a:rPr lang="en-US" b="1" dirty="0"/>
              <a:t>abstract thinking </a:t>
            </a:r>
            <a:r>
              <a:rPr lang="th-TH" b="1" dirty="0"/>
              <a:t>หรือ </a:t>
            </a:r>
            <a:r>
              <a:rPr lang="en-US" b="1" dirty="0"/>
              <a:t>abstraction) </a:t>
            </a:r>
            <a:r>
              <a:rPr lang="th-TH" b="1" dirty="0"/>
              <a:t>เป็นองค์ประกอบหนึ่งของแนวคิดเชิงคำนวณ (</a:t>
            </a:r>
            <a:r>
              <a:rPr lang="en-US" b="1" dirty="0"/>
              <a:t>computational thinking) </a:t>
            </a:r>
            <a:r>
              <a:rPr lang="th-TH" b="1" dirty="0"/>
              <a:t>ซึ่งใช้กระบวนการคัดแยกคุณลักษณะที่สำคัญออกจากรายละเอียดปลีกย่อยในปัญหาหรืองานที่กำลังพิจารณา เพื่อให้ได้ข้อมูลที่จำเป็นและเพียงพอในการแก้ปัญห</a:t>
            </a:r>
            <a:r>
              <a:rPr lang="th-TH" b="1" dirty="0">
                <a:effectLst/>
              </a:rPr>
              <a:t>า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พิจารณาลักษณะต่อไปนี้ว่าคืออะไร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581448"/>
            <a:ext cx="24945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เปลือกมีหนาม</a:t>
            </a:r>
          </a:p>
          <a:p>
            <a:r>
              <a:rPr lang="th-TH" sz="36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ผลมี</a:t>
            </a:r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กลิ่นแรง</a:t>
            </a:r>
          </a:p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ผลมีเนื้อและเม็ด</a:t>
            </a:r>
            <a:endParaRPr lang="en-US" sz="36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ผลกินได้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68760"/>
            <a:ext cx="281940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09600" y="472514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00FF"/>
                </a:solidFill>
                <a:latin typeface="TH Niramit AS" panose="02000506000000020004" pitchFamily="2" charset="-34"/>
                <a:ea typeface="+mj-ea"/>
                <a:cs typeface="TH Niramit AS" panose="02000506000000020004" pitchFamily="2" charset="-34"/>
              </a:defRPr>
            </a:lvl1pPr>
          </a:lstStyle>
          <a:p>
            <a:r>
              <a:rPr lang="th-TH" sz="3600" dirty="0"/>
              <a:t>ทั้งนี้ประสบการณ์มีผลกับคำตอบด้วย</a:t>
            </a:r>
            <a:endParaRPr lang="en-US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29002">
            <a:off x="6112031" y="1964085"/>
            <a:ext cx="32289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76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พิจารณารูปต่อไปนี้ว่าคืออะไร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25429"/>
            <a:ext cx="2114550" cy="257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542" y="1866089"/>
            <a:ext cx="2200275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4310DC8B-D85F-4A08-B474-F253707CE382}"/>
              </a:ext>
            </a:extLst>
          </p:cNvPr>
          <p:cNvGrpSpPr/>
          <p:nvPr/>
        </p:nvGrpSpPr>
        <p:grpSpPr>
          <a:xfrm>
            <a:off x="395536" y="1815206"/>
            <a:ext cx="1826890" cy="2710405"/>
            <a:chOff x="395536" y="1815206"/>
            <a:chExt cx="1826890" cy="271040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815206"/>
              <a:ext cx="1826890" cy="268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25773721-3803-425B-815E-2E513FB8024B}"/>
                </a:ext>
              </a:extLst>
            </p:cNvPr>
            <p:cNvSpPr/>
            <p:nvPr/>
          </p:nvSpPr>
          <p:spPr>
            <a:xfrm>
              <a:off x="563270" y="4052916"/>
              <a:ext cx="1524000" cy="472695"/>
            </a:xfrm>
            <a:custGeom>
              <a:avLst/>
              <a:gdLst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524000"/>
                <a:gd name="connsiteY0" fmla="*/ 410308 h 472695"/>
                <a:gd name="connsiteX1" fmla="*/ 703384 w 1524000"/>
                <a:gd name="connsiteY1" fmla="*/ 234462 h 472695"/>
                <a:gd name="connsiteX2" fmla="*/ 1184030 w 1524000"/>
                <a:gd name="connsiteY2" fmla="*/ 468923 h 472695"/>
                <a:gd name="connsiteX3" fmla="*/ 1524000 w 1524000"/>
                <a:gd name="connsiteY3" fmla="*/ 0 h 472695"/>
                <a:gd name="connsiteX0" fmla="*/ 0 w 1524000"/>
                <a:gd name="connsiteY0" fmla="*/ 410308 h 472695"/>
                <a:gd name="connsiteX1" fmla="*/ 703384 w 1524000"/>
                <a:gd name="connsiteY1" fmla="*/ 234462 h 472695"/>
                <a:gd name="connsiteX2" fmla="*/ 1184030 w 1524000"/>
                <a:gd name="connsiteY2" fmla="*/ 468923 h 472695"/>
                <a:gd name="connsiteX3" fmla="*/ 1524000 w 1524000"/>
                <a:gd name="connsiteY3" fmla="*/ 0 h 472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472695">
                  <a:moveTo>
                    <a:pt x="0" y="410308"/>
                  </a:moveTo>
                  <a:cubicBezTo>
                    <a:pt x="371231" y="418124"/>
                    <a:pt x="513861" y="238370"/>
                    <a:pt x="703384" y="234462"/>
                  </a:cubicBezTo>
                  <a:cubicBezTo>
                    <a:pt x="892907" y="230554"/>
                    <a:pt x="1047261" y="508000"/>
                    <a:pt x="1184030" y="468923"/>
                  </a:cubicBezTo>
                  <a:cubicBezTo>
                    <a:pt x="1320799" y="429846"/>
                    <a:pt x="1410677" y="156308"/>
                    <a:pt x="1524000" y="0"/>
                  </a:cubicBezTo>
                </a:path>
              </a:pathLst>
            </a:cu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3BB4DC0C-4F68-42B4-B32D-62421646E40A}"/>
              </a:ext>
            </a:extLst>
          </p:cNvPr>
          <p:cNvGrpSpPr/>
          <p:nvPr/>
        </p:nvGrpSpPr>
        <p:grpSpPr>
          <a:xfrm>
            <a:off x="2195736" y="1674078"/>
            <a:ext cx="1613760" cy="3483114"/>
            <a:chOff x="2521024" y="1640374"/>
            <a:chExt cx="1613760" cy="3483114"/>
          </a:xfrm>
        </p:grpSpPr>
        <p:pic>
          <p:nvPicPr>
            <p:cNvPr id="7" name="Picture 2" descr="C:\Users\ying\Downloads\johnny-automatic-ballpoint-pen-300px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1920" y="1640374"/>
              <a:ext cx="282864" cy="30306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87E56CB8-556B-4E47-84D2-975A717F5B0E}"/>
                </a:ext>
              </a:extLst>
            </p:cNvPr>
            <p:cNvSpPr/>
            <p:nvPr/>
          </p:nvSpPr>
          <p:spPr>
            <a:xfrm>
              <a:off x="2521024" y="4650793"/>
              <a:ext cx="1524000" cy="472695"/>
            </a:xfrm>
            <a:custGeom>
              <a:avLst/>
              <a:gdLst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477108"/>
                <a:gd name="connsiteY0" fmla="*/ 492369 h 492369"/>
                <a:gd name="connsiteX1" fmla="*/ 656492 w 1477108"/>
                <a:gd name="connsiteY1" fmla="*/ 234462 h 492369"/>
                <a:gd name="connsiteX2" fmla="*/ 1137138 w 1477108"/>
                <a:gd name="connsiteY2" fmla="*/ 468923 h 492369"/>
                <a:gd name="connsiteX3" fmla="*/ 1477108 w 1477108"/>
                <a:gd name="connsiteY3" fmla="*/ 0 h 492369"/>
                <a:gd name="connsiteX0" fmla="*/ 0 w 1524000"/>
                <a:gd name="connsiteY0" fmla="*/ 410308 h 472695"/>
                <a:gd name="connsiteX1" fmla="*/ 703384 w 1524000"/>
                <a:gd name="connsiteY1" fmla="*/ 234462 h 472695"/>
                <a:gd name="connsiteX2" fmla="*/ 1184030 w 1524000"/>
                <a:gd name="connsiteY2" fmla="*/ 468923 h 472695"/>
                <a:gd name="connsiteX3" fmla="*/ 1524000 w 1524000"/>
                <a:gd name="connsiteY3" fmla="*/ 0 h 472695"/>
                <a:gd name="connsiteX0" fmla="*/ 0 w 1524000"/>
                <a:gd name="connsiteY0" fmla="*/ 410308 h 472695"/>
                <a:gd name="connsiteX1" fmla="*/ 703384 w 1524000"/>
                <a:gd name="connsiteY1" fmla="*/ 234462 h 472695"/>
                <a:gd name="connsiteX2" fmla="*/ 1184030 w 1524000"/>
                <a:gd name="connsiteY2" fmla="*/ 468923 h 472695"/>
                <a:gd name="connsiteX3" fmla="*/ 1524000 w 1524000"/>
                <a:gd name="connsiteY3" fmla="*/ 0 h 472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0" h="472695">
                  <a:moveTo>
                    <a:pt x="0" y="410308"/>
                  </a:moveTo>
                  <a:cubicBezTo>
                    <a:pt x="371231" y="418124"/>
                    <a:pt x="513861" y="238370"/>
                    <a:pt x="703384" y="234462"/>
                  </a:cubicBezTo>
                  <a:cubicBezTo>
                    <a:pt x="892907" y="230554"/>
                    <a:pt x="1047261" y="508000"/>
                    <a:pt x="1184030" y="468923"/>
                  </a:cubicBezTo>
                  <a:cubicBezTo>
                    <a:pt x="1320799" y="429846"/>
                    <a:pt x="1410677" y="156308"/>
                    <a:pt x="1524000" y="0"/>
                  </a:cubicBezTo>
                </a:path>
              </a:pathLst>
            </a:cu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4771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2014</TotalTime>
  <Words>2240</Words>
  <Application>Microsoft Office PowerPoint</Application>
  <PresentationFormat>On-screen Show (4:3)</PresentationFormat>
  <Paragraphs>353</Paragraphs>
  <Slides>68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68</vt:i4>
      </vt:variant>
    </vt:vector>
  </HeadingPairs>
  <TitlesOfParts>
    <vt:vector size="69" baseType="lpstr">
      <vt:lpstr>Office Theme</vt:lpstr>
      <vt:lpstr>PowerPoint Presentation</vt:lpstr>
      <vt:lpstr>ทบทวนความรู้ก่อนเรียน</vt:lpstr>
      <vt:lpstr>กิจกรรม แนวคิดเชิงนามธรรม</vt:lpstr>
      <vt:lpstr>PowerPoint Presentation</vt:lpstr>
      <vt:lpstr>ให้นักเรียนพิจารณาคำว่า  hello ที่มีรายละเอียดดังนี้</vt:lpstr>
      <vt:lpstr>PowerPoint Presentation</vt:lpstr>
      <vt:lpstr>แนวคิดเชิงนามธรรม</vt:lpstr>
      <vt:lpstr>พิจารณาลักษณะต่อไปนี้ว่าคืออะไร</vt:lpstr>
      <vt:lpstr>พิจารณารูปต่อไปนี้ว่าคืออะไร</vt:lpstr>
      <vt:lpstr>ทำไมถึงมองว่าเป็นปากกา</vt:lpstr>
      <vt:lpstr>ทำไมถึงมองว่าเป็นปากกา</vt:lpstr>
      <vt:lpstr>ทำไมถึงมองว่าเป็นปากกา</vt:lpstr>
      <vt:lpstr>หากต้องการทำขนมเค้ก สิ่งที่ควรรู้คือ?</vt:lpstr>
      <vt:lpstr>ใบกิจกรรมที่ 1.1</vt:lpstr>
      <vt:lpstr>กิจกรรมที่ 1.1 </vt:lpstr>
      <vt:lpstr>PowerPoint Presentation</vt:lpstr>
      <vt:lpstr>PowerPoint Presentation</vt:lpstr>
      <vt:lpstr>PowerPoint Presentation</vt:lpstr>
      <vt:lpstr>PowerPoint Presentation</vt:lpstr>
      <vt:lpstr>ให้นักเรียนศึกษาตัวอย่างที่ 1.4 – 1.6</vt:lpstr>
      <vt:lpstr>การถ่ายทอดรายละเอียดของปัญหาและการแก้ปัญหา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ให้นักเรียนทำกิจกรรมที่ 1.3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ให้นักเรียนทำใบกิจกรรมที่ 2.2</vt:lpstr>
      <vt:lpstr>ให้นักเรียนค้นหาแผนที่เส้นทางเดินรถต่างๆ</vt:lpstr>
      <vt:lpstr>PowerPoint Presentation</vt:lpstr>
      <vt:lpstr>ใบกิจกรรมที่ 2.2 แนวคิดเชิงนามธรรม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2.1 เดินทางจากสยายไปราชนครโดย BTS</vt:lpstr>
      <vt:lpstr>2.2 บ้านผู้เรียนอยู่สะพานขาวต้องการเดินทางไปตลาดน้ำมหาสิน จะเดินทางโดยใช้รถโดยสารสาธารณะอย่างไร ให้ประหยัดที่สุด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แนวคิดเชิงนามธรรม</vt:lpstr>
      <vt:lpstr>ทำแบบทดสอบ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161</cp:revision>
  <dcterms:created xsi:type="dcterms:W3CDTF">2017-10-16T06:48:49Z</dcterms:created>
  <dcterms:modified xsi:type="dcterms:W3CDTF">2018-06-07T01:40:47Z</dcterms:modified>
</cp:coreProperties>
</file>