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57" r:id="rId4"/>
    <p:sldId id="258" r:id="rId5"/>
    <p:sldId id="260" r:id="rId6"/>
    <p:sldId id="275" r:id="rId7"/>
    <p:sldId id="259" r:id="rId8"/>
    <p:sldId id="276" r:id="rId9"/>
    <p:sldId id="266" r:id="rId10"/>
    <p:sldId id="267" r:id="rId11"/>
    <p:sldId id="268" r:id="rId12"/>
    <p:sldId id="269" r:id="rId13"/>
    <p:sldId id="261" r:id="rId14"/>
    <p:sldId id="270" r:id="rId15"/>
    <p:sldId id="271" r:id="rId16"/>
    <p:sldId id="272" r:id="rId17"/>
    <p:sldId id="273" r:id="rId18"/>
    <p:sldId id="277" r:id="rId19"/>
    <p:sldId id="262" r:id="rId20"/>
    <p:sldId id="263" r:id="rId21"/>
    <p:sldId id="264" r:id="rId22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16" y="7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</a:bodyPr>
          <a:lstStyle>
            <a:lvl1pPr>
              <a:defRPr sz="7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12/02/61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87547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12/02/61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76369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12/02/61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77701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Autofit/>
          </a:bodyPr>
          <a:lstStyle>
            <a:lvl1pPr>
              <a:defRPr sz="7200" b="1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4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 sz="4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defRPr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defRPr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th-T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12/02/61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45666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12/02/61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4559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12/02/61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47065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12/02/61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72127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12/02/61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47099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12/02/61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38068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12/02/61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223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12/02/61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84932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18B35-885D-4ACE-BF3F-204C67B782D6}" type="datetimeFigureOut">
              <a:rPr lang="th-TH" smtClean="0"/>
              <a:t>12/02/61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01985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27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1.gif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2708920"/>
            <a:ext cx="680316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 algn="ctr">
              <a:defRPr sz="8800" b="1">
                <a:effectLst>
                  <a:glow rad="127000">
                    <a:srgbClr val="FF0066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defRPr>
            </a:lvl1pPr>
          </a:lstStyle>
          <a:p>
            <a:r>
              <a:rPr lang="th-TH" dirty="0"/>
              <a:t>การสร้างตัว</a:t>
            </a:r>
            <a:r>
              <a:rPr lang="th-TH" dirty="0" smtClean="0"/>
              <a:t>แปร</a:t>
            </a:r>
          </a:p>
          <a:p>
            <a:r>
              <a:rPr lang="th-TH" dirty="0" smtClean="0"/>
              <a:t>ใน </a:t>
            </a:r>
            <a:r>
              <a:rPr lang="en-US" dirty="0"/>
              <a:t>Scratch</a:t>
            </a:r>
            <a:endParaRPr lang="th-TH" dirty="0"/>
          </a:p>
        </p:txBody>
      </p:sp>
      <p:sp>
        <p:nvSpPr>
          <p:cNvPr id="5" name="TextBox 4"/>
          <p:cNvSpPr txBox="1"/>
          <p:nvPr/>
        </p:nvSpPr>
        <p:spPr>
          <a:xfrm>
            <a:off x="2339752" y="678810"/>
            <a:ext cx="5184576" cy="1446550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th-TH"/>
            </a:defPPr>
            <a:lvl1pPr algn="ctr">
              <a:defRPr sz="8800" b="1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th-TH" dirty="0"/>
              <a:t>กิจกรรมที่ </a:t>
            </a:r>
            <a:r>
              <a:rPr lang="en-US" dirty="0"/>
              <a:t>9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8088646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539094"/>
              </p:ext>
            </p:extLst>
          </p:nvPr>
        </p:nvGraphicFramePr>
        <p:xfrm>
          <a:off x="683568" y="1988840"/>
          <a:ext cx="7632847" cy="4632960"/>
        </p:xfrm>
        <a:graphic>
          <a:graphicData uri="http://schemas.openxmlformats.org/drawingml/2006/table">
            <a:tbl>
              <a:tblPr/>
              <a:tblGrid>
                <a:gridCol w="1480737"/>
                <a:gridCol w="1991944"/>
                <a:gridCol w="2168222"/>
                <a:gridCol w="1991944"/>
              </a:tblGrid>
              <a:tr h="48517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รอบที่</a:t>
                      </a:r>
                      <a:endParaRPr lang="th-TH" sz="5400" b="1" dirty="0">
                        <a:effectLst/>
                        <a:latin typeface="+mj-lt"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x</a:t>
                      </a:r>
                      <a:endParaRPr lang="en-US" sz="5400" b="1" dirty="0">
                        <a:effectLst/>
                        <a:latin typeface="+mj-lt"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y</a:t>
                      </a:r>
                      <a:endParaRPr lang="en-US" sz="5400" b="1" dirty="0">
                        <a:effectLst/>
                        <a:latin typeface="+mj-lt"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z</a:t>
                      </a:r>
                      <a:endParaRPr lang="en-US" sz="5400" b="1">
                        <a:effectLst/>
                        <a:latin typeface="+mj-lt"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17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1</a:t>
                      </a:r>
                      <a:endParaRPr lang="th-TH" sz="5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5</a:t>
                      </a:r>
                      <a:endParaRPr lang="th-TH" sz="5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1</a:t>
                      </a:r>
                      <a:endParaRPr lang="th-TH" sz="5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3</a:t>
                      </a:r>
                      <a:endParaRPr lang="th-TH" sz="5400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j-lt"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170"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 dirty="0">
                          <a:solidFill>
                            <a:srgbClr val="FF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 dirty="0">
                          <a:solidFill>
                            <a:srgbClr val="FF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 dirty="0">
                          <a:solidFill>
                            <a:srgbClr val="FF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 dirty="0">
                          <a:solidFill>
                            <a:srgbClr val="FF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170"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170"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170"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170"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170"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..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..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..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1" i="0" u="none" strike="noStrike" kern="1200" dirty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  <a:ea typeface="+mn-ea"/>
                          <a:cs typeface="+mn-cs"/>
                        </a:rPr>
                        <a:t>..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5163" y="260648"/>
            <a:ext cx="878133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th-TH" alt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9. นำค่าจำนวนรอบจากผู้ใช้ เก็บไว้ในตัวแปรที่สร้างในข้อ 8 และนำค่าตัวแปรมา</a:t>
            </a:r>
            <a:r>
              <a:rPr lang="th-TH" alt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ใช้</a:t>
            </a:r>
          </a:p>
          <a:p>
            <a:pPr fontAlgn="base"/>
            <a:r>
              <a:rPr lang="th-TH" alt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alt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กำหนด</a:t>
            </a:r>
            <a:r>
              <a:rPr lang="th-TH" alt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รอบในการทำฝานของบล็อก repeat</a:t>
            </a:r>
          </a:p>
          <a:p>
            <a:pPr fontAlgn="base"/>
            <a:r>
              <a:rPr lang="th-TH" alt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  </a:t>
            </a:r>
            <a:r>
              <a:rPr lang="th-TH" alt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สมมติ</a:t>
            </a:r>
            <a:r>
              <a:rPr lang="th-TH" alt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จำนวนที่ผู้เรียนใส่....6....... และจำนวนรอบที่โปรแกรมทำงาน........6..........รอบ</a:t>
            </a:r>
          </a:p>
          <a:p>
            <a:pPr fontAlgn="base"/>
            <a:r>
              <a:rPr lang="th-TH" alt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 (</a:t>
            </a:r>
            <a:r>
              <a:rPr lang="th-TH" alt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ผู้เรียนอาจจะระบุจำนวนรอบอื่น ๆ มากหรือน้อยกว่านี้)</a:t>
            </a:r>
          </a:p>
        </p:txBody>
      </p:sp>
    </p:spTree>
    <p:extLst>
      <p:ext uri="{BB962C8B-B14F-4D97-AF65-F5344CB8AC3E}">
        <p14:creationId xmlns:p14="http://schemas.microsoft.com/office/powerpoint/2010/main" val="2705433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05" t="21913" r="17928" b="7635"/>
          <a:stretch/>
        </p:blipFill>
        <p:spPr bwMode="auto">
          <a:xfrm>
            <a:off x="234888" y="1052736"/>
            <a:ext cx="8557146" cy="515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34888" y="283294"/>
            <a:ext cx="78844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th-TH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10.1</a:t>
            </a:r>
            <a:endParaRPr lang="th-TH" altLang="th-TH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8736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26" t="40299" r="30456" b="23223"/>
          <a:stretch/>
        </p:blipFill>
        <p:spPr bwMode="auto">
          <a:xfrm>
            <a:off x="611559" y="1412776"/>
            <a:ext cx="8229031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34888" y="283294"/>
            <a:ext cx="11687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en-US" altLang="th-TH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10.2</a:t>
            </a:r>
            <a:endParaRPr lang="th-TH" altLang="th-TH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3947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331640" y="548680"/>
            <a:ext cx="77048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66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ผู้เรียนศึกษาบทเรียนบทที่ 4</a:t>
            </a:r>
          </a:p>
          <a:p>
            <a:pPr algn="ctr"/>
            <a:r>
              <a:rPr lang="th-TH" sz="66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เรื่อง การวนซ้ำแบบใช้ตัวแปร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613438" y="3356992"/>
            <a:ext cx="710539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66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หลังจากนั้นให้ผู้เรียนทำใบกิจกรรมที่ </a:t>
            </a:r>
            <a:r>
              <a:rPr lang="th-TH" sz="66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9.3</a:t>
            </a:r>
          </a:p>
          <a:p>
            <a:pPr algn="ctr"/>
            <a:r>
              <a:rPr lang="th-TH" sz="66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</a:t>
            </a:r>
            <a:r>
              <a:rPr lang="th-TH" sz="66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เขียนโปรแกรมที่มีตัวแปร</a:t>
            </a:r>
          </a:p>
        </p:txBody>
      </p:sp>
      <p:pic>
        <p:nvPicPr>
          <p:cNvPr id="4" name="Picture 2" descr="C:\Users\tkron\Downloads\pic-actPowerCSM1\Books-3-300p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83" y="1052736"/>
            <a:ext cx="193606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73" y="4437112"/>
            <a:ext cx="1508348" cy="150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3032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805" y="274565"/>
            <a:ext cx="132440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ข้อ 2 </a:t>
            </a:r>
          </a:p>
        </p:txBody>
      </p:sp>
      <p:sp>
        <p:nvSpPr>
          <p:cNvPr id="3" name="Rectangle 2"/>
          <p:cNvSpPr/>
          <p:nvPr/>
        </p:nvSpPr>
        <p:spPr>
          <a:xfrm>
            <a:off x="501590" y="1412776"/>
            <a:ext cx="8390889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th-TH" sz="4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ขั้นตอนที่ 1 </a:t>
            </a:r>
            <a:r>
              <a:rPr lang="th-TH" sz="4000" b="1" dirty="0"/>
              <a:t> </a:t>
            </a:r>
            <a:r>
              <a:rPr lang="th-TH" sz="4000" b="1" dirty="0" smtClean="0"/>
              <a:t>การ</a:t>
            </a:r>
            <a:r>
              <a:rPr lang="th-TH" sz="4000" b="1" dirty="0"/>
              <a:t>วิเคราะห์และกำหนดรายละเอียดของปัญหา</a:t>
            </a:r>
          </a:p>
          <a:p>
            <a:r>
              <a:rPr lang="th-TH" sz="40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ข้อมูลเข้า </a:t>
            </a:r>
            <a:r>
              <a:rPr lang="th-TH" sz="4000" b="1" dirty="0"/>
              <a:t>: </a:t>
            </a:r>
            <a:r>
              <a:rPr lang="th-TH" sz="4000" b="1" u="sng" dirty="0"/>
              <a:t>จำนวนครั้งที่ต้องการ  และระยะการก้าวเดิน</a:t>
            </a:r>
          </a:p>
          <a:p>
            <a:r>
              <a:rPr lang="th-TH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ข้อมูลออก : </a:t>
            </a:r>
            <a:r>
              <a:rPr lang="th-TH" sz="4000" b="1" u="sng" dirty="0"/>
              <a:t>การเต้นของตัวละคร ตามจำนวน</a:t>
            </a:r>
            <a:r>
              <a:rPr lang="th-TH" sz="4000" b="1" u="sng" dirty="0" smtClean="0"/>
              <a:t>ครั้ง</a:t>
            </a:r>
          </a:p>
          <a:p>
            <a:r>
              <a:rPr lang="th-TH" sz="4000" b="1" dirty="0"/>
              <a:t>	</a:t>
            </a:r>
            <a:r>
              <a:rPr lang="th-TH" sz="4000" b="1" dirty="0" smtClean="0"/>
              <a:t>	  </a:t>
            </a:r>
            <a:r>
              <a:rPr lang="th-TH" sz="4000" b="1" u="sng" dirty="0" smtClean="0"/>
              <a:t>ที่ต้องการและ</a:t>
            </a:r>
            <a:r>
              <a:rPr lang="th-TH" sz="4000" b="1" u="sng" dirty="0"/>
              <a:t>ระยะการก้าว</a:t>
            </a:r>
            <a:r>
              <a:rPr lang="th-TH" sz="4000" b="1" u="sng" dirty="0" smtClean="0"/>
              <a:t>เดิน ที่</a:t>
            </a:r>
            <a:r>
              <a:rPr lang="th-TH" sz="4000" b="1" u="sng" dirty="0"/>
              <a:t>ผู้ใช้กำหนด</a:t>
            </a:r>
          </a:p>
          <a:p>
            <a:r>
              <a:rPr lang="th-TH" sz="40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วิธีการตรวจสอบข้อมูล </a:t>
            </a:r>
            <a:r>
              <a:rPr lang="th-TH" sz="4000" b="1" dirty="0"/>
              <a:t>(สมมติข้อมูล</a:t>
            </a:r>
            <a:r>
              <a:rPr lang="th-TH" sz="4000" b="1" dirty="0" smtClean="0"/>
              <a:t>ทดสอบและ</a:t>
            </a:r>
            <a:r>
              <a:rPr lang="th-TH" sz="4000" b="1" dirty="0"/>
              <a:t>แสดงผลลัพธ์ที่</a:t>
            </a:r>
            <a:r>
              <a:rPr lang="th-TH" sz="4000" b="1" dirty="0" smtClean="0"/>
              <a:t>ได้จำนวน </a:t>
            </a:r>
            <a:r>
              <a:rPr lang="th-TH" sz="4000" b="1" dirty="0"/>
              <a:t>2 ชุด</a:t>
            </a:r>
            <a:r>
              <a:rPr lang="th-TH" sz="4000" b="1" dirty="0" smtClean="0"/>
              <a:t>)</a:t>
            </a:r>
            <a:endParaRPr lang="th-TH" sz="4000" b="1" dirty="0"/>
          </a:p>
        </p:txBody>
      </p:sp>
    </p:spTree>
    <p:extLst>
      <p:ext uri="{BB962C8B-B14F-4D97-AF65-F5344CB8AC3E}">
        <p14:creationId xmlns:p14="http://schemas.microsoft.com/office/powerpoint/2010/main" val="399317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3425598"/>
            <a:ext cx="8208912" cy="32316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th-TH" sz="4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ชุดที่ 2</a:t>
            </a:r>
          </a:p>
          <a:p>
            <a:r>
              <a:rPr lang="th-TH" sz="40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ข้อมูลเข้า  </a:t>
            </a:r>
            <a:r>
              <a:rPr lang="th-TH" sz="4000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th-TH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จำนวนครั้งที่ต้องการเต้น : 3 </a:t>
            </a:r>
          </a:p>
          <a:p>
            <a:r>
              <a:rPr lang="th-TH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ระยะการก้าวเดิน : 150</a:t>
            </a:r>
          </a:p>
          <a:p>
            <a:r>
              <a:rPr lang="th-TH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ข้อมูลออก </a:t>
            </a:r>
            <a:r>
              <a:rPr lang="th-TH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th-TH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ตัวละครแสดงการเต้นจำนวน 3 </a:t>
            </a:r>
            <a:r>
              <a:rPr lang="th-T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ครั้ง</a:t>
            </a:r>
          </a:p>
          <a:p>
            <a:r>
              <a:rPr lang="th-TH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th-T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และ</a:t>
            </a:r>
            <a:r>
              <a:rPr lang="th-TH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มีระยะการก้าวเดิน 150 หน่วย</a:t>
            </a:r>
          </a:p>
        </p:txBody>
      </p:sp>
      <p:sp>
        <p:nvSpPr>
          <p:cNvPr id="3" name="Rectangle 3"/>
          <p:cNvSpPr/>
          <p:nvPr/>
        </p:nvSpPr>
        <p:spPr>
          <a:xfrm>
            <a:off x="755576" y="188640"/>
            <a:ext cx="7288009" cy="32316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th-TH" sz="4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ชุดที่ 1</a:t>
            </a:r>
          </a:p>
          <a:p>
            <a:r>
              <a:rPr lang="th-TH" sz="40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ข้อมูลเข้า  : </a:t>
            </a:r>
            <a:r>
              <a:rPr lang="th-T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จำนวน</a:t>
            </a:r>
            <a:r>
              <a:rPr lang="th-TH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ครั้งที่ต้องการเต้น : 4 </a:t>
            </a:r>
          </a:p>
          <a:p>
            <a:r>
              <a:rPr lang="th-T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ระยะ</a:t>
            </a:r>
            <a:r>
              <a:rPr lang="th-TH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การก้าวเดิน : 50</a:t>
            </a:r>
          </a:p>
          <a:p>
            <a:r>
              <a:rPr lang="th-TH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ข้อมูลออก :</a:t>
            </a:r>
            <a:r>
              <a:rPr lang="th-T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ตัว</a:t>
            </a:r>
            <a:r>
              <a:rPr lang="th-TH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ละครแสดงการเต้นจำนวน 4 </a:t>
            </a:r>
            <a:r>
              <a:rPr lang="th-T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ครั้ง</a:t>
            </a:r>
          </a:p>
          <a:p>
            <a:r>
              <a:rPr lang="th-TH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th-T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และ</a:t>
            </a:r>
            <a:r>
              <a:rPr lang="th-TH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มีระยะการก้าวเดิน 50 </a:t>
            </a:r>
            <a:r>
              <a:rPr lang="th-TH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หน่วย</a:t>
            </a:r>
            <a:endParaRPr lang="th-TH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74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016" y="675708"/>
            <a:ext cx="8748464" cy="5632311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>
            <a:spAutoFit/>
          </a:bodyPr>
          <a:lstStyle/>
          <a:p>
            <a:r>
              <a:rPr lang="th-TH" sz="4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ขั้นตอนที่ </a:t>
            </a:r>
            <a:r>
              <a:rPr lang="th-TH" sz="4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th-TH" sz="4000" b="1" dirty="0" smtClean="0"/>
              <a:t>การ</a:t>
            </a:r>
            <a:r>
              <a:rPr lang="th-TH" sz="4000" b="1" dirty="0"/>
              <a:t>วางแผนการ</a:t>
            </a:r>
            <a:r>
              <a:rPr lang="th-TH" sz="4000" b="1" dirty="0" smtClean="0"/>
              <a:t>แก้ปัญหา</a:t>
            </a:r>
          </a:p>
          <a:p>
            <a:r>
              <a:rPr lang="th-TH" sz="4000" b="1" dirty="0"/>
              <a:t>	</a:t>
            </a:r>
            <a:r>
              <a:rPr lang="th-TH" sz="4000" b="1" dirty="0" smtClean="0"/>
              <a:t>	(</a:t>
            </a:r>
            <a:r>
              <a:rPr lang="th-TH" sz="4000" b="1" dirty="0"/>
              <a:t>เขียนรหัสลำลองหรือผังงาน)</a:t>
            </a:r>
          </a:p>
          <a:p>
            <a:pPr fontAlgn="base"/>
            <a:r>
              <a:rPr lang="th-TH" sz="4000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1. เริ่มต้น</a:t>
            </a:r>
            <a:endParaRPr lang="th-TH" sz="4000" b="1" dirty="0">
              <a:solidFill>
                <a:srgbClr val="FF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base"/>
            <a:r>
              <a:rPr lang="en-US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2.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&lt;- </a:t>
            </a:r>
            <a:r>
              <a:rPr lang="th-TH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รับจำนวนครั้งที่ต้องการเต้น</a:t>
            </a:r>
          </a:p>
          <a:p>
            <a:pPr fontAlgn="base"/>
            <a:r>
              <a:rPr lang="en-US" sz="4000" b="1" dirty="0"/>
              <a:t> </a:t>
            </a:r>
            <a:r>
              <a:rPr lang="en-US" sz="4000" b="1" dirty="0" smtClean="0"/>
              <a:t> </a:t>
            </a:r>
            <a:r>
              <a:rPr lang="en-US" sz="40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move &lt;- </a:t>
            </a:r>
            <a:r>
              <a:rPr lang="th-TH" sz="4000" b="1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รับระยะการก้าวเดิน </a:t>
            </a:r>
          </a:p>
          <a:p>
            <a:pPr fontAlgn="base"/>
            <a:r>
              <a:rPr lang="th-TH" sz="4000" b="1" dirty="0"/>
              <a:t> </a:t>
            </a:r>
            <a:r>
              <a:rPr lang="th-TH" sz="4000" b="1" dirty="0" smtClean="0"/>
              <a:t> </a:t>
            </a:r>
            <a:r>
              <a:rPr lang="th-TH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ทำงานต่อไปนี้จำนวน </a:t>
            </a:r>
            <a:r>
              <a:rPr lang="en-US" sz="40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</a:t>
            </a:r>
            <a:r>
              <a:rPr lang="en-US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h-TH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รอบ</a:t>
            </a:r>
          </a:p>
          <a:p>
            <a:pPr fontAlgn="base"/>
            <a:r>
              <a:rPr lang="th-TH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4.1 เดินซ้าย </a:t>
            </a:r>
            <a:r>
              <a:rPr lang="en-US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move </a:t>
            </a:r>
            <a:r>
              <a:rPr lang="th-TH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หน่วย และกลับที่เดิม </a:t>
            </a:r>
            <a:r>
              <a:rPr lang="en-US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move </a:t>
            </a:r>
            <a:r>
              <a:rPr lang="th-TH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หน่วย</a:t>
            </a:r>
          </a:p>
          <a:p>
            <a:pPr fontAlgn="base"/>
            <a:r>
              <a:rPr lang="th-TH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4.2 เดินขวา </a:t>
            </a:r>
            <a:r>
              <a:rPr lang="en-US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move </a:t>
            </a:r>
            <a:r>
              <a:rPr lang="th-TH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หน่วย และกลับที่เดิม </a:t>
            </a:r>
            <a:r>
              <a:rPr lang="en-US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move </a:t>
            </a:r>
            <a:r>
              <a:rPr lang="th-TH" sz="4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หน่วย</a:t>
            </a:r>
          </a:p>
          <a:p>
            <a:pPr fontAlgn="base"/>
            <a:r>
              <a:rPr lang="th-TH" sz="4000" b="1" dirty="0"/>
              <a:t>  5. จบ</a:t>
            </a:r>
          </a:p>
        </p:txBody>
      </p:sp>
    </p:spTree>
    <p:extLst>
      <p:ext uri="{BB962C8B-B14F-4D97-AF65-F5344CB8AC3E}">
        <p14:creationId xmlns:p14="http://schemas.microsoft.com/office/powerpoint/2010/main" val="5988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9301" y="260648"/>
            <a:ext cx="86764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ขั้นตอนที่ 3 </a:t>
            </a:r>
            <a:r>
              <a:rPr lang="th-TH" sz="4000" b="1" dirty="0"/>
              <a:t>การดำเนินการแก้ปัญหา โดยการเขียน</a:t>
            </a:r>
            <a:r>
              <a:rPr lang="th-TH" sz="4000" b="1" dirty="0" smtClean="0"/>
              <a:t>โปรแกรม			ดังนี้</a:t>
            </a:r>
            <a:endParaRPr lang="th-TH" sz="4000" b="1" dirty="0"/>
          </a:p>
        </p:txBody>
      </p:sp>
      <p:pic>
        <p:nvPicPr>
          <p:cNvPr id="13314" name="Picture 2" descr="https://lh3.googleusercontent.com/J6v3lutcD4K8cL3cBd6uzjgU2bVRfeLWkEKeticK8LdtUOE32m85okSDb4UN1DOcQV6OXDkJl1o_JsqPX8wJnqn5caOh4sLVSqUc_Bu-LOnOT75CgQQHz-H0S2xAjPyxmLGonsC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052736"/>
            <a:ext cx="2520280" cy="5515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6444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1124744"/>
            <a:ext cx="80648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ขั้นตอนที่ 4 </a:t>
            </a:r>
            <a:r>
              <a:rPr lang="th-TH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การตรวจสอบและประเมินผล</a:t>
            </a:r>
          </a:p>
          <a:p>
            <a:r>
              <a:rPr lang="th-TH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ตรวจสอบผลลัพธ์มีความถูกต้องหรือไม่ โดยใส่ข้อมูลทดสอบที่เตรียมไว้ ถ้าผลลัพธ์ไม่ถูกต้อง ให้ย้อนไปตรวจสอบและแก้ไขให้ถูกต้อง</a:t>
            </a:r>
          </a:p>
          <a:p>
            <a:r>
              <a:rPr lang="th-TH" dirty="0"/>
              <a:t/>
            </a:r>
            <a:br>
              <a:rPr lang="th-TH" dirty="0"/>
            </a:b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265206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9592" y="692696"/>
            <a:ext cx="770485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66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ผู้เรียนทำแบบทดสอบกิจกรรมที่ 9</a:t>
            </a:r>
          </a:p>
          <a:p>
            <a:pPr algn="ctr"/>
            <a:r>
              <a:rPr lang="th-TH" sz="66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เรื่อง การสร้างตัวแปรใน </a:t>
            </a:r>
            <a:r>
              <a:rPr lang="en-US" sz="66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Scratch </a:t>
            </a:r>
            <a:endParaRPr lang="th-TH" sz="6600" b="1" dirty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034" y="2924944"/>
            <a:ext cx="1955438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4551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BCD4F-8EA4-4C04-9E6A-A8A62BBC778E}" type="slidenum">
              <a:rPr lang="en-US" altLang="th-TH"/>
              <a:pPr/>
              <a:t>2</a:t>
            </a:fld>
            <a:endParaRPr lang="en-US" altLang="th-TH"/>
          </a:p>
        </p:txBody>
      </p:sp>
      <p:grpSp>
        <p:nvGrpSpPr>
          <p:cNvPr id="343065" name="Group 25"/>
          <p:cNvGrpSpPr>
            <a:grpSpLocks/>
          </p:cNvGrpSpPr>
          <p:nvPr/>
        </p:nvGrpSpPr>
        <p:grpSpPr bwMode="auto">
          <a:xfrm>
            <a:off x="6143625" y="3352800"/>
            <a:ext cx="1628775" cy="1219200"/>
            <a:chOff x="3552" y="3408"/>
            <a:chExt cx="1026" cy="768"/>
          </a:xfrm>
        </p:grpSpPr>
        <p:sp>
          <p:nvSpPr>
            <p:cNvPr id="343054" name="AutoShape 14"/>
            <p:cNvSpPr>
              <a:spLocks noChangeArrowheads="1"/>
            </p:cNvSpPr>
            <p:nvPr/>
          </p:nvSpPr>
          <p:spPr bwMode="auto">
            <a:xfrm>
              <a:off x="3792" y="3408"/>
              <a:ext cx="786" cy="768"/>
            </a:xfrm>
            <a:prstGeom prst="can">
              <a:avLst>
                <a:gd name="adj" fmla="val 25000"/>
              </a:avLst>
            </a:prstGeom>
            <a:solidFill>
              <a:srgbClr val="FF7C8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th-TH" altLang="th-TH" sz="360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3055" name="Text Box 15"/>
            <p:cNvSpPr txBox="1">
              <a:spLocks noChangeArrowheads="1"/>
            </p:cNvSpPr>
            <p:nvPr/>
          </p:nvSpPr>
          <p:spPr bwMode="auto">
            <a:xfrm>
              <a:off x="3552" y="3600"/>
              <a:ext cx="231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altLang="th-TH" sz="3600">
                  <a:latin typeface="Courier New" pitchFamily="49" charset="0"/>
                  <a:cs typeface="Courier New" pitchFamily="49" charset="0"/>
                </a:rPr>
                <a:t>x</a:t>
              </a:r>
            </a:p>
          </p:txBody>
        </p:sp>
      </p:grpSp>
      <p:sp>
        <p:nvSpPr>
          <p:cNvPr id="343042" name="Rectangle 2"/>
          <p:cNvSpPr>
            <a:spLocks noGrp="1" noChangeArrowheads="1"/>
          </p:cNvSpPr>
          <p:nvPr>
            <p:ph type="title"/>
          </p:nvPr>
        </p:nvSpPr>
        <p:spPr>
          <a:xfrm>
            <a:off x="1658808" y="0"/>
            <a:ext cx="5383062" cy="1143000"/>
          </a:xfrm>
        </p:spPr>
        <p:txBody>
          <a:bodyPr/>
          <a:lstStyle/>
          <a:p>
            <a:r>
              <a:rPr lang="th-TH" altLang="th-TH" dirty="0"/>
              <a:t>ตัวแปร</a:t>
            </a:r>
            <a:r>
              <a:rPr lang="en-US" altLang="th-TH" dirty="0"/>
              <a:t> (Variable)</a:t>
            </a:r>
          </a:p>
        </p:txBody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093267"/>
            <a:ext cx="7776864" cy="2259533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th-TH" altLang="th-TH" dirty="0" smtClean="0"/>
              <a:t> ตัว</a:t>
            </a:r>
            <a:r>
              <a:rPr lang="th-TH" altLang="th-TH" dirty="0"/>
              <a:t>แปรเป็นเสมือนถังบรรจุข้อมูล</a:t>
            </a:r>
            <a:endParaRPr lang="en-US" altLang="th-TH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th-TH" altLang="th-TH" sz="3600" dirty="0" smtClean="0">
                <a:solidFill>
                  <a:srgbClr val="FF0000"/>
                </a:solidFill>
              </a:rPr>
              <a:t> เก็บ</a:t>
            </a:r>
            <a:r>
              <a:rPr lang="th-TH" altLang="th-TH" sz="3600" dirty="0">
                <a:solidFill>
                  <a:srgbClr val="FF0000"/>
                </a:solidFill>
              </a:rPr>
              <a:t>ได้ทีละหนึ่งค่า</a:t>
            </a:r>
            <a:r>
              <a:rPr lang="en-US" altLang="th-TH" sz="3600" dirty="0">
                <a:solidFill>
                  <a:srgbClr val="FF0000"/>
                </a:solidFill>
              </a:rPr>
              <a:t> </a:t>
            </a:r>
            <a:r>
              <a:rPr lang="th-TH" altLang="th-TH" sz="3600" dirty="0">
                <a:solidFill>
                  <a:srgbClr val="FF0000"/>
                </a:solidFill>
              </a:rPr>
              <a:t>(ตัวเลขหรือข้อความก็ได้</a:t>
            </a:r>
            <a:r>
              <a:rPr lang="th-TH" altLang="th-TH" sz="3600" dirty="0" smtClean="0">
                <a:solidFill>
                  <a:srgbClr val="FF0000"/>
                </a:solidFill>
              </a:rPr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th-TH" altLang="th-TH" sz="3600" dirty="0"/>
              <a:t> </a:t>
            </a:r>
            <a:r>
              <a:rPr lang="th-TH" altLang="th-TH" sz="3600" dirty="0" smtClean="0"/>
              <a:t>ใช้</a:t>
            </a:r>
            <a:r>
              <a:rPr lang="th-TH" altLang="th-TH" sz="3600" dirty="0"/>
              <a:t>บล็อกตรวจสอบและเปลี่ยนแปลงค่าได้</a:t>
            </a:r>
            <a:endParaRPr lang="en-US" altLang="th-TH" sz="3600" dirty="0"/>
          </a:p>
        </p:txBody>
      </p:sp>
      <p:pic>
        <p:nvPicPr>
          <p:cNvPr id="343044" name="Picture 4" descr="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1" t="90475" r="36450"/>
          <a:stretch>
            <a:fillRect/>
          </a:stretch>
        </p:blipFill>
        <p:spPr bwMode="auto">
          <a:xfrm>
            <a:off x="1545481" y="4725144"/>
            <a:ext cx="1730375" cy="45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3045" name="Picture 5" descr="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7" t="77382" r="46379" b="13095"/>
          <a:stretch>
            <a:fillRect/>
          </a:stretch>
        </p:blipFill>
        <p:spPr bwMode="auto">
          <a:xfrm>
            <a:off x="1547664" y="4274294"/>
            <a:ext cx="1473200" cy="45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3046" name="Picture 6" descr="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33" r="52338" b="32143"/>
          <a:stretch>
            <a:fillRect/>
          </a:stretch>
        </p:blipFill>
        <p:spPr bwMode="auto">
          <a:xfrm>
            <a:off x="1524000" y="3770238"/>
            <a:ext cx="1354138" cy="45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3064" name="Group 24"/>
          <p:cNvGrpSpPr>
            <a:grpSpLocks/>
          </p:cNvGrpSpPr>
          <p:nvPr/>
        </p:nvGrpSpPr>
        <p:grpSpPr bwMode="auto">
          <a:xfrm>
            <a:off x="1524000" y="3356992"/>
            <a:ext cx="2362200" cy="365125"/>
            <a:chOff x="432" y="3024"/>
            <a:chExt cx="1488" cy="230"/>
          </a:xfrm>
        </p:grpSpPr>
        <p:pic>
          <p:nvPicPr>
            <p:cNvPr id="343047" name="Picture 7" descr="03 PM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7C8083"/>
                </a:clrFrom>
                <a:clrTo>
                  <a:srgbClr val="7C8083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3" t="23888" r="88184" b="73720"/>
            <a:stretch>
              <a:fillRect/>
            </a:stretch>
          </p:blipFill>
          <p:spPr bwMode="auto">
            <a:xfrm>
              <a:off x="432" y="3050"/>
              <a:ext cx="1004" cy="1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3048" name="AutoShape 8"/>
            <p:cNvSpPr>
              <a:spLocks noChangeArrowheads="1"/>
            </p:cNvSpPr>
            <p:nvPr/>
          </p:nvSpPr>
          <p:spPr bwMode="auto">
            <a:xfrm>
              <a:off x="1536" y="3091"/>
              <a:ext cx="96" cy="96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hlink"/>
            </a:solidFill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343049" name="Text Box 9"/>
            <p:cNvSpPr txBox="1">
              <a:spLocks noChangeArrowheads="1"/>
            </p:cNvSpPr>
            <p:nvPr/>
          </p:nvSpPr>
          <p:spPr bwMode="auto">
            <a:xfrm>
              <a:off x="1689" y="3024"/>
              <a:ext cx="231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altLang="th-TH">
                  <a:solidFill>
                    <a:schemeClr val="hlink"/>
                  </a:solidFill>
                  <a:latin typeface="Courier New" pitchFamily="49" charset="0"/>
                  <a:cs typeface="Courier New" pitchFamily="49" charset="0"/>
                </a:rPr>
                <a:t>x</a:t>
              </a:r>
            </a:p>
          </p:txBody>
        </p:sp>
      </p:grpSp>
      <p:sp>
        <p:nvSpPr>
          <p:cNvPr id="343059" name="Text Box 19"/>
          <p:cNvSpPr txBox="1">
            <a:spLocks noChangeArrowheads="1"/>
          </p:cNvSpPr>
          <p:nvPr/>
        </p:nvSpPr>
        <p:spPr bwMode="auto">
          <a:xfrm>
            <a:off x="7024688" y="3733800"/>
            <a:ext cx="334962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th-TH" sz="440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?</a:t>
            </a:r>
          </a:p>
        </p:txBody>
      </p:sp>
      <p:sp>
        <p:nvSpPr>
          <p:cNvPr id="343061" name="Text Box 21"/>
          <p:cNvSpPr txBox="1">
            <a:spLocks noChangeArrowheads="1"/>
          </p:cNvSpPr>
          <p:nvPr/>
        </p:nvSpPr>
        <p:spPr bwMode="auto">
          <a:xfrm>
            <a:off x="7026275" y="3733800"/>
            <a:ext cx="33496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th-TH" sz="440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5</a:t>
            </a:r>
          </a:p>
        </p:txBody>
      </p:sp>
      <p:sp>
        <p:nvSpPr>
          <p:cNvPr id="343062" name="Text Box 22"/>
          <p:cNvSpPr txBox="1">
            <a:spLocks noChangeArrowheads="1"/>
          </p:cNvSpPr>
          <p:nvPr/>
        </p:nvSpPr>
        <p:spPr bwMode="auto">
          <a:xfrm>
            <a:off x="6858000" y="373380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th-TH" sz="440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20</a:t>
            </a:r>
          </a:p>
        </p:txBody>
      </p:sp>
      <p:sp>
        <p:nvSpPr>
          <p:cNvPr id="343063" name="Text Box 23"/>
          <p:cNvSpPr txBox="1">
            <a:spLocks noChangeArrowheads="1"/>
          </p:cNvSpPr>
          <p:nvPr/>
        </p:nvSpPr>
        <p:spPr bwMode="auto">
          <a:xfrm>
            <a:off x="6858000" y="373380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th-TH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22</a:t>
            </a:r>
          </a:p>
        </p:txBody>
      </p:sp>
      <p:grpSp>
        <p:nvGrpSpPr>
          <p:cNvPr id="343066" name="Group 26"/>
          <p:cNvGrpSpPr>
            <a:grpSpLocks/>
          </p:cNvGrpSpPr>
          <p:nvPr/>
        </p:nvGrpSpPr>
        <p:grpSpPr bwMode="auto">
          <a:xfrm>
            <a:off x="6143625" y="4724400"/>
            <a:ext cx="1628775" cy="1219200"/>
            <a:chOff x="3552" y="3408"/>
            <a:chExt cx="1026" cy="768"/>
          </a:xfrm>
        </p:grpSpPr>
        <p:sp>
          <p:nvSpPr>
            <p:cNvPr id="343067" name="AutoShape 27"/>
            <p:cNvSpPr>
              <a:spLocks noChangeArrowheads="1"/>
            </p:cNvSpPr>
            <p:nvPr/>
          </p:nvSpPr>
          <p:spPr bwMode="auto">
            <a:xfrm>
              <a:off x="3792" y="3408"/>
              <a:ext cx="786" cy="768"/>
            </a:xfrm>
            <a:prstGeom prst="can">
              <a:avLst>
                <a:gd name="adj" fmla="val 25000"/>
              </a:avLst>
            </a:prstGeom>
            <a:solidFill>
              <a:schemeClr val="folHlink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th-TH" altLang="th-TH" sz="440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343068" name="Text Box 28"/>
            <p:cNvSpPr txBox="1">
              <a:spLocks noChangeArrowheads="1"/>
            </p:cNvSpPr>
            <p:nvPr/>
          </p:nvSpPr>
          <p:spPr bwMode="auto">
            <a:xfrm>
              <a:off x="3552" y="3600"/>
              <a:ext cx="231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altLang="th-TH" sz="3600">
                  <a:solidFill>
                    <a:schemeClr val="folHlink"/>
                  </a:solidFill>
                  <a:latin typeface="Courier New" pitchFamily="49" charset="0"/>
                  <a:cs typeface="Courier New" pitchFamily="49" charset="0"/>
                </a:rPr>
                <a:t>y</a:t>
              </a:r>
            </a:p>
          </p:txBody>
        </p:sp>
      </p:grpSp>
      <p:grpSp>
        <p:nvGrpSpPr>
          <p:cNvPr id="343069" name="Group 29"/>
          <p:cNvGrpSpPr>
            <a:grpSpLocks/>
          </p:cNvGrpSpPr>
          <p:nvPr/>
        </p:nvGrpSpPr>
        <p:grpSpPr bwMode="auto">
          <a:xfrm>
            <a:off x="1524000" y="5229200"/>
            <a:ext cx="2362200" cy="365125"/>
            <a:chOff x="432" y="3024"/>
            <a:chExt cx="1488" cy="230"/>
          </a:xfrm>
        </p:grpSpPr>
        <p:pic>
          <p:nvPicPr>
            <p:cNvPr id="343070" name="Picture 30" descr="03 PM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7C8083"/>
                </a:clrFrom>
                <a:clrTo>
                  <a:srgbClr val="7C8083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3" t="23888" r="88184" b="73720"/>
            <a:stretch>
              <a:fillRect/>
            </a:stretch>
          </p:blipFill>
          <p:spPr bwMode="auto">
            <a:xfrm>
              <a:off x="432" y="3050"/>
              <a:ext cx="1004" cy="1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3071" name="AutoShape 31"/>
            <p:cNvSpPr>
              <a:spLocks noChangeArrowheads="1"/>
            </p:cNvSpPr>
            <p:nvPr/>
          </p:nvSpPr>
          <p:spPr bwMode="auto">
            <a:xfrm>
              <a:off x="1536" y="3091"/>
              <a:ext cx="96" cy="96"/>
            </a:xfrm>
            <a:prstGeom prst="rightArrow">
              <a:avLst>
                <a:gd name="adj1" fmla="val 50000"/>
                <a:gd name="adj2" fmla="val 25000"/>
              </a:avLst>
            </a:prstGeom>
            <a:solidFill>
              <a:schemeClr val="hlink"/>
            </a:solidFill>
            <a:ln w="12700" algn="ctr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343072" name="Text Box 32"/>
            <p:cNvSpPr txBox="1">
              <a:spLocks noChangeArrowheads="1"/>
            </p:cNvSpPr>
            <p:nvPr/>
          </p:nvSpPr>
          <p:spPr bwMode="auto">
            <a:xfrm>
              <a:off x="1689" y="3024"/>
              <a:ext cx="231" cy="2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altLang="th-TH">
                  <a:solidFill>
                    <a:schemeClr val="hlink"/>
                  </a:solidFill>
                  <a:latin typeface="Courier New" pitchFamily="49" charset="0"/>
                  <a:cs typeface="Courier New" pitchFamily="49" charset="0"/>
                </a:rPr>
                <a:t>y</a:t>
              </a:r>
            </a:p>
          </p:txBody>
        </p:sp>
      </p:grpSp>
      <p:pic>
        <p:nvPicPr>
          <p:cNvPr id="343073" name="Picture 33" descr="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7840" y="5661248"/>
            <a:ext cx="1524000" cy="37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3074" name="Text Box 34"/>
          <p:cNvSpPr txBox="1">
            <a:spLocks noChangeArrowheads="1"/>
          </p:cNvSpPr>
          <p:nvPr/>
        </p:nvSpPr>
        <p:spPr bwMode="auto">
          <a:xfrm>
            <a:off x="7024688" y="5121275"/>
            <a:ext cx="334962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th-TH" sz="440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?</a:t>
            </a:r>
          </a:p>
        </p:txBody>
      </p:sp>
      <p:sp>
        <p:nvSpPr>
          <p:cNvPr id="343075" name="Text Box 35"/>
          <p:cNvSpPr txBox="1">
            <a:spLocks noChangeArrowheads="1"/>
          </p:cNvSpPr>
          <p:nvPr/>
        </p:nvSpPr>
        <p:spPr bwMode="auto">
          <a:xfrm>
            <a:off x="6858000" y="5105400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th-TH" sz="4400" dirty="0">
                <a:solidFill>
                  <a:schemeClr val="bg1"/>
                </a:solidFill>
                <a:latin typeface="Courier New" pitchFamily="49" charset="0"/>
                <a:cs typeface="Courier New" pitchFamily="49" charset="0"/>
              </a:rPr>
              <a:t>44</a:t>
            </a:r>
          </a:p>
        </p:txBody>
      </p:sp>
      <p:pic>
        <p:nvPicPr>
          <p:cNvPr id="343076" name="Picture 36" descr="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33" r="52338" b="32143"/>
          <a:stretch>
            <a:fillRect/>
          </a:stretch>
        </p:blipFill>
        <p:spPr bwMode="auto">
          <a:xfrm>
            <a:off x="1633686" y="6093296"/>
            <a:ext cx="1354138" cy="45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3077" name="Picture 37" descr="MC900290031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015" y="146998"/>
            <a:ext cx="996950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3080" name="Group 40"/>
          <p:cNvGrpSpPr>
            <a:grpSpLocks/>
          </p:cNvGrpSpPr>
          <p:nvPr/>
        </p:nvGrpSpPr>
        <p:grpSpPr bwMode="auto">
          <a:xfrm>
            <a:off x="3048000" y="6267276"/>
            <a:ext cx="2855913" cy="612775"/>
            <a:chOff x="1920" y="3936"/>
            <a:chExt cx="1799" cy="386"/>
          </a:xfrm>
        </p:grpSpPr>
        <p:sp>
          <p:nvSpPr>
            <p:cNvPr id="343078" name="Freeform 38"/>
            <p:cNvSpPr>
              <a:spLocks/>
            </p:cNvSpPr>
            <p:nvPr/>
          </p:nvSpPr>
          <p:spPr bwMode="auto">
            <a:xfrm>
              <a:off x="1920" y="3936"/>
              <a:ext cx="480" cy="192"/>
            </a:xfrm>
            <a:custGeom>
              <a:avLst/>
              <a:gdLst>
                <a:gd name="T0" fmla="*/ 0 w 480"/>
                <a:gd name="T1" fmla="*/ 0 h 192"/>
                <a:gd name="T2" fmla="*/ 240 w 480"/>
                <a:gd name="T3" fmla="*/ 0 h 192"/>
                <a:gd name="T4" fmla="*/ 240 w 480"/>
                <a:gd name="T5" fmla="*/ 192 h 192"/>
                <a:gd name="T6" fmla="*/ 480 w 480"/>
                <a:gd name="T7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0" h="192">
                  <a:moveTo>
                    <a:pt x="0" y="0"/>
                  </a:moveTo>
                  <a:lnTo>
                    <a:pt x="240" y="0"/>
                  </a:lnTo>
                  <a:lnTo>
                    <a:pt x="240" y="192"/>
                  </a:lnTo>
                  <a:lnTo>
                    <a:pt x="480" y="192"/>
                  </a:lnTo>
                </a:path>
              </a:pathLst>
            </a:custGeom>
            <a:noFill/>
            <a:ln w="38100" cap="flat" cmpd="sng">
              <a:solidFill>
                <a:srgbClr val="FFCCCC"/>
              </a:solidFill>
              <a:prstDash val="solid"/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th-TH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43079" name="Text Box 39"/>
            <p:cNvSpPr txBox="1">
              <a:spLocks noChangeArrowheads="1"/>
            </p:cNvSpPr>
            <p:nvPr/>
          </p:nvSpPr>
          <p:spPr bwMode="auto">
            <a:xfrm>
              <a:off x="2383" y="3992"/>
              <a:ext cx="1336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th-TH" altLang="th-TH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ไม่มีผลกับค่า </a:t>
              </a:r>
              <a:r>
                <a:rPr lang="en-US" altLang="th-TH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 </a:t>
              </a:r>
              <a:r>
                <a:rPr lang="th-TH" altLang="th-TH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แล้ว</a:t>
              </a:r>
              <a:endParaRPr lang="en-US" alt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5431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430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3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430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3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43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3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34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4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3430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3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59" grpId="0"/>
      <p:bldP spid="343059" grpId="1"/>
      <p:bldP spid="343061" grpId="0"/>
      <p:bldP spid="343061" grpId="1"/>
      <p:bldP spid="343061" grpId="2"/>
      <p:bldP spid="343062" grpId="0"/>
      <p:bldP spid="343062" grpId="1"/>
      <p:bldP spid="343063" grpId="0"/>
      <p:bldP spid="343063" grpId="1"/>
      <p:bldP spid="343074" grpId="0"/>
      <p:bldP spid="343074" grpId="1"/>
      <p:bldP spid="34307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58" t="30146" r="13714" b="5076"/>
          <a:stretch/>
        </p:blipFill>
        <p:spPr bwMode="auto">
          <a:xfrm>
            <a:off x="0" y="980728"/>
            <a:ext cx="9036496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55976" y="1412776"/>
            <a:ext cx="322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8064" y="1393612"/>
            <a:ext cx="4331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51236" y="1411075"/>
            <a:ext cx="4331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27596" y="1994356"/>
            <a:ext cx="322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19684" y="1975192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81592" y="2368044"/>
            <a:ext cx="322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59738" y="2348880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51236" y="2132856"/>
            <a:ext cx="402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74757" y="2911296"/>
            <a:ext cx="31534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กำหนดค่าตัวแปร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เท่ากับ 10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74757" y="3284984"/>
            <a:ext cx="3547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เพิ่มค่าตัวแปร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จำนวน 10 หน่วย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74757" y="3658672"/>
            <a:ext cx="38266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กำหนดค่าตัวแปร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</a:t>
            </a:r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เท่ากับ ตัวแปร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27102" y="312180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34904" y="348184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57528" y="4234736"/>
            <a:ext cx="3122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กำหนดค่าตัวแปร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เท่ากับ </a:t>
            </a: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17764" y="4606676"/>
            <a:ext cx="322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80312" y="4221088"/>
            <a:ext cx="3706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88114" y="4581128"/>
            <a:ext cx="391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59832" y="5143544"/>
            <a:ext cx="30556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กำหนดค่าตัวแปร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เท่ากับ 9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059832" y="5488188"/>
            <a:ext cx="31534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กำหนดค่าตัวแปร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</a:t>
            </a:r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เท่ากับ 18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081455" y="5890920"/>
            <a:ext cx="38395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กำหนดค่าตัว</a:t>
            </a: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แปร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z </a:t>
            </a:r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เท่ากับ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</a:t>
            </a:r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หาร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80312" y="5138028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93960" y="5498068"/>
            <a:ext cx="401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93960" y="5858108"/>
            <a:ext cx="2984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77130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51521" y="229585"/>
            <a:ext cx="8579060" cy="6442079"/>
            <a:chOff x="251521" y="229585"/>
            <a:chExt cx="8579060" cy="6442079"/>
          </a:xfrm>
        </p:grpSpPr>
        <p:grpSp>
          <p:nvGrpSpPr>
            <p:cNvPr id="2" name="Group 1"/>
            <p:cNvGrpSpPr/>
            <p:nvPr/>
          </p:nvGrpSpPr>
          <p:grpSpPr>
            <a:xfrm>
              <a:off x="251521" y="692696"/>
              <a:ext cx="8568952" cy="5978968"/>
              <a:chOff x="63433" y="474368"/>
              <a:chExt cx="8973063" cy="6545152"/>
            </a:xfrm>
          </p:grpSpPr>
          <p:pic>
            <p:nvPicPr>
              <p:cNvPr id="9218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062" t="24755" r="13821" b="14597"/>
              <a:stretch/>
            </p:blipFill>
            <p:spPr bwMode="auto">
              <a:xfrm>
                <a:off x="107504" y="474368"/>
                <a:ext cx="8928992" cy="48988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219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815" t="41451" r="13858" b="35041"/>
              <a:stretch/>
            </p:blipFill>
            <p:spPr bwMode="auto">
              <a:xfrm>
                <a:off x="63433" y="5299902"/>
                <a:ext cx="8973063" cy="17196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58" t="30146" r="13714" b="63693"/>
            <a:stretch/>
          </p:blipFill>
          <p:spPr bwMode="auto">
            <a:xfrm>
              <a:off x="287781" y="229585"/>
              <a:ext cx="8542800" cy="521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Rectangle 3"/>
          <p:cNvSpPr/>
          <p:nvPr/>
        </p:nvSpPr>
        <p:spPr>
          <a:xfrm>
            <a:off x="3219662" y="663079"/>
            <a:ext cx="26484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กำหนดค่าตัวแปร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เท่ากับ 9</a:t>
            </a:r>
          </a:p>
        </p:txBody>
      </p:sp>
      <p:sp>
        <p:nvSpPr>
          <p:cNvPr id="6" name="Rectangle 5"/>
          <p:cNvSpPr/>
          <p:nvPr/>
        </p:nvSpPr>
        <p:spPr>
          <a:xfrm>
            <a:off x="3207297" y="980728"/>
            <a:ext cx="33089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กำหนดค่าตัวแปร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</a:t>
            </a:r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เท่ากับ ตัวแปร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endParaRPr lang="th-TH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07297" y="1321718"/>
            <a:ext cx="33185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กำหนดค่าตัวแปร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 </a:t>
            </a:r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เท่ากับ ตัวแปร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endParaRPr lang="th-TH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60418" y="620688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80312" y="961564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380312" y="1268760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32238" y="1753766"/>
            <a:ext cx="26420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กำหนดค่าตัวแปร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เท่ากับ 7</a:t>
            </a:r>
          </a:p>
        </p:txBody>
      </p:sp>
      <p:sp>
        <p:nvSpPr>
          <p:cNvPr id="9" name="Rectangle 8"/>
          <p:cNvSpPr/>
          <p:nvPr/>
        </p:nvSpPr>
        <p:spPr>
          <a:xfrm>
            <a:off x="3219662" y="2060848"/>
            <a:ext cx="26484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กำหนดค่าตัวแปร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</a:t>
            </a:r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เท่ากับ 5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209281" y="2367930"/>
            <a:ext cx="28184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กำหนดค่าตัวแปร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เท่ากับ </a:t>
            </a:r>
            <a:r>
              <a:rPr lang="en-US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x+y</a:t>
            </a:r>
            <a:endParaRPr lang="th-TH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7047" y="1844824"/>
            <a:ext cx="391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99362" y="2185700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206528" y="2790453"/>
            <a:ext cx="2624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กำหนดค่าตัวแปร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เท่ากับ 1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203848" y="3111351"/>
            <a:ext cx="18758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ทำซ้ำจำนวน 5 รอบ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175017" y="3438525"/>
            <a:ext cx="29594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เพิ่มค่าตัวแปร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</a:t>
            </a:r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h-TH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จำนวน 1 หน่วย</a:t>
            </a:r>
            <a:endParaRPr lang="th-TH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08304" y="2905780"/>
            <a:ext cx="3097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221266" y="3933056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กำหนดค่าตัวแปร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เท่ากับ 3</a:t>
            </a:r>
          </a:p>
        </p:txBody>
      </p:sp>
      <p:sp>
        <p:nvSpPr>
          <p:cNvPr id="20" name="Rectangle 19"/>
          <p:cNvSpPr/>
          <p:nvPr/>
        </p:nvSpPr>
        <p:spPr>
          <a:xfrm>
            <a:off x="3203848" y="4254882"/>
            <a:ext cx="25955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ทำซ้ำจำนวน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รอบ (3รอบ)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201775" y="4581128"/>
            <a:ext cx="28103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กำหนดค่าตัวแปร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</a:t>
            </a:r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เท่ากับ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x+1</a:t>
            </a:r>
            <a:endParaRPr lang="th-TH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40328" y="4067547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452320" y="4389373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03848" y="4983559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กำหนดค่าตัวแปร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เท่ากับ 3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219662" y="5282044"/>
            <a:ext cx="26484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กำหนดค่าตัวแปร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</a:t>
            </a:r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เท่ากับ 5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206838" y="5559623"/>
            <a:ext cx="26613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กำหนดค่าตัวแปร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 </a:t>
            </a:r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เท่ากับ 0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219662" y="5847655"/>
            <a:ext cx="25955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ทำซ้ำจำนวน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รอบ (3รอบ)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196789" y="6135687"/>
            <a:ext cx="33473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เพิ่มค่าตัวแปร</a:t>
            </a:r>
            <a:r>
              <a:rPr lang="th-TH" sz="9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</a:t>
            </a:r>
            <a:r>
              <a:rPr lang="en-US" sz="9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h-TH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จำนวน</a:t>
            </a:r>
            <a:r>
              <a:rPr lang="th-TH" sz="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n-US" sz="9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h-TH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หน่วย(5หน่วย)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347944" y="5229200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363452" y="5493801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380312" y="5786100"/>
            <a:ext cx="397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41804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63009" y="845841"/>
            <a:ext cx="56166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ผู้เรียนศึกษาหนังสือเรียน</a:t>
            </a:r>
          </a:p>
          <a:p>
            <a:pPr algn="ctr"/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ตัวอย่างที่ 4.5</a:t>
            </a:r>
          </a:p>
        </p:txBody>
      </p:sp>
      <p:sp>
        <p:nvSpPr>
          <p:cNvPr id="5" name="Rectangle 4"/>
          <p:cNvSpPr/>
          <p:nvPr/>
        </p:nvSpPr>
        <p:spPr>
          <a:xfrm>
            <a:off x="2393961" y="3621301"/>
            <a:ext cx="53846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และทำใบกิจกรรมที่ </a:t>
            </a:r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9.1</a:t>
            </a:r>
          </a:p>
          <a:p>
            <a:pPr algn="ctr"/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เรื่อง ตัว</a:t>
            </a:r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แปรน่ารู้</a:t>
            </a:r>
          </a:p>
        </p:txBody>
      </p:sp>
      <p:pic>
        <p:nvPicPr>
          <p:cNvPr id="6" name="Picture 2" descr="C:\Users\tkron\Downloads\pic-actPowerCSM1\Books-3-300p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06" y="1038928"/>
            <a:ext cx="193606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464" y="3621301"/>
            <a:ext cx="1508348" cy="150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68887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245986"/>
              </p:ext>
            </p:extLst>
          </p:nvPr>
        </p:nvGraphicFramePr>
        <p:xfrm>
          <a:off x="539552" y="218938"/>
          <a:ext cx="7491539" cy="6478297"/>
        </p:xfrm>
        <a:graphic>
          <a:graphicData uri="http://schemas.openxmlformats.org/drawingml/2006/table">
            <a:tbl>
              <a:tblPr/>
              <a:tblGrid>
                <a:gridCol w="679837"/>
                <a:gridCol w="1452986"/>
                <a:gridCol w="2666028"/>
                <a:gridCol w="2692688"/>
              </a:tblGrid>
              <a:tr h="32375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ข้อ</a:t>
                      </a:r>
                      <a:endParaRPr lang="th-TH" sz="4800" dirty="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รหัสลำลอง</a:t>
                      </a:r>
                      <a:endParaRPr lang="th-TH" sz="4800" dirty="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บล็อก</a:t>
                      </a:r>
                      <a:r>
                        <a:rPr lang="th-TH" sz="2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คำสั่ง</a:t>
                      </a:r>
                      <a:endParaRPr lang="th-TH" sz="4800" dirty="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ผลการทำงาน</a:t>
                      </a:r>
                      <a:endParaRPr lang="th-TH" sz="4800" dirty="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5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1</a:t>
                      </a:r>
                      <a:endParaRPr lang="th-TH" sz="2800" dirty="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x 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&lt;-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5</a:t>
                      </a:r>
                      <a:endParaRPr lang="en-US" sz="2800" dirty="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</a:endParaRPr>
                    </a:p>
                  </a:txBody>
                  <a:tcPr marL="55043" marR="55043" marT="34462" marB="3446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x  </a:t>
                      </a:r>
                      <a:r>
                        <a:rPr lang="th-TH" sz="1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มีค่าเท่ากับ……………………..</a:t>
                      </a:r>
                      <a:endParaRPr lang="th-TH" sz="2800">
                        <a:effectLst/>
                      </a:endParaRPr>
                    </a:p>
                  </a:txBody>
                  <a:tcPr marL="55043" marR="55043" marT="34462" marB="3446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5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2</a:t>
                      </a:r>
                      <a:endParaRPr lang="th-TH" sz="280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y 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&lt;-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8</a:t>
                      </a:r>
                      <a:endParaRPr lang="en-US" sz="2800" dirty="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</a:endParaRPr>
                    </a:p>
                  </a:txBody>
                  <a:tcPr marL="55043" marR="55043" marT="34462" marB="3446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y </a:t>
                      </a:r>
                      <a:r>
                        <a:rPr lang="th-TH" sz="1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มีค่าเท่ากับ……………………..</a:t>
                      </a:r>
                      <a:endParaRPr lang="th-TH" sz="2800">
                        <a:effectLst/>
                      </a:endParaRPr>
                    </a:p>
                  </a:txBody>
                  <a:tcPr marL="55043" marR="55043" marT="34462" marB="3446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5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3</a:t>
                      </a:r>
                      <a:endParaRPr lang="th-TH" sz="280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z 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&lt;-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4</a:t>
                      </a:r>
                      <a:endParaRPr lang="en-US" sz="2800" dirty="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</a:endParaRPr>
                    </a:p>
                  </a:txBody>
                  <a:tcPr marL="55043" marR="55043" marT="34462" marB="3446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z </a:t>
                      </a:r>
                      <a:r>
                        <a:rPr lang="th-TH" sz="1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มีค่าเท่ากับ……………………..</a:t>
                      </a:r>
                      <a:endParaRPr lang="th-TH" sz="2800">
                        <a:effectLst/>
                      </a:endParaRPr>
                    </a:p>
                  </a:txBody>
                  <a:tcPr marL="55043" marR="55043" marT="34462" marB="3446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178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4</a:t>
                      </a:r>
                      <a:endParaRPr lang="th-TH" sz="280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y 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&lt;-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10</a:t>
                      </a:r>
                      <a:endParaRPr lang="en-US" sz="2800" dirty="0">
                        <a:effectLst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y 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&lt;-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15</a:t>
                      </a:r>
                      <a:endParaRPr lang="en-US" sz="2800" dirty="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</a:endParaRPr>
                    </a:p>
                  </a:txBody>
                  <a:tcPr marL="55043" marR="55043" marT="34462" marB="3446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y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มีค่าเท่ากับ……………………..</a:t>
                      </a:r>
                      <a:endParaRPr lang="th-TH" sz="2800" dirty="0">
                        <a:effectLst/>
                      </a:endParaRPr>
                    </a:p>
                  </a:txBody>
                  <a:tcPr marL="55043" marR="55043" marT="34462" marB="3446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178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5</a:t>
                      </a:r>
                      <a:endParaRPr lang="th-TH" sz="280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x 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&lt;-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5</a:t>
                      </a:r>
                      <a:endParaRPr lang="en-US" sz="2800" dirty="0">
                        <a:effectLst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y 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&lt;-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x</a:t>
                      </a:r>
                      <a:endParaRPr lang="en-US" sz="2800" dirty="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400" b="0" i="0" u="none" strike="noStrike">
                        <a:solidFill>
                          <a:srgbClr val="000000"/>
                        </a:solidFill>
                        <a:effectLst/>
                        <a:latin typeface="TH SarabunPSK"/>
                      </a:endParaRPr>
                    </a:p>
                  </a:txBody>
                  <a:tcPr marL="55043" marR="55043" marT="34462" marB="3446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x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มีค่าเท่ากับ……………………..</a:t>
                      </a:r>
                      <a:endParaRPr lang="th-TH" sz="2800" dirty="0">
                        <a:effectLst/>
                      </a:endParaRPr>
                    </a:p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y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มีค่าเท่ากับ……………………..</a:t>
                      </a:r>
                      <a:endParaRPr lang="th-TH" sz="2800" dirty="0">
                        <a:effectLst/>
                      </a:endParaRPr>
                    </a:p>
                  </a:txBody>
                  <a:tcPr marL="55043" marR="55043" marT="34462" marB="3446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75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6</a:t>
                      </a:r>
                      <a:endParaRPr lang="th-TH" sz="280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z 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&lt;-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1+8</a:t>
                      </a:r>
                      <a:endParaRPr lang="en-US" sz="2800" dirty="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400" b="0" i="0" u="none" strike="noStrike">
                        <a:solidFill>
                          <a:srgbClr val="000000"/>
                        </a:solidFill>
                        <a:effectLst/>
                        <a:latin typeface="TH SarabunPSK"/>
                      </a:endParaRPr>
                    </a:p>
                  </a:txBody>
                  <a:tcPr marL="55043" marR="55043" marT="34462" marB="3446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z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มีค่าเท่ากับ……………………..</a:t>
                      </a:r>
                      <a:endParaRPr lang="th-TH" sz="2800" dirty="0">
                        <a:effectLst/>
                      </a:endParaRPr>
                    </a:p>
                  </a:txBody>
                  <a:tcPr marL="55043" marR="55043" marT="34462" marB="3446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2604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7</a:t>
                      </a:r>
                      <a:endParaRPr lang="th-TH" sz="280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y  </a:t>
                      </a:r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&lt;- </a:t>
                      </a:r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5</a:t>
                      </a:r>
                      <a:endParaRPr lang="es-ES" sz="2800" dirty="0">
                        <a:effectLst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x  </a:t>
                      </a:r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&lt;- </a:t>
                      </a:r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7</a:t>
                      </a:r>
                      <a:endParaRPr lang="es-ES" sz="2800" dirty="0">
                        <a:effectLst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z  </a:t>
                      </a:r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&lt;- </a:t>
                      </a:r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x </a:t>
                      </a:r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– </a:t>
                      </a:r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y</a:t>
                      </a:r>
                      <a:endParaRPr lang="es-ES" sz="2800" dirty="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</a:endParaRPr>
                    </a:p>
                  </a:txBody>
                  <a:tcPr marL="55043" marR="55043" marT="34462" marB="3446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x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มีค่าเท่ากับ……………………..</a:t>
                      </a:r>
                      <a:endParaRPr lang="th-TH" sz="2800" dirty="0">
                        <a:effectLst/>
                      </a:endParaRPr>
                    </a:p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y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มีค่าเท่ากับ……………………..</a:t>
                      </a:r>
                      <a:endParaRPr lang="th-TH" sz="2800" dirty="0">
                        <a:effectLst/>
                      </a:endParaRPr>
                    </a:p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z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มีค่าเท่ากับ……………………..</a:t>
                      </a:r>
                      <a:endParaRPr lang="th-TH" sz="2800" dirty="0">
                        <a:effectLst/>
                      </a:endParaRPr>
                    </a:p>
                  </a:txBody>
                  <a:tcPr marL="55043" marR="55043" marT="34462" marB="3446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0449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8</a:t>
                      </a:r>
                      <a:endParaRPr lang="th-TH" sz="400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x  </a:t>
                      </a:r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&lt;- </a:t>
                      </a:r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7</a:t>
                      </a:r>
                      <a:endParaRPr lang="es-ES" sz="2800" dirty="0">
                        <a:effectLst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y  </a:t>
                      </a:r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&lt;- </a:t>
                      </a:r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5</a:t>
                      </a:r>
                      <a:endParaRPr lang="es-ES" sz="2800" dirty="0">
                        <a:effectLst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x  </a:t>
                      </a:r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&lt;- </a:t>
                      </a:r>
                      <a:r>
                        <a:rPr lang="es-E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x + y</a:t>
                      </a:r>
                      <a:endParaRPr lang="es-ES" sz="2800" dirty="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</a:endParaRPr>
                    </a:p>
                  </a:txBody>
                  <a:tcPr marL="55043" marR="55043" marT="34462" marB="3446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x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มีค่าเท่ากับ……………………..</a:t>
                      </a:r>
                      <a:endParaRPr lang="th-TH" sz="2800" dirty="0">
                        <a:effectLst/>
                      </a:endParaRPr>
                    </a:p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y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มีค่าเท่ากับ……………………..</a:t>
                      </a:r>
                      <a:endParaRPr lang="th-TH" sz="2800" dirty="0">
                        <a:effectLst/>
                      </a:endParaRPr>
                    </a:p>
                  </a:txBody>
                  <a:tcPr marL="55043" marR="55043" marT="34462" marB="3446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178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9</a:t>
                      </a:r>
                      <a:endParaRPr lang="th-TH" sz="280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y 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&lt;-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5</a:t>
                      </a:r>
                      <a:endParaRPr lang="en-US" sz="2800" dirty="0">
                        <a:effectLst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y 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&lt;-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y+10</a:t>
                      </a:r>
                      <a:endParaRPr lang="en-US" sz="2800" dirty="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</a:endParaRPr>
                    </a:p>
                  </a:txBody>
                  <a:tcPr marL="55043" marR="55043" marT="34462" marB="3446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y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มีค่าเท่ากับ……………………..</a:t>
                      </a:r>
                      <a:endParaRPr lang="th-TH" sz="2800" dirty="0">
                        <a:effectLst/>
                      </a:endParaRPr>
                    </a:p>
                  </a:txBody>
                  <a:tcPr marL="55043" marR="55043" marT="34462" marB="3446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178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10</a:t>
                      </a:r>
                      <a:endParaRPr lang="th-TH" sz="280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x 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&lt;-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7</a:t>
                      </a:r>
                      <a:endParaRPr lang="en-US" sz="2800" dirty="0">
                        <a:effectLst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x 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&lt;-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x+1</a:t>
                      </a:r>
                      <a:endParaRPr lang="en-US" sz="2800" dirty="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400" b="0" i="0" u="none" strike="noStrike">
                        <a:solidFill>
                          <a:srgbClr val="000000"/>
                        </a:solidFill>
                        <a:effectLst/>
                        <a:latin typeface="TH SarabunPSK"/>
                      </a:endParaRPr>
                    </a:p>
                  </a:txBody>
                  <a:tcPr marL="55043" marR="55043" marT="34462" marB="3446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x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มีค่าเท่ากับ……………………..</a:t>
                      </a:r>
                      <a:endParaRPr lang="th-TH" sz="2800" dirty="0">
                        <a:effectLst/>
                      </a:endParaRPr>
                    </a:p>
                  </a:txBody>
                  <a:tcPr marL="55043" marR="55043" marT="34462" marB="3446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876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0" i="0" u="none" strike="noStrike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11</a:t>
                      </a:r>
                      <a:endParaRPr lang="th-TH" sz="280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x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 &lt;-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7</a:t>
                      </a:r>
                      <a:endParaRPr lang="en-US" sz="2800" dirty="0">
                        <a:effectLst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y 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&lt;-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5</a:t>
                      </a:r>
                      <a:endParaRPr lang="en-US" sz="2800" dirty="0">
                        <a:effectLst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x 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&lt;-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x + 1</a:t>
                      </a:r>
                      <a:endParaRPr lang="en-US" sz="2800" dirty="0">
                        <a:effectLst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z  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&lt;-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x + 1</a:t>
                      </a:r>
                      <a:endParaRPr lang="en-US" sz="2800" dirty="0">
                        <a:effectLst/>
                      </a:endParaRPr>
                    </a:p>
                  </a:txBody>
                  <a:tcPr marL="55043" marR="55043" marT="34462" marB="34462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400" b="0" i="0" u="none" strike="noStrike" dirty="0">
                        <a:solidFill>
                          <a:srgbClr val="000000"/>
                        </a:solidFill>
                        <a:effectLst/>
                        <a:latin typeface="TH SarabunPSK"/>
                      </a:endParaRPr>
                    </a:p>
                  </a:txBody>
                  <a:tcPr marL="55043" marR="55043" marT="34462" marB="3446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เมื่อจบการทำงานแล้ว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effectLst/>
                        <a:latin typeface="TH SarabunPSK"/>
                      </a:endParaRPr>
                    </a:p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x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มีค่าเท่ากับ……………………..</a:t>
                      </a:r>
                      <a:endParaRPr lang="th-TH" sz="2800" dirty="0">
                        <a:effectLst/>
                      </a:endParaRPr>
                    </a:p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y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มีค่าเท่ากับ……………………..</a:t>
                      </a:r>
                      <a:endParaRPr lang="th-TH" sz="2800" dirty="0">
                        <a:effectLst/>
                      </a:endParaRPr>
                    </a:p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z </a:t>
                      </a:r>
                      <a:r>
                        <a:rPr lang="th-TH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มีค่าเท่ากับ……………………..</a:t>
                      </a:r>
                      <a:endParaRPr lang="th-TH" sz="2800" dirty="0">
                        <a:effectLst/>
                      </a:endParaRPr>
                    </a:p>
                  </a:txBody>
                  <a:tcPr marL="55043" marR="55043" marT="34462" marB="34462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147" name="Picture 3" descr="https://lh4.googleusercontent.com/4PQV4z3MlqTivH7PWj1eMbrye-eIKeCbfXuqGrxjYeEMnwuFlIjwjWBmhBXIZDEZnGRhGl6LEtZQLZMWUxg6SzmmS_vBE37-Mfkbn-F6vrclFHnxs0vVwEnoS04a6jJnbRd5Ial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010" y="1065043"/>
            <a:ext cx="904875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lh3.googleusercontent.com/f8PZVEa9BgXEzvzaAezaKvCWz4X9MyZ_qv11-0OkbLnb9LwaE5S-1Sj0QN-ZjfLIcXdrrUNaZSj2xw26q4NvLOKeNNnYKDsuwvvREkZciyhDEcGB-iiHHGyFq-XKp3finCrjjfm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538" y="1381712"/>
            <a:ext cx="93345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https://lh3.googleusercontent.com/7sFiYvXvKbuzup_KvHYHba6_29lzo0aCBXaF-ZgBhLHIUsQ8ZgUf6N1F1ItavhVRyl2S9tbn-0392MfLI0paWgJc61TKBB6HJdyQBwoLaaRafCpQTgKt5as7q73Y_kM7GV9ugqB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504" y="1721791"/>
            <a:ext cx="914400" cy="49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lh4.googleusercontent.com/oUqTNDh9wGJgMkf4BO7QYkjFft_S9Dyo4W-sYl-gsyjY6OpwQ19g_a91zlrCUvhtL6fDeuWuPHRs-Vu4U2CUUFo-nLyWty-iNx7u5wt-zy-rZKWx2le887LHfzQhRP0YP-myS_3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516" y="2261352"/>
            <a:ext cx="923925" cy="51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https://lh3.googleusercontent.com/_xv_YP1QpLz13jrm98cU0qKnboThRYx2jXy0M9wFQqUKW6K79yiAJtmqBkNXlT3jgp8aZ81op6fytYkFXQwe6Yq0KozpT--Se0PgKFbHcfjO_KDoCLRiMY3iJh6FP1LBEOF8SglJ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990" y="2825433"/>
            <a:ext cx="1076325" cy="25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lh4.googleusercontent.com/k0O2OKkc8V6e33NKfPM3cnft2RJXW9xkwxilHAeef0fY2njTNj18jQQ1VqljrCrz2ZF33YVuvEghSOW1Gu2fEu4EBZ5u1RblTy2hoqD8PhJQlkCEI4g7sPP6uisHFYv0vwvHYSjB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690" y="3180455"/>
            <a:ext cx="1152525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https://lh3.googleusercontent.com/YIAkc2Q4vKICzXBHTU4P506xkoOg_f3F-p0ch2P6sx50rAXB1aAxN7WPW8aPy4DYLaIuSYgdrbraYUEN3YqtFeH8yErKderi0hd9sdbAH098a_qQvw216LGn7FM2NPocpqNG4mot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094" y="3949065"/>
            <a:ext cx="1143000" cy="638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lh3.googleusercontent.com/pX-9fSCl-haWuTwf6IYwpcjAWAfm9v_lvgnaaZYAzszfcTEp36kxdn7boNsGI6joZx5qTTsyMiXRs0qZlB8guJ7Sx-PkFtCzkxOiK9Qn0jvD4K8qrEmNKBITr10LjVyB7ypITHWF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516" y="4626705"/>
            <a:ext cx="119062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https://lh5.googleusercontent.com/dQYXVOxfyPj5MejxVnvcoh9xeqfcRpOkgpVDt_kRNwqKRC-TGBNfe10ZhqzTt948lckS3CUHECNmrIOIBKEwxpynqnJTg7U4DbFPN1J_sLFUgV7mBCvWQ8OfxzGzHl-UH_pM7XhU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219" y="5209381"/>
            <a:ext cx="1200150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s://lh6.googleusercontent.com/_nn2IZgVP8CJs8ltvS5I7jOEh3kVeakhY8t2Tbl3YW7lUu02HVwd3YyLtu2JaqVtUdvY6SRDJp6ZibeRDN264MgGKh_LHLcFLtUDfs6jNB4ThFmacV72eSyxDLAdGMDiZ7oe2J1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704" y="5812110"/>
            <a:ext cx="1114425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lh5.googleusercontent.com/9DahQW2RP6DUkGOQzf-ChoidS2MCLQ6WjAvRJmIK-vn1Sbbchlj_bSNGyfIwnidV2fLLnawIEzdF5umSvIB2zjNWSEKilf5T9IRwGMUUMQt_Ur5hdfAHAKfvm9LPvmu_IwpKXjIb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5774" y="735656"/>
            <a:ext cx="9525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84942" y="519063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5</a:t>
            </a:r>
            <a:endParaRPr lang="th-TH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49336" y="864008"/>
            <a:ext cx="290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8</a:t>
            </a:r>
            <a:endParaRPr lang="th-TH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63758" y="1196752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4</a:t>
            </a:r>
            <a:endParaRPr lang="th-TH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08392" y="1627795"/>
            <a:ext cx="367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15</a:t>
            </a:r>
            <a:endParaRPr lang="th-TH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71755" y="2088144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5</a:t>
            </a:r>
            <a:endParaRPr lang="th-TH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88710" y="2278716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5</a:t>
            </a:r>
            <a:endParaRPr lang="th-TH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03515" y="2620943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9</a:t>
            </a:r>
            <a:endParaRPr lang="th-TH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12934" y="2967335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7</a:t>
            </a:r>
            <a:endParaRPr lang="th-TH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08392" y="3183359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5</a:t>
            </a:r>
            <a:endParaRPr lang="th-TH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30811" y="3399383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2</a:t>
            </a:r>
            <a:endParaRPr lang="th-TH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15583" y="4125575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5</a:t>
            </a:r>
            <a:endParaRPr lang="th-TH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75263" y="3917202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12</a:t>
            </a:r>
            <a:endParaRPr lang="th-TH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073391" y="4551511"/>
            <a:ext cx="367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15</a:t>
            </a:r>
            <a:endParaRPr lang="th-TH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53744" y="5112480"/>
            <a:ext cx="290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8</a:t>
            </a:r>
            <a:endParaRPr lang="th-TH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027605" y="5877272"/>
            <a:ext cx="2632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8</a:t>
            </a:r>
          </a:p>
          <a:p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5</a:t>
            </a:r>
            <a:endParaRPr lang="en-US" sz="1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r>
              <a:rPr lang="en-US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9</a:t>
            </a:r>
            <a:endParaRPr lang="th-TH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459519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899592" y="764704"/>
            <a:ext cx="72728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66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ผู้เรียนศึกษาบทเรียนบทที่ 4</a:t>
            </a:r>
          </a:p>
          <a:p>
            <a:pPr algn="ctr"/>
            <a:r>
              <a:rPr lang="th-TH" sz="66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การโปรแกรมด้วย</a:t>
            </a:r>
            <a:r>
              <a:rPr lang="en-US" sz="66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en-US" sz="66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Scratch</a:t>
            </a:r>
            <a:endParaRPr lang="th-TH" sz="6600" b="1" dirty="0" smtClean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algn="ctr"/>
            <a:r>
              <a:rPr lang="th-TH" sz="66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เรื่อง </a:t>
            </a:r>
            <a:r>
              <a:rPr lang="th-TH" sz="66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ตัวแปร</a:t>
            </a:r>
          </a:p>
        </p:txBody>
      </p:sp>
      <p:pic>
        <p:nvPicPr>
          <p:cNvPr id="5" name="Picture 2" descr="C:\Users\tkron\Downloads\pic-actPowerCSM1\Books-3-300p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5967" y="4293095"/>
            <a:ext cx="2376264" cy="1679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0186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927309" y="2420888"/>
            <a:ext cx="8210188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h-TH" altLang="th-TH" sz="60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การสร้างตัวแปรทำได้</a:t>
            </a:r>
            <a:r>
              <a:rPr lang="th-TH" altLang="th-TH" sz="60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โดย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h-TH" altLang="th-TH" sz="60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คลิกบล็อกคำสั่ง </a:t>
            </a:r>
            <a:r>
              <a:rPr lang="th-TH" altLang="th-TH" sz="60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           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h-TH" altLang="th-TH" sz="60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ที่อยู่ในกลุ่มบล็อก Data </a:t>
            </a:r>
            <a:r>
              <a:rPr kumimoji="0" lang="th-TH" altLang="th-TH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H Mali Grade 6" panose="02000506000000020004" pitchFamily="2" charset="-34"/>
                <a:cs typeface="TH Mali Grade 6" panose="02000506000000020004" pitchFamily="2" charset="-34"/>
              </a:rPr>
              <a:t>  </a:t>
            </a:r>
            <a:r>
              <a:rPr kumimoji="0" lang="th-TH" altLang="th-TH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endParaRPr kumimoji="0" lang="th-TH" altLang="th-TH" sz="3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7170" name="Picture 2" descr="https://lh5.googleusercontent.com/jhP3BJz-KmzqUpvxupuFwuwfNJ5rcRO7ABTDMAFJBfED_C6h8QrvVJbFFRS1ySSO1sq9jOcTOcnTkpzgCqGjwN1SU6Jh21ZQbHscfX7mLBZNTtBxGf4SP1njBRXx2x74E3P-h2iJ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645024"/>
            <a:ext cx="2144793" cy="619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347864" y="591288"/>
            <a:ext cx="2342872" cy="1469560"/>
            <a:chOff x="2915816" y="592812"/>
            <a:chExt cx="2342872" cy="1469560"/>
          </a:xfrm>
        </p:grpSpPr>
        <p:sp>
          <p:nvSpPr>
            <p:cNvPr id="7" name="Pentagon 6"/>
            <p:cNvSpPr/>
            <p:nvPr/>
          </p:nvSpPr>
          <p:spPr>
            <a:xfrm rot="5400000">
              <a:off x="3403176" y="206860"/>
              <a:ext cx="1368152" cy="2342872"/>
            </a:xfrm>
            <a:prstGeom prst="homePlat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007734" y="592812"/>
              <a:ext cx="2140330" cy="11079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th-TH" sz="6600" b="1" dirty="0">
                  <a:solidFill>
                    <a:schemeClr val="dk1"/>
                  </a:solidFill>
                  <a:effectLst>
                    <a:glow rad="63500">
                      <a:srgbClr val="FFC000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สรุปว่า</a:t>
              </a:r>
            </a:p>
          </p:txBody>
        </p:sp>
      </p:grpSp>
      <p:pic>
        <p:nvPicPr>
          <p:cNvPr id="9" name="Picture 2" descr="C:\Users\tkron\Downloads\pic-actPowerCSM1\sumar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68219">
            <a:off x="5329144" y="1063063"/>
            <a:ext cx="501935" cy="62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90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42044" y="843677"/>
            <a:ext cx="75804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ผู้เรียนศึกษาและทดลองเขียนโปรแกรม</a:t>
            </a:r>
          </a:p>
          <a:p>
            <a:pPr algn="ctr"/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ตามตัวอย่างที่ 4.4 แชร์กับฉัน 2 </a:t>
            </a:r>
            <a:endParaRPr lang="th-TH" sz="5400" b="1" dirty="0" smtClean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algn="ctr"/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ใน</a:t>
            </a:r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หนังสือเรียน</a:t>
            </a:r>
          </a:p>
        </p:txBody>
      </p:sp>
      <p:sp>
        <p:nvSpPr>
          <p:cNvPr id="2" name="Rectangle 1"/>
          <p:cNvSpPr/>
          <p:nvPr/>
        </p:nvSpPr>
        <p:spPr>
          <a:xfrm>
            <a:off x="1603167" y="4221088"/>
            <a:ext cx="68572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และผู้เรียน</a:t>
            </a:r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ทำใบกิจกรรมที่ </a:t>
            </a:r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9.2</a:t>
            </a:r>
          </a:p>
          <a:p>
            <a:pPr algn="ctr"/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เรื่อง </a:t>
            </a:r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ตัวแปรใน </a:t>
            </a:r>
            <a:r>
              <a:rPr lang="en-US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Scratch </a:t>
            </a:r>
          </a:p>
        </p:txBody>
      </p:sp>
      <p:pic>
        <p:nvPicPr>
          <p:cNvPr id="4" name="Picture 2" descr="C:\Users\tkron\Downloads\pic-actPowerCSM1\Books-3-300p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193606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96916"/>
            <a:ext cx="1508348" cy="150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85260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260648"/>
            <a:ext cx="7992888" cy="8617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5000" b="1" dirty="0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ใบกิจกรรมที่ </a:t>
            </a:r>
            <a:r>
              <a:rPr lang="th-TH" sz="5000" b="1" dirty="0" smtClean="0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9.2 เรื่อง </a:t>
            </a:r>
            <a:r>
              <a:rPr lang="th-TH" sz="5000" b="1" dirty="0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ตัวแปรใน </a:t>
            </a:r>
            <a:r>
              <a:rPr lang="en-US" sz="5000" b="1" dirty="0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Scratch </a:t>
            </a:r>
          </a:p>
        </p:txBody>
      </p:sp>
      <p:pic>
        <p:nvPicPr>
          <p:cNvPr id="3" name="Picture 2" descr="C:\Users\tkron\Downloads\pic-actPowerCSM1\turtle-thinking-300p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80640">
            <a:off x="6768991" y="945320"/>
            <a:ext cx="1066555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6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979712" y="2204864"/>
            <a:ext cx="5485508" cy="4248472"/>
          </a:xfrm>
          <a:prstGeom prst="rect">
            <a:avLst/>
          </a:prstGeom>
          <a:ln/>
        </p:spPr>
      </p:pic>
      <p:sp>
        <p:nvSpPr>
          <p:cNvPr id="5" name="Rectangle 4"/>
          <p:cNvSpPr/>
          <p:nvPr/>
        </p:nvSpPr>
        <p:spPr>
          <a:xfrm>
            <a:off x="755576" y="1455748"/>
            <a:ext cx="4406349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1. </a:t>
            </a:r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เขียนโปรแกรมแชร์กับฉัน</a:t>
            </a:r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2</a:t>
            </a:r>
            <a:endParaRPr lang="th-TH" sz="3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33371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404664"/>
            <a:ext cx="8628885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2. แสดงค่าอาหารที่แต่ละคนจะต้องจ่าย</a:t>
            </a:r>
          </a:p>
          <a:p>
            <a:r>
              <a:rPr lang="th-TH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3. ค่าที่แสดงเป็นค่าที่ถูกคำนวณตามเครื่องหมายที่</a:t>
            </a:r>
            <a:r>
              <a:rPr lang="th-TH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เปลี่ยน</a:t>
            </a:r>
          </a:p>
          <a:p>
            <a:r>
              <a:rPr lang="th-TH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เพราะมี</a:t>
            </a:r>
            <a:r>
              <a:rPr lang="th-TH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การเปลี่ยนเครื่องหมายดำเนินการ ด้วยการคลิกขวา</a:t>
            </a:r>
          </a:p>
          <a:p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4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. แสดง</a:t>
            </a:r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ค่าอาหารที่แต่ละคนจะต้องจ่ายเป็นผิด 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เพราะไม่</a:t>
            </a:r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มี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</a:t>
            </a:r>
          </a:p>
          <a:p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เก็บ</a:t>
            </a:r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ค่าจำนวนผู้รับประทานอาหารในตัวแปร </a:t>
            </a:r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number</a:t>
            </a:r>
          </a:p>
          <a:p>
            <a:r>
              <a:rPr lang="en-US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6. </a:t>
            </a:r>
            <a:r>
              <a:rPr lang="th-TH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โปรแกรม</a:t>
            </a:r>
            <a:r>
              <a:rPr lang="th-TH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จะถามซ้ำตามจำนวนตัวเลขที่</a:t>
            </a:r>
            <a:r>
              <a:rPr lang="th-TH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เปลี่ยนแปลง</a:t>
            </a:r>
          </a:p>
          <a:p>
            <a:r>
              <a:rPr lang="th-TH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ใน</a:t>
            </a:r>
            <a:r>
              <a:rPr lang="th-TH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บล็อก </a:t>
            </a:r>
            <a:r>
              <a:rPr lang="en-US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repeat.</a:t>
            </a:r>
          </a:p>
          <a:p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7. 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ได้ </a:t>
            </a:r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เพราะรับค่าจำนวนรอบจากผู้ใช้ ใส่ในบล็อก </a:t>
            </a:r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repeat </a:t>
            </a:r>
          </a:p>
          <a:p>
            <a:r>
              <a:rPr lang="en-US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8. </a:t>
            </a:r>
            <a:r>
              <a:rPr lang="en-US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round </a:t>
            </a:r>
            <a:r>
              <a:rPr lang="th-TH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เพราะเป็นชื่อมีความหมายในการระบุถึงจำนวนรอบ</a:t>
            </a:r>
            <a:r>
              <a:rPr lang="th-TH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ได้</a:t>
            </a:r>
            <a:endParaRPr lang="th-TH" sz="3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34503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3">
      <a:majorFont>
        <a:latin typeface="TH Mali Grade 6"/>
        <a:ea typeface=""/>
        <a:cs typeface="TH Mali Grade 6"/>
      </a:majorFont>
      <a:minorFont>
        <a:latin typeface="TH Mali Grade 6"/>
        <a:ea typeface=""/>
        <a:cs typeface="TH Mali Grade 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631</TotalTime>
  <Words>866</Words>
  <Application>Microsoft Office PowerPoint</Application>
  <PresentationFormat>On-screen Show (4:3)</PresentationFormat>
  <Paragraphs>242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1_Office Theme</vt:lpstr>
      <vt:lpstr>PowerPoint Presentation</vt:lpstr>
      <vt:lpstr>ตัวแปร (Variable)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IPST</dc:creator>
  <cp:lastModifiedBy>Tassanee Krongtong</cp:lastModifiedBy>
  <cp:revision>86</cp:revision>
  <dcterms:created xsi:type="dcterms:W3CDTF">2017-10-17T07:25:07Z</dcterms:created>
  <dcterms:modified xsi:type="dcterms:W3CDTF">2018-02-12T04:29:50Z</dcterms:modified>
</cp:coreProperties>
</file>