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49"/>
  </p:notesMasterIdLst>
  <p:sldIdLst>
    <p:sldId id="395" r:id="rId2"/>
    <p:sldId id="396" r:id="rId3"/>
    <p:sldId id="367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7" r:id="rId14"/>
    <p:sldId id="406" r:id="rId15"/>
    <p:sldId id="408" r:id="rId16"/>
    <p:sldId id="409" r:id="rId17"/>
    <p:sldId id="410" r:id="rId18"/>
    <p:sldId id="428" r:id="rId19"/>
    <p:sldId id="411" r:id="rId20"/>
    <p:sldId id="412" r:id="rId21"/>
    <p:sldId id="413" r:id="rId22"/>
    <p:sldId id="414" r:id="rId23"/>
    <p:sldId id="415" r:id="rId24"/>
    <p:sldId id="441" r:id="rId25"/>
    <p:sldId id="442" r:id="rId26"/>
    <p:sldId id="416" r:id="rId27"/>
    <p:sldId id="417" r:id="rId28"/>
    <p:sldId id="418" r:id="rId29"/>
    <p:sldId id="419" r:id="rId30"/>
    <p:sldId id="437" r:id="rId31"/>
    <p:sldId id="420" r:id="rId32"/>
    <p:sldId id="438" r:id="rId33"/>
    <p:sldId id="421" r:id="rId34"/>
    <p:sldId id="422" r:id="rId35"/>
    <p:sldId id="423" r:id="rId36"/>
    <p:sldId id="424" r:id="rId37"/>
    <p:sldId id="439" r:id="rId38"/>
    <p:sldId id="425" r:id="rId39"/>
    <p:sldId id="440" r:id="rId40"/>
    <p:sldId id="426" r:id="rId41"/>
    <p:sldId id="427" r:id="rId42"/>
    <p:sldId id="430" r:id="rId43"/>
    <p:sldId id="431" r:id="rId44"/>
    <p:sldId id="432" r:id="rId45"/>
    <p:sldId id="433" r:id="rId46"/>
    <p:sldId id="435" r:id="rId47"/>
    <p:sldId id="436" r:id="rId48"/>
  </p:sldIdLst>
  <p:sldSz cx="9144000" cy="6858000" type="screen4x3"/>
  <p:notesSz cx="6858000" cy="9144000"/>
  <p:embeddedFontLst>
    <p:embeddedFont>
      <p:font typeface="Cordia New" panose="020B0304020202020204" pitchFamily="34" charset="-34"/>
      <p:regular r:id="rId50"/>
      <p:bold r:id="rId51"/>
      <p:italic r:id="rId52"/>
      <p:boldItalic r:id="rId53"/>
    </p:embeddedFont>
    <p:embeddedFont>
      <p:font typeface="TH SarabunPSK" panose="020B0500040200020003" pitchFamily="34" charset="-34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uriwat Jiratantipat" initials="PJ" lastIdx="1" clrIdx="0">
    <p:extLst>
      <p:ext uri="{19B8F6BF-5375-455C-9EA6-DF929625EA0E}">
        <p15:presenceInfo xmlns:p15="http://schemas.microsoft.com/office/powerpoint/2012/main" userId="S-1-5-21-1862214254-68184406-774723137-129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23281" autoAdjust="0"/>
    <p:restoredTop sz="86355" autoAdjust="0"/>
  </p:normalViewPr>
  <p:slideViewPr>
    <p:cSldViewPr>
      <p:cViewPr varScale="1">
        <p:scale>
          <a:sx n="100" d="100"/>
          <a:sy n="100" d="100"/>
        </p:scale>
        <p:origin x="25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5T12:06:11.26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26FFC-28FB-452E-ABE5-B6E9B474BB70}" type="datetimeFigureOut">
              <a:rPr lang="th-TH" smtClean="0"/>
              <a:pPr/>
              <a:t>25/09/61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BBE2C-674A-4280-B45C-F17E28355D3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379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2309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การระบุชนิดแร่สามารถตรวจสอบเบื้องต้นโดยใช้สมบัติกายภาพของแร่</a:t>
            </a:r>
            <a:r>
              <a:rPr lang="th-TH" baseline="0" dirty="0" smtClean="0"/>
              <a:t> ควรตรวจสอบสมบัติทางภาพทุกสมบัติที่สามารถทำได้ และเริ่มจากการตรวจสอบสมบัติทางกายภาพที่สามารถสังเกตได้ก่อน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3198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278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แร่โลหะ เป็นแร่ที่มีธาตุโลหะเป็นส่วนประกอบหลัก ก่อนนำมาใช้ประโยชน์ต้องผ่านกระบวนการถลุงเพื่อแยกโลหะออกมา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8444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เป็นแร่ที่ไม่มีธาตุโลหะเป็นส่วนประกอบหลักส่วนใหญ่สามารถนำมาใช้ประโยชน์ได้โดยไม่ต้องผ่านการถลุง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4914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แนวคำตอบ การเลือกซื้อสินค้าที่ทำจากทรัพยากรแร่ ควรศึกษาสมบัติทางกายภาพ เพื่อให้ได้ของแท้</a:t>
            </a:r>
            <a:r>
              <a:rPr lang="th-TH" baseline="0" dirty="0" smtClean="0"/>
              <a:t> และเหมาะสมกับราคา</a:t>
            </a:r>
          </a:p>
          <a:p>
            <a:pPr marL="0" indent="0">
              <a:buNone/>
            </a:pPr>
            <a:r>
              <a:rPr lang="en-US" baseline="0" dirty="0" smtClean="0"/>
              <a:t>1.</a:t>
            </a:r>
            <a:r>
              <a:rPr lang="th-TH" baseline="0" dirty="0" smtClean="0"/>
              <a:t>เพชรแท้ </a:t>
            </a:r>
            <a:r>
              <a:rPr lang="en-US" baseline="0" dirty="0" smtClean="0"/>
              <a:t>2 </a:t>
            </a:r>
            <a:r>
              <a:rPr lang="th-TH" baseline="0" dirty="0" smtClean="0"/>
              <a:t> </a:t>
            </a:r>
            <a:r>
              <a:rPr lang="en-US" baseline="0" dirty="0" smtClean="0"/>
              <a:t>cubic zirconia (</a:t>
            </a:r>
            <a:r>
              <a:rPr lang="th-TH" baseline="0" dirty="0" smtClean="0"/>
              <a:t>เพชรรัสเซีย) </a:t>
            </a:r>
            <a:r>
              <a:rPr lang="en-US" baseline="0" dirty="0" smtClean="0"/>
              <a:t>3 </a:t>
            </a:r>
            <a:r>
              <a:rPr lang="en-US" baseline="0" dirty="0" err="1" smtClean="0"/>
              <a:t>moissanite</a:t>
            </a:r>
            <a:r>
              <a:rPr lang="en-US" baseline="0" dirty="0" smtClean="0"/>
              <a:t> 4 crystal</a:t>
            </a:r>
          </a:p>
          <a:p>
            <a:pPr marL="0" indent="0">
              <a:buNone/>
            </a:pPr>
            <a:r>
              <a:rPr lang="th-TH" dirty="0" smtClean="0"/>
              <a:t>สินค้าในปัจจุบันมีลักษณะคล้ายกันมาก ไม่สามารถจำแนกได้ด้วยตาเปล่า ดังนั้นการศึกษาสมบัติทางกายภาพของแร่จะช่วยเป็นข้อมูลในการตัดสินใจเลือกซื้อสินค้าให้เหมาะสมกับคุณภาพและราคา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9991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เติมรูปหินอัคนี ที่เห็นผลึกแร่ </a:t>
            </a:r>
            <a:r>
              <a:rPr lang="th-TH" dirty="0" err="1" smtClean="0"/>
              <a:t>เลเบล</a:t>
            </a:r>
            <a:r>
              <a:rPr lang="th-TH" dirty="0" smtClean="0"/>
              <a:t>รูป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3401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การจำแนกชนิดของหินอัคนีแทรกซอน และหินอัคนีพุจะพิจารณาจากแร่ประกอบหินที่มีปริมาณมากเป็นหลัก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7723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7865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9260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การเลือกหินมาใช้ประโยชน์นอกจากต้องการความสวยงามแล้ว ควรพิจารณาจากสมบัติทางกายภาพ และการทำปฏิกิริยาเคมีของหินประกอบด้วย ซึ่งหินแต่ละชนิดมี สมบัติและการนำไปใช้ประโยชน์ได้แตกต่างกัน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645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5231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ปิโตรเลียมเกิดจากการสะสมตัวของซากสิ่งมีชีวิตขนาดเล็ก พืช รวมกับตะกอนทรายแป้ง</a:t>
            </a:r>
            <a:r>
              <a:rPr lang="th-TH" dirty="0" err="1" smtClean="0"/>
              <a:t>และเคลย์</a:t>
            </a:r>
            <a:r>
              <a:rPr lang="th-TH" dirty="0" smtClean="0"/>
              <a:t>บริเวณพื้นท้องทะเลหรือทะเลสาบขนาดใหญ่ ซึ่งมีออกซิเจนน้อยมาก ส่งผลให้แบคทีเรียย่อยสลายซากสิ่งมีชีวิตได้น้อยจึงเหลือสารอินทรีย์ในปริมาณมาก  เมื่อตะกอนสะสมตัวเป็นเวลานานทำให้เกิดเป็นชั้นหนา น้ำหนักที่เพิ่มขึ้นทำให้ชั้นตะกอนค่อย ๆ จมตัวลงและเกิดการอัดตัวกันแน่นทำให้ตะกอนแข็งตัวเป็นหินดินดาน เมื่อความดันและอุณหภูมิเพิ่มขึ้นมากพอ ทำให้สารอินทรีย์ในหินต้นกำเนิดเปลี่ยนเป็น </a:t>
            </a:r>
            <a:r>
              <a:rPr lang="th-TH" dirty="0" err="1" smtClean="0"/>
              <a:t>เคอ</a:t>
            </a:r>
            <a:r>
              <a:rPr lang="th-TH" dirty="0" smtClean="0"/>
              <a:t>โรเจน (</a:t>
            </a:r>
            <a:r>
              <a:rPr lang="en-US" dirty="0" smtClean="0"/>
              <a:t>kerogen) </a:t>
            </a:r>
            <a:r>
              <a:rPr lang="th-TH" dirty="0" smtClean="0"/>
              <a:t>และกลายเป็นปิโตรเลียมในที่สุด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3561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ถ่านหิน เกิดจากการสะสมตัวของเศษซากพืชในธรรมชาติที่ทับถมกันเป็นเวลานานภายใต้ความร้อนและความดันสูง เศษซากพืชที่มีลักษณะตะกอนยังไม่แข็งตัวและมีความชื้นสูงเรียกว่า </a:t>
            </a:r>
            <a:r>
              <a:rPr lang="th-TH" dirty="0" err="1" smtClean="0"/>
              <a:t>พีต</a:t>
            </a:r>
            <a:r>
              <a:rPr lang="th-TH" dirty="0" smtClean="0"/>
              <a:t> (</a:t>
            </a:r>
            <a:r>
              <a:rPr lang="en-US" dirty="0" smtClean="0"/>
              <a:t>peat) </a:t>
            </a:r>
            <a:r>
              <a:rPr lang="th-TH" dirty="0" smtClean="0"/>
              <a:t>ซึ่งเมื่อผ่านกระบวนการทางธรณีกลายสภาพเป็นถ่านหินที่มีคุณภาพต่างกัน ได้แก่ ลิกไนต์ (</a:t>
            </a:r>
            <a:r>
              <a:rPr lang="en-US" dirty="0" smtClean="0"/>
              <a:t>lignite) </a:t>
            </a:r>
            <a:r>
              <a:rPr lang="th-TH" dirty="0" smtClean="0"/>
              <a:t>ถ่านหินซับบิทู</a:t>
            </a:r>
            <a:r>
              <a:rPr lang="th-TH" dirty="0" err="1" smtClean="0"/>
              <a:t>มินัส</a:t>
            </a:r>
            <a:r>
              <a:rPr lang="th-TH" dirty="0" smtClean="0"/>
              <a:t> (</a:t>
            </a:r>
            <a:r>
              <a:rPr lang="en-US" dirty="0" smtClean="0"/>
              <a:t>sub-bituminous coal) </a:t>
            </a:r>
            <a:r>
              <a:rPr lang="th-TH" dirty="0" smtClean="0"/>
              <a:t>ถ่านหินบิทู</a:t>
            </a:r>
            <a:r>
              <a:rPr lang="th-TH" dirty="0" err="1" smtClean="0"/>
              <a:t>มินัส</a:t>
            </a:r>
            <a:r>
              <a:rPr lang="th-TH" dirty="0" smtClean="0"/>
              <a:t> (</a:t>
            </a:r>
            <a:r>
              <a:rPr lang="en-US" dirty="0" smtClean="0"/>
              <a:t>bituminous coal) </a:t>
            </a:r>
            <a:r>
              <a:rPr lang="th-TH" dirty="0" smtClean="0"/>
              <a:t>และ</a:t>
            </a:r>
            <a:r>
              <a:rPr lang="th-TH" dirty="0" err="1" smtClean="0"/>
              <a:t>แอนท</a:t>
            </a:r>
            <a:r>
              <a:rPr lang="th-TH" dirty="0" smtClean="0"/>
              <a:t>รา</a:t>
            </a:r>
            <a:r>
              <a:rPr lang="th-TH" dirty="0" err="1" smtClean="0"/>
              <a:t>ไซต์</a:t>
            </a:r>
            <a:r>
              <a:rPr lang="th-TH" dirty="0" smtClean="0"/>
              <a:t> (</a:t>
            </a:r>
            <a:r>
              <a:rPr lang="en-US" dirty="0" smtClean="0"/>
              <a:t>anthracite)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382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ถ่านหินส่วนมากถูกนำมาใช้เป็นเชื้อเพลิงในการผลิตไฟฟ้า</a:t>
            </a:r>
            <a:r>
              <a:rPr lang="th-TH" baseline="0" dirty="0" smtClean="0"/>
              <a:t> และการทำอุตสาหกรรม รูปแสดงการเผาถ่านหินเพื่อใช้เป็นเชื้อเพลิง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39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แนวคำตอบ ไม่ใช่ เพราะแร่ต่างชนิดกัน อาจมีลักษณะภายนอกเหมือนกันได้  คือ ไม่มีสี</a:t>
            </a:r>
            <a:r>
              <a:rPr lang="th-TH" baseline="0" dirty="0" smtClean="0"/>
              <a:t> มีความโปร่งใส แต่สมบัติทางกายภาพอื่น ๆ แตกต่างกัน จึงเป็นแร่ต่างชนิดกัน </a:t>
            </a:r>
            <a:r>
              <a:rPr lang="th-TH" dirty="0" smtClean="0"/>
              <a:t>เช่น </a:t>
            </a:r>
            <a:r>
              <a:rPr lang="th-TH" dirty="0" err="1" smtClean="0"/>
              <a:t>แคลไซต์</a:t>
            </a:r>
            <a:r>
              <a:rPr lang="th-TH" dirty="0" smtClean="0"/>
              <a:t> </a:t>
            </a:r>
            <a:r>
              <a:rPr lang="en-US" dirty="0" smtClean="0"/>
              <a:t>(1)</a:t>
            </a:r>
            <a:r>
              <a:rPr lang="en-US" baseline="0" dirty="0" smtClean="0"/>
              <a:t> </a:t>
            </a:r>
            <a:r>
              <a:rPr lang="th-TH" dirty="0" smtClean="0"/>
              <a:t>กับ ยิปซัม </a:t>
            </a:r>
            <a:r>
              <a:rPr lang="en-US" dirty="0" smtClean="0"/>
              <a:t>(2)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66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863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419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แร่ที่มีสีเดียวกัน อาจมีสีผงต่างกัน เช่น ทองคำ กับ ไพ</a:t>
            </a:r>
            <a:r>
              <a:rPr lang="th-TH" dirty="0" err="1" smtClean="0"/>
              <a:t>ไรต์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718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มาตรา</a:t>
            </a:r>
            <a:r>
              <a:rPr lang="th-TH" dirty="0" err="1" smtClean="0"/>
              <a:t>โมส์</a:t>
            </a:r>
            <a:r>
              <a:rPr lang="th-TH" baseline="0" dirty="0" smtClean="0"/>
              <a:t> เป็นมาตราบอกความแข็งโดย</a:t>
            </a:r>
            <a:r>
              <a:rPr lang="th-TH" dirty="0" smtClean="0"/>
              <a:t>เรียงลำดับความแข็งจากน้อยไปหามาก โดยเทียบกับแร่มาตรฐาน 10 ชนิด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3126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แร่ต่างชนิดกันมีปริมาตรใกล้เคียงกัน จะเห็นว่ามีมวลแตกต่างกันมาก จึงทำให้มีความถ่วงจำเพาะต่างกัน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3015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ระบบผลึก ตรวจสอบได้จากการวิเคราะห์สูตรเคมี และโครงสร้างของพันธะเคมีภายในแร่ บางครั้งรูปร่างลักษณะภายนอกของผลึกของแร่สามารถบอกระบบผลึกของแร่นั้นได้ ดังรูป แต่ส่วนใหญ่ต้องตรวจสอบจากเครื่องมือในห้องปฏิบัติการ </a:t>
            </a:r>
          </a:p>
          <a:p>
            <a:r>
              <a:rPr lang="th-TH" dirty="0" smtClean="0"/>
              <a:t>นอกจากสมบัติทางกายภาพที่กล่าวมาแล้ว ยังมีสมบัติทางกายภาพอื่น</a:t>
            </a:r>
            <a:r>
              <a:rPr lang="th-TH" baseline="0" dirty="0" smtClean="0"/>
              <a:t> ๆ อีก เช่น การนำไฟฟ้า การนำความร้อน สภาวะแม่เหล็ก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BBE2C-674A-4280-B45C-F17E28355D3A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670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FC0-D435-45BE-BBC3-AF5164FE84A3}" type="datetimeFigureOut">
              <a:rPr lang="th-TH" smtClean="0"/>
              <a:pPr/>
              <a:t>25/09/61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519B-F29B-4604-BC6B-48B4EE0996D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FC0-D435-45BE-BBC3-AF5164FE84A3}" type="datetimeFigureOut">
              <a:rPr lang="th-TH" smtClean="0"/>
              <a:pPr/>
              <a:t>25/09/61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519B-F29B-4604-BC6B-48B4EE0996D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FC0-D435-45BE-BBC3-AF5164FE84A3}" type="datetimeFigureOut">
              <a:rPr lang="th-TH" smtClean="0"/>
              <a:pPr/>
              <a:t>25/09/61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519B-F29B-4604-BC6B-48B4EE0996D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FC0-D435-45BE-BBC3-AF5164FE84A3}" type="datetimeFigureOut">
              <a:rPr lang="th-TH" smtClean="0"/>
              <a:pPr/>
              <a:t>25/09/61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519B-F29B-4604-BC6B-48B4EE0996D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FC0-D435-45BE-BBC3-AF5164FE84A3}" type="datetimeFigureOut">
              <a:rPr lang="th-TH" smtClean="0"/>
              <a:pPr/>
              <a:t>25/09/61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519B-F29B-4604-BC6B-48B4EE0996D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FC0-D435-45BE-BBC3-AF5164FE84A3}" type="datetimeFigureOut">
              <a:rPr lang="th-TH" smtClean="0"/>
              <a:pPr/>
              <a:t>25/09/61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519B-F29B-4604-BC6B-48B4EE0996D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FC0-D435-45BE-BBC3-AF5164FE84A3}" type="datetimeFigureOut">
              <a:rPr lang="th-TH" smtClean="0"/>
              <a:pPr/>
              <a:t>25/09/61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519B-F29B-4604-BC6B-48B4EE0996D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FC0-D435-45BE-BBC3-AF5164FE84A3}" type="datetimeFigureOut">
              <a:rPr lang="th-TH" smtClean="0"/>
              <a:pPr/>
              <a:t>25/09/61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519B-F29B-4604-BC6B-48B4EE0996D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FC0-D435-45BE-BBC3-AF5164FE84A3}" type="datetimeFigureOut">
              <a:rPr lang="th-TH" smtClean="0"/>
              <a:pPr/>
              <a:t>25/09/61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519B-F29B-4604-BC6B-48B4EE0996D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FC0-D435-45BE-BBC3-AF5164FE84A3}" type="datetimeFigureOut">
              <a:rPr lang="th-TH" smtClean="0"/>
              <a:pPr/>
              <a:t>25/09/61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519B-F29B-4604-BC6B-48B4EE0996D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5FC0-D435-45BE-BBC3-AF5164FE84A3}" type="datetimeFigureOut">
              <a:rPr lang="th-TH" smtClean="0"/>
              <a:pPr/>
              <a:t>25/09/61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519B-F29B-4604-BC6B-48B4EE0996D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5FC0-D435-45BE-BBC3-AF5164FE84A3}" type="datetimeFigureOut">
              <a:rPr lang="th-TH" smtClean="0"/>
              <a:pPr/>
              <a:t>25/09/61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519B-F29B-4604-BC6B-48B4EE0996D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th-TH" sz="8000" b="1" dirty="0" smtClean="0">
                <a:solidFill>
                  <a:srgbClr val="0070C0"/>
                </a:solidFill>
              </a:rPr>
              <a:t>บทที่ </a:t>
            </a:r>
            <a:r>
              <a:rPr lang="en-US" sz="8000" b="1" dirty="0" smtClean="0">
                <a:solidFill>
                  <a:srgbClr val="0070C0"/>
                </a:solidFill>
              </a:rPr>
              <a:t>5 </a:t>
            </a:r>
            <a:br>
              <a:rPr lang="en-US" sz="8000" b="1" dirty="0" smtClean="0">
                <a:solidFill>
                  <a:srgbClr val="0070C0"/>
                </a:solidFill>
              </a:rPr>
            </a:br>
            <a:r>
              <a:rPr lang="th-TH" sz="8000" b="1" dirty="0" smtClean="0">
                <a:solidFill>
                  <a:srgbClr val="0070C0"/>
                </a:solidFill>
              </a:rPr>
              <a:t>ทรัพยากรธรณี</a:t>
            </a:r>
            <a:br>
              <a:rPr lang="th-TH" sz="8000" b="1" dirty="0" smtClean="0">
                <a:solidFill>
                  <a:srgbClr val="0070C0"/>
                </a:solidFill>
              </a:rPr>
            </a:br>
            <a:r>
              <a:rPr lang="en-US" sz="8000" b="1" dirty="0" smtClean="0">
                <a:solidFill>
                  <a:srgbClr val="0070C0"/>
                </a:solidFill>
              </a:rPr>
              <a:t>(mineral resources)</a:t>
            </a:r>
            <a:endParaRPr lang="th-TH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1752599"/>
          </a:xfrm>
        </p:spPr>
        <p:txBody>
          <a:bodyPr/>
          <a:lstStyle/>
          <a:p>
            <a:r>
              <a:rPr lang="th-TH" b="1" dirty="0"/>
              <a:t>สีผง (</a:t>
            </a:r>
            <a:r>
              <a:rPr lang="en-US" b="1" dirty="0"/>
              <a:t>streak</a:t>
            </a:r>
            <a:r>
              <a:rPr lang="en-US" b="1" dirty="0" smtClean="0"/>
              <a:t>)</a:t>
            </a:r>
            <a:r>
              <a:rPr lang="th-TH" b="1" dirty="0" smtClean="0"/>
              <a:t> </a:t>
            </a:r>
            <a:r>
              <a:rPr lang="th-TH" dirty="0" smtClean="0"/>
              <a:t>เป็นสีของผงแร่ที่สังเกตได้เมื่อนำแร่มา</a:t>
            </a:r>
            <a:r>
              <a:rPr lang="th-TH" dirty="0"/>
              <a:t>บดเป็นผงหรือขีด</a:t>
            </a:r>
            <a:r>
              <a:rPr lang="th-TH" dirty="0" smtClean="0"/>
              <a:t>กับแผ่น</a:t>
            </a:r>
            <a:r>
              <a:rPr lang="th-TH" dirty="0"/>
              <a:t>กระเบื้องผิว</a:t>
            </a:r>
            <a:r>
              <a:rPr lang="th-TH" dirty="0" smtClean="0"/>
              <a:t>ด้าน ซึ่ง</a:t>
            </a:r>
            <a:r>
              <a:rPr lang="th-TH" dirty="0"/>
              <a:t>สีผงอาจ</a:t>
            </a:r>
            <a:r>
              <a:rPr lang="th-TH" dirty="0" smtClean="0"/>
              <a:t>เหมือนหรือ</a:t>
            </a:r>
            <a:r>
              <a:rPr lang="th-TH" dirty="0"/>
              <a:t>แตกต่างกับสีของก้อน</a:t>
            </a:r>
            <a:r>
              <a:rPr lang="th-TH" dirty="0" smtClean="0"/>
              <a:t>แร่ก็ได้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2514600"/>
            <a:ext cx="5715000" cy="3662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91300" y="3581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สีก้อนแร่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487680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สีผงของแร่</a:t>
            </a:r>
            <a:endParaRPr lang="th-TH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90499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สมบัติทางกายภาพของแร่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8955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84" y="5105400"/>
            <a:ext cx="8662916" cy="1524000"/>
          </a:xfrm>
        </p:spPr>
        <p:txBody>
          <a:bodyPr>
            <a:normAutofit/>
          </a:bodyPr>
          <a:lstStyle/>
          <a:p>
            <a:r>
              <a:rPr lang="th-TH" b="1" dirty="0"/>
              <a:t>ความ</a:t>
            </a:r>
            <a:r>
              <a:rPr lang="th-TH" b="1" dirty="0" smtClean="0"/>
              <a:t>แข็ง </a:t>
            </a:r>
            <a:r>
              <a:rPr lang="en-US" b="1" dirty="0" smtClean="0"/>
              <a:t>(hardness) </a:t>
            </a:r>
            <a:r>
              <a:rPr lang="th-TH" sz="2800" dirty="0" smtClean="0"/>
              <a:t>เป็นสมบัติที่</a:t>
            </a:r>
            <a:r>
              <a:rPr lang="th-TH" sz="2800" dirty="0"/>
              <a:t>ตรวจสอบได้จากความ</a:t>
            </a:r>
            <a:r>
              <a:rPr lang="th-TH" sz="2800" dirty="0" smtClean="0"/>
              <a:t>ทนทานต่อการขูด</a:t>
            </a:r>
            <a:r>
              <a:rPr lang="th-TH" sz="2800" dirty="0"/>
              <a:t>ขีด </a:t>
            </a:r>
            <a:r>
              <a:rPr lang="th-TH" sz="2800" dirty="0" smtClean="0"/>
              <a:t> โดยการนำ</a:t>
            </a:r>
            <a:r>
              <a:rPr lang="th-TH" sz="2800" dirty="0"/>
              <a:t>วัตถุที่ทราบความแข็งมาขูดกับแร่ </a:t>
            </a:r>
            <a:r>
              <a:rPr lang="th-TH" sz="2800" dirty="0" smtClean="0"/>
              <a:t> การ</a:t>
            </a:r>
            <a:r>
              <a:rPr lang="th-TH" sz="2800" dirty="0"/>
              <a:t>ระบุความแข็งของแร่นิยมใช้ มาตรา</a:t>
            </a:r>
            <a:r>
              <a:rPr lang="th-TH" sz="2800" dirty="0" err="1"/>
              <a:t>โมส์</a:t>
            </a:r>
            <a:r>
              <a:rPr lang="th-TH" sz="2800" dirty="0"/>
              <a:t> (</a:t>
            </a:r>
            <a:r>
              <a:rPr lang="en-US" sz="2800" dirty="0"/>
              <a:t>Mohs scale</a:t>
            </a:r>
            <a:r>
              <a:rPr lang="en-US" sz="2800" dirty="0" smtClean="0"/>
              <a:t>)</a:t>
            </a:r>
            <a:endParaRPr lang="th-TH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914400"/>
            <a:ext cx="5486400" cy="429363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0211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สมบัติทางกายภาพของแร่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03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/>
          <a:lstStyle/>
          <a:p>
            <a:r>
              <a:rPr lang="th-TH" b="1" dirty="0"/>
              <a:t>ความ</a:t>
            </a:r>
            <a:r>
              <a:rPr lang="th-TH" b="1" dirty="0" smtClean="0"/>
              <a:t>ถ่วงจำเพาะ </a:t>
            </a:r>
            <a:r>
              <a:rPr lang="en-US" b="1" dirty="0"/>
              <a:t>(specific gravity</a:t>
            </a:r>
            <a:r>
              <a:rPr lang="en-US" b="1" dirty="0" smtClean="0"/>
              <a:t>)</a:t>
            </a:r>
            <a:r>
              <a:rPr lang="th-TH" b="1" dirty="0" smtClean="0"/>
              <a:t> </a:t>
            </a:r>
            <a:r>
              <a:rPr lang="th-TH" dirty="0" smtClean="0"/>
              <a:t>ใช้</a:t>
            </a:r>
            <a:r>
              <a:rPr lang="th-TH" dirty="0"/>
              <a:t>จำแนกแร่ที่มีลักษณะภายนอกใกล้เคียง</a:t>
            </a:r>
            <a:r>
              <a:rPr lang="th-TH" dirty="0" smtClean="0"/>
              <a:t>กัน ทั้งนี้แร่</a:t>
            </a:r>
            <a:r>
              <a:rPr lang="th-TH" dirty="0"/>
              <a:t>สองชนิดที่มี</a:t>
            </a:r>
            <a:r>
              <a:rPr lang="th-TH" dirty="0" smtClean="0"/>
              <a:t>ปริมาตรเท่ากัน</a:t>
            </a:r>
            <a:r>
              <a:rPr lang="th-TH" dirty="0"/>
              <a:t>อาจมีมวลไม่เท่ากัน</a:t>
            </a:r>
            <a:r>
              <a:rPr lang="th-TH" dirty="0" smtClean="0"/>
              <a:t>ได้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759484"/>
            <a:ext cx="2676525" cy="3159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853172"/>
            <a:ext cx="2651760" cy="2971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9898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สมบัติทางกายภาพของแร่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58507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/>
          <a:lstStyle/>
          <a:p>
            <a:r>
              <a:rPr lang="th-TH" b="1" dirty="0"/>
              <a:t>ระบบผลึก (</a:t>
            </a:r>
            <a:r>
              <a:rPr lang="en-US" b="1" dirty="0"/>
              <a:t>crystal systems</a:t>
            </a:r>
            <a:r>
              <a:rPr lang="en-US" b="1" dirty="0" smtClean="0"/>
              <a:t>)</a:t>
            </a:r>
            <a:r>
              <a:rPr lang="th-TH" b="1" dirty="0" smtClean="0"/>
              <a:t> </a:t>
            </a:r>
            <a:r>
              <a:rPr lang="th-TH" dirty="0" smtClean="0"/>
              <a:t>เป็นโครงสร้างรูปทรง</a:t>
            </a:r>
            <a:r>
              <a:rPr lang="th-TH" dirty="0"/>
              <a:t>เรขาคณิตที่</a:t>
            </a:r>
            <a:r>
              <a:rPr lang="th-TH" dirty="0" smtClean="0"/>
              <a:t>แน่นอนของแร่แต่ละชนิด ระบบผลึกแบบต่าง ๆ แบ่งตาม</a:t>
            </a:r>
            <a:r>
              <a:rPr lang="th-TH" dirty="0"/>
              <a:t>ลักษณะแกนสมมติของผลึก และมุมระหว่างแกน</a:t>
            </a:r>
            <a:r>
              <a:rPr lang="th-TH" dirty="0" smtClean="0"/>
              <a:t>สมมติภายในผลึก 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2288304" y="5715000"/>
            <a:ext cx="4414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ระบบผลึกสามแกนเท่า </a:t>
            </a:r>
            <a:r>
              <a:rPr lang="th-TH" dirty="0"/>
              <a:t>(</a:t>
            </a:r>
            <a:r>
              <a:rPr lang="en-US" dirty="0"/>
              <a:t>isometric system)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261204"/>
            <a:ext cx="245364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4332" y="3108804"/>
            <a:ext cx="2302933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3286255"/>
            <a:ext cx="3182408" cy="22686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3352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แกนสมมติ</a:t>
            </a:r>
            <a:endParaRPr lang="th-TH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สมบัติทางกายภาพของแร่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2985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การระบุชนิดแร่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/>
          <a:lstStyle/>
          <a:p>
            <a:r>
              <a:rPr lang="th-TH" dirty="0" smtClean="0"/>
              <a:t>การระบุ</a:t>
            </a:r>
            <a:r>
              <a:rPr lang="th-TH" dirty="0"/>
              <a:t>ชนิดแร่ </a:t>
            </a:r>
            <a:r>
              <a:rPr lang="th-TH" dirty="0" smtClean="0"/>
              <a:t>ทำได้โดยตรวจสอบสมบัติ</a:t>
            </a:r>
            <a:r>
              <a:rPr lang="th-TH" dirty="0"/>
              <a:t>ทางกายภาพของตัวอย่างแร่ และ</a:t>
            </a:r>
            <a:r>
              <a:rPr lang="th-TH" dirty="0" smtClean="0"/>
              <a:t>นำ</a:t>
            </a:r>
            <a:r>
              <a:rPr lang="th-TH" dirty="0"/>
              <a:t>ข้อมูลที่ได้ไปเปรียบเทียบกับฐานข้อมูลของแร่แต่</a:t>
            </a:r>
            <a:r>
              <a:rPr lang="th-TH" dirty="0" smtClean="0"/>
              <a:t>ละชนิด ดังตาราง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676400" y="2438400"/>
            <a:ext cx="602571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01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26" y="38100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การใช้ประโยชน์จากทรัพยากรแร่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dirty="0"/>
              <a:t>ทรัพยากรแร่ถูก</a:t>
            </a:r>
            <a:r>
              <a:rPr lang="th-TH" sz="2800" dirty="0" smtClean="0"/>
              <a:t>นำมาใช้</a:t>
            </a:r>
            <a:r>
              <a:rPr lang="th-TH" sz="2800" dirty="0"/>
              <a:t>ประโยชน์ได้หลากหลาย </a:t>
            </a:r>
            <a:r>
              <a:rPr lang="th-TH" sz="2800" dirty="0" smtClean="0"/>
              <a:t>เช่น อุตสาหกรรม</a:t>
            </a:r>
            <a:r>
              <a:rPr lang="th-TH" sz="2800" dirty="0"/>
              <a:t>ต่าง ๆ การผลิตเครื่องมือ</a:t>
            </a:r>
            <a:r>
              <a:rPr lang="th-TH" sz="2800" dirty="0" smtClean="0"/>
              <a:t>เครื่องใช้และ</a:t>
            </a:r>
            <a:r>
              <a:rPr lang="th-TH" sz="2800" dirty="0"/>
              <a:t>สิ่ง</a:t>
            </a:r>
            <a:r>
              <a:rPr lang="th-TH" sz="2800" dirty="0" smtClean="0"/>
              <a:t>อำนวย</a:t>
            </a:r>
            <a:r>
              <a:rPr lang="th-TH" sz="2800" dirty="0"/>
              <a:t>ความสะดวกใน</a:t>
            </a:r>
            <a:r>
              <a:rPr lang="th-TH" sz="2800" dirty="0" smtClean="0"/>
              <a:t>ชีวิต ซึ่งส่วนใหญ่เป็นทรัพยากร</a:t>
            </a:r>
            <a:r>
              <a:rPr lang="th-TH" sz="2800" dirty="0"/>
              <a:t>แร่โลหะ และ</a:t>
            </a:r>
            <a:r>
              <a:rPr lang="th-TH" sz="2800" dirty="0" smtClean="0"/>
              <a:t>ทรัพยากรแร่</a:t>
            </a:r>
            <a:r>
              <a:rPr lang="th-TH" sz="2800" dirty="0"/>
              <a:t>อโลหะ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9" y="2971800"/>
            <a:ext cx="2767263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5638800"/>
            <a:ext cx="1946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ทรัพยากรแร่โลหะ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238512"/>
            <a:ext cx="3048000" cy="22857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01158" y="5582772"/>
            <a:ext cx="2008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ทรัพยากรแร่อโลหะ</a:t>
            </a:r>
          </a:p>
        </p:txBody>
      </p:sp>
    </p:spTree>
    <p:extLst>
      <p:ext uri="{BB962C8B-B14F-4D97-AF65-F5344CB8AC3E}">
        <p14:creationId xmlns:p14="http://schemas.microsoft.com/office/powerpoint/2010/main" val="2035405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การใช้ประโยชน์จากทรัพยากรแร่โลหะ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1066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/>
              <a:t>แร่โลหะ </a:t>
            </a:r>
            <a:r>
              <a:rPr lang="th-TH" sz="2800" dirty="0" smtClean="0"/>
              <a:t>มี</a:t>
            </a:r>
            <a:r>
              <a:rPr lang="th-TH" sz="2800" dirty="0"/>
              <a:t>สมบัติต่าง ๆ เช่น </a:t>
            </a:r>
            <a:endParaRPr lang="th-TH" sz="2800" dirty="0" smtClean="0"/>
          </a:p>
          <a:p>
            <a:r>
              <a:rPr lang="th-TH" sz="2800" dirty="0" smtClean="0"/>
              <a:t>ความ</a:t>
            </a:r>
            <a:r>
              <a:rPr lang="th-TH" sz="2800" dirty="0"/>
              <a:t>วาวแบบ</a:t>
            </a:r>
            <a:r>
              <a:rPr lang="th-TH" sz="2800" dirty="0" smtClean="0"/>
              <a:t>โลหะ นำมาใช้เป็นเครื่องประดับ เช่น ทองคำ เงิน </a:t>
            </a:r>
          </a:p>
          <a:p>
            <a:r>
              <a:rPr lang="th-TH" sz="2800" dirty="0" smtClean="0"/>
              <a:t>สามารถ</a:t>
            </a:r>
            <a:r>
              <a:rPr lang="th-TH" sz="2800" dirty="0"/>
              <a:t>ดัดให้งอหรือดึงให้ยืดเป็นเส้น </a:t>
            </a:r>
            <a:r>
              <a:rPr lang="th-TH" sz="2800" dirty="0" smtClean="0"/>
              <a:t>นำมาเป็นเหล็กเส้น เช่น เหล็ก</a:t>
            </a:r>
          </a:p>
          <a:p>
            <a:r>
              <a:rPr lang="th-TH" sz="2800" dirty="0" smtClean="0"/>
              <a:t>สมบัติ</a:t>
            </a:r>
            <a:r>
              <a:rPr lang="th-TH" sz="2800" dirty="0"/>
              <a:t>ในการ</a:t>
            </a:r>
            <a:r>
              <a:rPr lang="th-TH" sz="2800" dirty="0" smtClean="0"/>
              <a:t>นำ</a:t>
            </a:r>
            <a:r>
              <a:rPr lang="th-TH" sz="2800" dirty="0"/>
              <a:t>ไฟฟ้าและ</a:t>
            </a:r>
            <a:r>
              <a:rPr lang="th-TH" sz="2800" dirty="0" smtClean="0"/>
              <a:t>นำ</a:t>
            </a:r>
            <a:r>
              <a:rPr lang="th-TH" sz="2800" dirty="0"/>
              <a:t>ความร้อน นำมาทำเป็นสายไฟ และอุปกรณ์</a:t>
            </a:r>
            <a:r>
              <a:rPr lang="th-TH" sz="2800" dirty="0" smtClean="0"/>
              <a:t>อิเล็กทรอนิกส์ เช่น ทองแดง ทองคำ </a:t>
            </a:r>
          </a:p>
          <a:p>
            <a:pPr marL="0" indent="0">
              <a:buNone/>
            </a:pPr>
            <a:r>
              <a:rPr lang="th-TH" sz="2800" dirty="0" smtClean="0"/>
              <a:t>ด้วย</a:t>
            </a:r>
            <a:r>
              <a:rPr lang="th-TH" sz="2800" dirty="0"/>
              <a:t>สมบัติ</a:t>
            </a:r>
            <a:r>
              <a:rPr lang="th-TH" sz="2800" dirty="0" smtClean="0"/>
              <a:t>ดังกล่าวทำ</a:t>
            </a:r>
            <a:r>
              <a:rPr lang="th-TH" sz="2800" dirty="0"/>
              <a:t>ให้แร่โลหะถูก</a:t>
            </a:r>
            <a:r>
              <a:rPr lang="th-TH" sz="2800" dirty="0" smtClean="0"/>
              <a:t>นำมาใช้</a:t>
            </a:r>
            <a:r>
              <a:rPr lang="th-TH" sz="2800" dirty="0"/>
              <a:t>ในอุตสาหกรรมหลายด้าน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4267200"/>
            <a:ext cx="253631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การใช้ประโยชน์จากทรัพยากรแร่อโลหะ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6051"/>
            <a:ext cx="7010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/>
              <a:t>แร่</a:t>
            </a:r>
            <a:r>
              <a:rPr lang="th-TH" sz="2800" dirty="0" smtClean="0"/>
              <a:t>อโลหะมีสมบัติต่าง ๆ เช่น สี ความแข็ง ความโปร่งแสง ไม่นำความร้อนและไม่นำไฟฟ้า สมบัติทางเคมี</a:t>
            </a:r>
          </a:p>
          <a:p>
            <a:r>
              <a:rPr lang="th-TH" sz="2800" dirty="0" smtClean="0"/>
              <a:t>คอ</a:t>
            </a:r>
            <a:r>
              <a:rPr lang="th-TH" sz="2800" dirty="0" err="1" smtClean="0"/>
              <a:t>รันดัม</a:t>
            </a:r>
            <a:r>
              <a:rPr lang="th-TH" sz="2800" dirty="0" smtClean="0"/>
              <a:t>ใช้ทำ</a:t>
            </a:r>
            <a:r>
              <a:rPr lang="th-TH" sz="2800" dirty="0" err="1" smtClean="0"/>
              <a:t>อัญมณี</a:t>
            </a:r>
            <a:r>
              <a:rPr lang="th-TH" sz="2800" dirty="0" smtClean="0"/>
              <a:t>และเครื่องประดับ</a:t>
            </a:r>
          </a:p>
          <a:p>
            <a:r>
              <a:rPr lang="th-TH" sz="2800" dirty="0" smtClean="0"/>
              <a:t>ควอตซ์</a:t>
            </a:r>
            <a:r>
              <a:rPr lang="th-TH" sz="2800" dirty="0"/>
              <a:t>ใช้ในการผลิตแก้วและกระจก </a:t>
            </a:r>
          </a:p>
          <a:p>
            <a:r>
              <a:rPr lang="th-TH" sz="2800" dirty="0" err="1" smtClean="0"/>
              <a:t>แคล</a:t>
            </a:r>
            <a:r>
              <a:rPr lang="th-TH" sz="2800" dirty="0" err="1"/>
              <a:t>ไซต์</a:t>
            </a:r>
            <a:r>
              <a:rPr lang="th-TH" sz="2800" dirty="0"/>
              <a:t>ใช้ใน</a:t>
            </a:r>
            <a:r>
              <a:rPr lang="th-TH" sz="2800" dirty="0" smtClean="0"/>
              <a:t>อุตสาหกรรมปูนซีเมนต์ </a:t>
            </a:r>
          </a:p>
          <a:p>
            <a:r>
              <a:rPr lang="th-TH" sz="2800" dirty="0" smtClean="0"/>
              <a:t>เฟลด์สปาร์</a:t>
            </a:r>
            <a:r>
              <a:rPr lang="th-TH" sz="2800" dirty="0"/>
              <a:t>ใช้ใน</a:t>
            </a:r>
            <a:r>
              <a:rPr lang="th-TH" sz="2800" dirty="0" smtClean="0"/>
              <a:t>อุตสาหกรรมเซรา</a:t>
            </a:r>
            <a:r>
              <a:rPr lang="th-TH" sz="2800" dirty="0" err="1" smtClean="0"/>
              <a:t>มิก</a:t>
            </a:r>
            <a:endParaRPr lang="th-TH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089" y="4602466"/>
            <a:ext cx="1729258" cy="1729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18041">
            <a:off x="3669900" y="5006554"/>
            <a:ext cx="2115510" cy="1119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198" y="4800600"/>
            <a:ext cx="2600602" cy="15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7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การเลือกซื้อสินค้า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7" t="23451" r="4808" b="35841"/>
          <a:stretch/>
        </p:blipFill>
        <p:spPr>
          <a:xfrm>
            <a:off x="237716" y="2209800"/>
            <a:ext cx="8668568" cy="20987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8933" y="4800600"/>
            <a:ext cx="802649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ชิ้นไหนคือเพชรแท้ มีเกณฑ์ในการพิจารณาอย่างไร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30850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430850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430850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430850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549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ทรัพยากรหิน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3886200" cy="4525963"/>
          </a:xfrm>
        </p:spPr>
        <p:txBody>
          <a:bodyPr>
            <a:normAutofit/>
          </a:bodyPr>
          <a:lstStyle/>
          <a:p>
            <a:endParaRPr lang="th-TH" dirty="0"/>
          </a:p>
          <a:p>
            <a:pPr algn="thaiDist"/>
            <a:r>
              <a:rPr lang="th-TH" b="1" dirty="0"/>
              <a:t>หิน (</a:t>
            </a:r>
            <a:r>
              <a:rPr lang="en-US" b="1" dirty="0"/>
              <a:t>rock) </a:t>
            </a:r>
            <a:r>
              <a:rPr lang="th-TH" dirty="0" smtClean="0"/>
              <a:t>เป็นส่วน</a:t>
            </a:r>
            <a:r>
              <a:rPr lang="th-TH" dirty="0"/>
              <a:t>ประกอบ</a:t>
            </a:r>
            <a:r>
              <a:rPr lang="th-TH" dirty="0" smtClean="0"/>
              <a:t>หลัก</a:t>
            </a:r>
            <a:r>
              <a:rPr lang="th-TH" dirty="0"/>
              <a:t>ของ</a:t>
            </a:r>
            <a:r>
              <a:rPr lang="th-TH" dirty="0" smtClean="0"/>
              <a:t>เปลือก</a:t>
            </a:r>
            <a:r>
              <a:rPr lang="th-TH" dirty="0"/>
              <a:t>โลก</a:t>
            </a:r>
            <a:r>
              <a:rPr lang="th-TH" dirty="0" smtClean="0"/>
              <a:t>ที่เกิดขึ้นเองตามธรรมชาติ ประกอบด้วยแร่ชนิดเดียว หรือหลายชนิด </a:t>
            </a:r>
          </a:p>
          <a:p>
            <a:pPr marL="0" indent="0" algn="thaiDist">
              <a:buNone/>
            </a:pPr>
            <a:r>
              <a:rPr lang="th-TH" dirty="0"/>
              <a:t> </a:t>
            </a:r>
            <a:r>
              <a:rPr lang="th-TH" dirty="0" smtClean="0"/>
              <a:t>    หินแบ่งตามกระบวนการเกิด  ออกเป็น </a:t>
            </a:r>
            <a:r>
              <a:rPr lang="en-US" dirty="0" smtClean="0"/>
              <a:t> 3 </a:t>
            </a:r>
            <a:r>
              <a:rPr lang="th-TH" dirty="0" smtClean="0"/>
              <a:t>ประเภท ได้แก่      หินอัคนี หินตะกอน และหินแปร  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905000"/>
            <a:ext cx="4571999" cy="328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9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3035" y="304800"/>
            <a:ext cx="7414591" cy="990600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ทรัพยากรธรณี</a:t>
            </a:r>
            <a:endParaRPr lang="th-TH" sz="6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981200"/>
            <a:ext cx="2971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/>
              <a:t>กระบวนการทาง</a:t>
            </a:r>
            <a:r>
              <a:rPr lang="th-TH" dirty="0" smtClean="0"/>
              <a:t>ธรณีเกิดขึ้น</a:t>
            </a:r>
            <a:r>
              <a:rPr lang="th-TH" dirty="0"/>
              <a:t>ทั้งบนผิวโลกและภายใน</a:t>
            </a:r>
            <a:r>
              <a:rPr lang="th-TH" dirty="0" smtClean="0"/>
              <a:t>โลก</a:t>
            </a:r>
            <a:r>
              <a:rPr lang="en-US" dirty="0" smtClean="0"/>
              <a:t> </a:t>
            </a:r>
            <a:r>
              <a:rPr lang="th-TH" dirty="0" smtClean="0"/>
              <a:t>ทำ</a:t>
            </a:r>
            <a:r>
              <a:rPr lang="th-TH" dirty="0"/>
              <a:t>ให้เกิดทรัพยากรธรณีที่พบ</a:t>
            </a:r>
            <a:r>
              <a:rPr lang="th-TH" dirty="0" smtClean="0"/>
              <a:t>ได้ทั้งบนผิวโลกและภายในเปลือกโลก ซึ่งมนุษย์นำทรัพยากรธรณีเหล่านี้มาใช้ประโยชน์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1676400"/>
            <a:ext cx="518655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654" y="2986756"/>
            <a:ext cx="4034117" cy="2743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หินอัคนี </a:t>
            </a: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(igneous rock)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หินอัคนี เป็นหินที่เกิดจากการแข็งตัวของแมกมาใต้เปลือกโลก หรือลาวาบนผิวโลก ถ้าแมกมาแข็งตัวใต้เปลือกโลกจะเรียกว่า หินอัคนีแทรกซอน แต่ถ้าลาวาแข็งตัวบนผิวโลกจะเรียกว่า หินอัคนีพุ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57" y="3276600"/>
            <a:ext cx="3313043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1478" y="565897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หินอัคนีแทรกซอน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60294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หินอัคนีพุ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27247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37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การเกิดหินอัคนีแทรกซอน </a:t>
            </a: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(intrusive igneous </a:t>
            </a:r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rock)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37" y="1828800"/>
            <a:ext cx="7518163" cy="4525963"/>
          </a:xfrm>
        </p:spPr>
        <p:txBody>
          <a:bodyPr/>
          <a:lstStyle/>
          <a:p>
            <a:r>
              <a:rPr lang="th-TH" dirty="0" smtClean="0"/>
              <a:t>ขณะที่</a:t>
            </a:r>
            <a:r>
              <a:rPr lang="th-TH" dirty="0"/>
              <a:t>แมกมาเคลื่อนที่ขึ้นมาใกล้ผิว</a:t>
            </a:r>
            <a:r>
              <a:rPr lang="th-TH" dirty="0" smtClean="0"/>
              <a:t>โลกมีการ</a:t>
            </a:r>
            <a:r>
              <a:rPr lang="th-TH" dirty="0"/>
              <a:t>ถ่ายโอนความร้อนสู่</a:t>
            </a:r>
            <a:r>
              <a:rPr lang="th-TH" dirty="0" smtClean="0"/>
              <a:t>สิ่งแวดล้อมอย่างช้า ๆ อุณหภูมิจึงลดลง</a:t>
            </a:r>
            <a:r>
              <a:rPr lang="th-TH" dirty="0"/>
              <a:t>ช้า ๆ อย่างต่อเนื่อง </a:t>
            </a:r>
            <a:r>
              <a:rPr lang="th-TH" dirty="0" smtClean="0"/>
              <a:t>ทำให้เกิดหินที่มีผลึกแร่</a:t>
            </a:r>
            <a:r>
              <a:rPr lang="th-TH" dirty="0"/>
              <a:t>ขนาดใหญ่ </a:t>
            </a:r>
            <a:r>
              <a:rPr lang="th-TH" dirty="0" smtClean="0"/>
              <a:t>สังเกตเห็นผลึกแร่ได้ชัดเจน 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0218" y="3535363"/>
            <a:ext cx="4800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53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37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การเกิดหินอัคนีพุ</a:t>
            </a: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(extrusive igneous </a:t>
            </a:r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rock)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37" y="1752600"/>
            <a:ext cx="8432564" cy="4525963"/>
          </a:xfrm>
        </p:spPr>
        <p:txBody>
          <a:bodyPr/>
          <a:lstStyle/>
          <a:p>
            <a:r>
              <a:rPr lang="th-TH" dirty="0" smtClean="0"/>
              <a:t>ลาวาบนผิว</a:t>
            </a:r>
            <a:r>
              <a:rPr lang="th-TH" dirty="0"/>
              <a:t>โลกมีอุณหภูมิ</a:t>
            </a:r>
            <a:r>
              <a:rPr lang="th-TH" dirty="0" smtClean="0"/>
              <a:t>แตกต่างจากอุณหภูมิของบรรยากาศโดยรอบมาก </a:t>
            </a:r>
            <a:r>
              <a:rPr lang="th-TH" dirty="0"/>
              <a:t>ลาวาจึงมีการถ่ายโอนความ</a:t>
            </a:r>
            <a:r>
              <a:rPr lang="th-TH" dirty="0" smtClean="0"/>
              <a:t>ร้อนอย่าง</a:t>
            </a:r>
            <a:r>
              <a:rPr lang="th-TH" dirty="0"/>
              <a:t>รวดเร็ว </a:t>
            </a:r>
            <a:r>
              <a:rPr lang="th-TH" dirty="0" smtClean="0"/>
              <a:t>ทำ</a:t>
            </a:r>
            <a:r>
              <a:rPr lang="th-TH" dirty="0"/>
              <a:t>ให้อุณหภูมิลดลงอย่างรวดเร็วตามไปด้วย เกิดผลึกแร่ขนาดเล็ก </a:t>
            </a:r>
            <a:r>
              <a:rPr lang="th-TH" dirty="0" smtClean="0"/>
              <a:t>ทำให้เนื้อ</a:t>
            </a:r>
            <a:r>
              <a:rPr lang="th-TH" dirty="0"/>
              <a:t>หิน</a:t>
            </a:r>
            <a:r>
              <a:rPr lang="th-TH" dirty="0" smtClean="0"/>
              <a:t>มีความ</a:t>
            </a:r>
            <a:r>
              <a:rPr lang="th-TH" dirty="0"/>
              <a:t>ละเอียดมากกว่าหินอัคนีแทรกซอน และบางครั้งเกิดเป็นเนื้อแก้ว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3794760"/>
            <a:ext cx="670560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การจำแนกหิน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อัคนี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th-TH" dirty="0"/>
              <a:t>หินอัคนีแทรกซอน และหินอัคนีพุสามารถจำแนกออกเป็นชนิดต่าง ๆ ตามแร่ประกอบหิน ดังตาราง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505240"/>
            <a:ext cx="8686800" cy="31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9600"/>
            <a:ext cx="8229600" cy="1143000"/>
          </a:xfrm>
        </p:spPr>
        <p:txBody>
          <a:bodyPr/>
          <a:lstStyle/>
          <a:p>
            <a:r>
              <a:rPr lang="th-TH" b="1" dirty="0" smtClean="0"/>
              <a:t>ตัวอย่างหินอัคนีแทรกซอน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625" y="4410075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หินแกรนิต</a:t>
            </a:r>
          </a:p>
          <a:p>
            <a:pPr algn="ctr"/>
            <a:r>
              <a:rPr lang="en-US" b="1" dirty="0" smtClean="0"/>
              <a:t>(granite)</a:t>
            </a:r>
            <a:endParaRPr lang="th-TH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57575" y="4410075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หินไดออ</a:t>
            </a:r>
            <a:r>
              <a:rPr lang="th-TH" b="1" dirty="0" err="1" smtClean="0"/>
              <a:t>ไรต์</a:t>
            </a:r>
            <a:endParaRPr lang="th-TH" b="1" dirty="0" smtClean="0"/>
          </a:p>
          <a:p>
            <a:pPr algn="ctr"/>
            <a:r>
              <a:rPr lang="en-US" b="1" dirty="0" smtClean="0"/>
              <a:t>(diorite)</a:t>
            </a:r>
            <a:endParaRPr lang="th-TH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828" y="4410074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</a:t>
            </a:r>
            <a:r>
              <a:rPr lang="th-TH" b="1" dirty="0" err="1" smtClean="0"/>
              <a:t>แกบโบร</a:t>
            </a:r>
            <a:endParaRPr lang="th-TH" b="1" dirty="0" smtClean="0"/>
          </a:p>
          <a:p>
            <a:pPr algn="ctr"/>
            <a:r>
              <a:rPr lang="en-US" b="1" dirty="0" smtClean="0"/>
              <a:t>(gabbro)</a:t>
            </a:r>
            <a:endParaRPr lang="th-TH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2438400"/>
            <a:ext cx="2590800" cy="190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511" y="2438400"/>
            <a:ext cx="2355164" cy="1874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111" y="2594343"/>
            <a:ext cx="2597583" cy="17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55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9600"/>
            <a:ext cx="8229600" cy="1143000"/>
          </a:xfrm>
        </p:spPr>
        <p:txBody>
          <a:bodyPr/>
          <a:lstStyle/>
          <a:p>
            <a:r>
              <a:rPr lang="th-TH" b="1" dirty="0" smtClean="0"/>
              <a:t>ตัวอย่างหินอัคนีพุ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625" y="4410075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หินไร</a:t>
            </a:r>
            <a:r>
              <a:rPr lang="th-TH" b="1" dirty="0" err="1" smtClean="0"/>
              <a:t>โอไลต์</a:t>
            </a:r>
            <a:endParaRPr lang="th-TH" b="1" dirty="0" smtClean="0"/>
          </a:p>
          <a:p>
            <a:pPr algn="ctr"/>
            <a:r>
              <a:rPr lang="en-US" b="1" dirty="0" smtClean="0"/>
              <a:t>(rhyolite)</a:t>
            </a:r>
            <a:endParaRPr lang="th-TH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57575" y="4410075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หินแอนดี</a:t>
            </a:r>
            <a:r>
              <a:rPr lang="th-TH" b="1" dirty="0" err="1" smtClean="0"/>
              <a:t>ไซต์</a:t>
            </a:r>
            <a:endParaRPr lang="th-TH" b="1" dirty="0" smtClean="0"/>
          </a:p>
          <a:p>
            <a:pPr algn="ctr"/>
            <a:r>
              <a:rPr lang="en-US" b="1" dirty="0" smtClean="0"/>
              <a:t>(andesite)</a:t>
            </a:r>
            <a:endParaRPr lang="th-TH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828" y="4410074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 smtClean="0"/>
              <a:t>หินบะซอลต์</a:t>
            </a:r>
            <a:endParaRPr lang="th-TH" b="1" dirty="0" smtClean="0"/>
          </a:p>
          <a:p>
            <a:pPr algn="ctr"/>
            <a:r>
              <a:rPr lang="en-US" b="1" dirty="0" smtClean="0"/>
              <a:t>(basalt)</a:t>
            </a:r>
            <a:endParaRPr lang="th-TH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6" y="2297602"/>
            <a:ext cx="2531030" cy="1969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963" y="2326177"/>
            <a:ext cx="2495323" cy="2041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439" y="2206352"/>
            <a:ext cx="2485572" cy="22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15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หินตะกอน </a:t>
            </a: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(sedimentary </a:t>
            </a:r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rock)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19200"/>
            <a:ext cx="8572500" cy="4525963"/>
          </a:xfrm>
        </p:spPr>
        <p:txBody>
          <a:bodyPr>
            <a:normAutofit/>
          </a:bodyPr>
          <a:lstStyle/>
          <a:p>
            <a:r>
              <a:rPr lang="th-TH" dirty="0" smtClean="0"/>
              <a:t>หินตะกอนเกิดจาการทับถมของตะกอนที่เกิดจากการผุพังของหินเดิม และถูกพัดพามาสะสมโดยตัวกลางในธรรมชาติ</a:t>
            </a:r>
            <a:r>
              <a:rPr lang="th-TH" dirty="0"/>
              <a:t> </a:t>
            </a:r>
            <a:r>
              <a:rPr lang="th-TH" dirty="0" smtClean="0"/>
              <a:t>หินตะกอนแบ่งเป็น </a:t>
            </a:r>
            <a:r>
              <a:rPr lang="en-US" dirty="0" smtClean="0"/>
              <a:t>2 </a:t>
            </a:r>
            <a:r>
              <a:rPr lang="th-TH" dirty="0" smtClean="0"/>
              <a:t>ประเภท ได้แก่หินตะกอนเนื้อประสม และหินตะกอนเนื้อประสาน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3482181"/>
            <a:ext cx="295933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2877" y="543903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/>
              <a:t>หินตะกอนเนื้อประสม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0" y="3489207"/>
            <a:ext cx="2819400" cy="1913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0700" y="548355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/>
              <a:t>หินตะกอนเนื้อ</a:t>
            </a:r>
            <a:r>
              <a:rPr lang="th-TH" b="1" dirty="0" smtClean="0"/>
              <a:t>ประสาน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4000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37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การเกิดหินตะกอนเนื้อประสม</a:t>
            </a: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(clastic sedimentary rock)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27763" cy="4525963"/>
          </a:xfrm>
        </p:spPr>
        <p:txBody>
          <a:bodyPr/>
          <a:lstStyle/>
          <a:p>
            <a:r>
              <a:rPr lang="th-TH" dirty="0" smtClean="0"/>
              <a:t>เกิดจากการ</a:t>
            </a:r>
            <a:r>
              <a:rPr lang="th-TH" dirty="0"/>
              <a:t>ผุ</a:t>
            </a:r>
            <a:r>
              <a:rPr lang="th-TH" dirty="0" smtClean="0"/>
              <a:t>พังและ</a:t>
            </a:r>
            <a:r>
              <a:rPr lang="th-TH" dirty="0"/>
              <a:t>การกร่อน</a:t>
            </a:r>
            <a:r>
              <a:rPr lang="th-TH" dirty="0" smtClean="0"/>
              <a:t>ทำ</a:t>
            </a:r>
            <a:r>
              <a:rPr lang="th-TH" dirty="0"/>
              <a:t>ให้หินเดิมแตกหัก</a:t>
            </a:r>
            <a:r>
              <a:rPr lang="th-TH" dirty="0" smtClean="0"/>
              <a:t>เป็นเศษ</a:t>
            </a:r>
            <a:r>
              <a:rPr lang="th-TH" dirty="0"/>
              <a:t>ชิ้นตะกอน ต่อมาตะกอนต่าง ๆ ถูก</a:t>
            </a:r>
            <a:r>
              <a:rPr lang="th-TH" dirty="0" smtClean="0"/>
              <a:t>นำพา</a:t>
            </a:r>
            <a:r>
              <a:rPr lang="th-TH" dirty="0"/>
              <a:t>โดย</a:t>
            </a:r>
            <a:r>
              <a:rPr lang="th-TH" dirty="0" smtClean="0"/>
              <a:t>น้ำ </a:t>
            </a:r>
            <a:r>
              <a:rPr lang="th-TH" dirty="0"/>
              <a:t>ลม ธาร</a:t>
            </a:r>
            <a:r>
              <a:rPr lang="th-TH" dirty="0" smtClean="0"/>
              <a:t>น้ำแข็ง </a:t>
            </a:r>
            <a:r>
              <a:rPr lang="th-TH" dirty="0"/>
              <a:t>ไปสะสมตัวในแอ่งสะสม</a:t>
            </a:r>
            <a:r>
              <a:rPr lang="th-TH" dirty="0" smtClean="0"/>
              <a:t>ตะกอน เมื่อ</a:t>
            </a:r>
            <a:r>
              <a:rPr lang="th-TH" dirty="0"/>
              <a:t>ตะกอนสะสมตัวในปริมาณมาก </a:t>
            </a:r>
            <a:r>
              <a:rPr lang="th-TH" dirty="0" smtClean="0"/>
              <a:t>ทำ</a:t>
            </a:r>
            <a:r>
              <a:rPr lang="th-TH" dirty="0"/>
              <a:t>ให้เกิดการอัดตัวและมีการเชื่อมประสานของเม็ด</a:t>
            </a:r>
            <a:r>
              <a:rPr lang="th-TH" dirty="0" smtClean="0"/>
              <a:t>ตะกอนเกิด</a:t>
            </a:r>
            <a:r>
              <a:rPr lang="th-TH" dirty="0"/>
              <a:t>การก่อตัวใหม่เป็นหินตะกอน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800" y="3886200"/>
            <a:ext cx="41910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37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การเกิดหินตะกอนเนื้อประสาน</a:t>
            </a: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(non-clastic sedimentary rock)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27763" cy="4525963"/>
          </a:xfrm>
        </p:spPr>
        <p:txBody>
          <a:bodyPr/>
          <a:lstStyle/>
          <a:p>
            <a:r>
              <a:rPr lang="th-TH" dirty="0" smtClean="0"/>
              <a:t>เกิด</a:t>
            </a:r>
            <a:r>
              <a:rPr lang="th-TH" dirty="0"/>
              <a:t>จากการตกตะกอนจากปฏิกิริยาทางเคมีของสารละลาย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2743200"/>
            <a:ext cx="5715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การจำแนก</a:t>
            </a:r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หินตะกอนเนื้อประสม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th-TH" dirty="0" smtClean="0"/>
              <a:t>หิน</a:t>
            </a:r>
            <a:r>
              <a:rPr lang="th-TH" dirty="0"/>
              <a:t>ตะกอนเนื้อ</a:t>
            </a:r>
            <a:r>
              <a:rPr lang="th-TH" dirty="0" smtClean="0"/>
              <a:t>ประสมสามารถจำแนกโดยพิจารณา</a:t>
            </a:r>
            <a:r>
              <a:rPr lang="th-TH" dirty="0"/>
              <a:t>จากขนาดของตะกอนเป็น</a:t>
            </a:r>
            <a:r>
              <a:rPr lang="th-TH" dirty="0" smtClean="0"/>
              <a:t>เกณฑ์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307176"/>
            <a:ext cx="6019800" cy="40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9900" y="228600"/>
            <a:ext cx="3581400" cy="1066800"/>
          </a:xfrm>
        </p:spPr>
        <p:txBody>
          <a:bodyPr>
            <a:noAutofit/>
          </a:bodyPr>
          <a:lstStyle/>
          <a:p>
            <a:pPr algn="l"/>
            <a:r>
              <a:rPr lang="th-TH" sz="5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โครงสร้างเนื้อหา</a:t>
            </a:r>
            <a:endParaRPr lang="th-TH" sz="48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43000" y="1981200"/>
            <a:ext cx="594360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ทรัพยากรแร่</a:t>
            </a:r>
          </a:p>
          <a:p>
            <a:pPr algn="l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สมบัติทางกายภาพของแร่</a:t>
            </a:r>
          </a:p>
          <a:p>
            <a:pPr algn="l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การ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ประโยชน์จากทรัพยากรแร่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ทรัพยากรหิน</a:t>
            </a:r>
          </a:p>
          <a:p>
            <a:pPr algn="l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หินอัคนี</a:t>
            </a:r>
          </a:p>
          <a:p>
            <a:pPr algn="l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หินตะกอน</a:t>
            </a:r>
          </a:p>
          <a:p>
            <a:pPr algn="l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หินแปร</a:t>
            </a:r>
          </a:p>
          <a:p>
            <a:pPr algn="l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การใช้ประโยชน์จากทรัพยากรหิน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ทรัพยากรปิโตรเลียมและถ่านหิน</a:t>
            </a:r>
          </a:p>
          <a:p>
            <a:pPr algn="l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กระบวนการเกิด</a:t>
            </a:r>
          </a:p>
          <a:p>
            <a:pPr algn="l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การสำรวจและขุดเจาะ</a:t>
            </a:r>
          </a:p>
          <a:p>
            <a:pPr algn="l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การใช้ประโยชน์จากทรัพยากรปิโตรเลียมและถ่านหิน</a:t>
            </a:r>
            <a:endPara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19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9600"/>
            <a:ext cx="8229600" cy="1143000"/>
          </a:xfrm>
        </p:spPr>
        <p:txBody>
          <a:bodyPr/>
          <a:lstStyle/>
          <a:p>
            <a:r>
              <a:rPr lang="th-TH" b="1" dirty="0" smtClean="0"/>
              <a:t>ตัวอย่างหินตะกอนเนื้อประสม</a:t>
            </a:r>
            <a:endParaRPr lang="th-TH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581275"/>
            <a:ext cx="30480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583" y="2590800"/>
            <a:ext cx="2793887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653" y="2556661"/>
            <a:ext cx="2971346" cy="1853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5" y="4410075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หินกรวดมน</a:t>
            </a:r>
          </a:p>
          <a:p>
            <a:pPr algn="ctr"/>
            <a:r>
              <a:rPr lang="en-US" b="1" dirty="0" smtClean="0"/>
              <a:t>(conglomerate)</a:t>
            </a:r>
            <a:endParaRPr lang="th-TH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57575" y="4410075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หินทราย</a:t>
            </a:r>
          </a:p>
          <a:p>
            <a:pPr algn="ctr"/>
            <a:r>
              <a:rPr lang="en-US" b="1" dirty="0" smtClean="0"/>
              <a:t>(sandstone)</a:t>
            </a:r>
            <a:endParaRPr lang="th-TH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828" y="4410074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หินดินดาน</a:t>
            </a:r>
          </a:p>
          <a:p>
            <a:pPr algn="ctr"/>
            <a:r>
              <a:rPr lang="en-US" b="1" dirty="0" smtClean="0"/>
              <a:t>(shale)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22588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การจำแนก</a:t>
            </a:r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หินตะกอนเนื้อประสาน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th-TH" dirty="0" smtClean="0"/>
              <a:t>หิน</a:t>
            </a:r>
            <a:r>
              <a:rPr lang="th-TH" dirty="0"/>
              <a:t>ตะกอนเนื้อ</a:t>
            </a:r>
            <a:r>
              <a:rPr lang="th-TH" dirty="0" smtClean="0"/>
              <a:t>ประสานสาม</a:t>
            </a:r>
            <a:r>
              <a:rPr lang="th-TH" dirty="0"/>
              <a:t>า</a:t>
            </a:r>
            <a:r>
              <a:rPr lang="th-TH" dirty="0" smtClean="0"/>
              <a:t>รถจำแนกโดยพิจารณาจากแร่</a:t>
            </a:r>
            <a:r>
              <a:rPr lang="th-TH" dirty="0"/>
              <a:t>องค์ประกอบหรือ ซากดึก</a:t>
            </a:r>
            <a:r>
              <a:rPr lang="th-TH" dirty="0" smtClean="0"/>
              <a:t>ดำ</a:t>
            </a:r>
            <a:r>
              <a:rPr lang="th-TH" dirty="0"/>
              <a:t>บรรพ์ที่เป็นองค์ประกอบ</a:t>
            </a:r>
            <a:r>
              <a:rPr lang="th-TH" dirty="0" smtClean="0"/>
              <a:t>หลักเป็นเกณฑ์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438400"/>
            <a:ext cx="7131158" cy="37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99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9600"/>
            <a:ext cx="8229600" cy="1143000"/>
          </a:xfrm>
        </p:spPr>
        <p:txBody>
          <a:bodyPr/>
          <a:lstStyle/>
          <a:p>
            <a:r>
              <a:rPr lang="th-TH" b="1" dirty="0" smtClean="0"/>
              <a:t>ตัวอย่างหินตะกอนเนื้อประสาน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625" y="4410075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หินปูน</a:t>
            </a:r>
          </a:p>
          <a:p>
            <a:pPr algn="ctr"/>
            <a:r>
              <a:rPr lang="en-US" b="1" dirty="0" smtClean="0"/>
              <a:t>(limestone)</a:t>
            </a:r>
            <a:endParaRPr lang="th-TH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57575" y="4410075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หินเกลือ</a:t>
            </a:r>
          </a:p>
          <a:p>
            <a:pPr algn="ctr"/>
            <a:r>
              <a:rPr lang="en-US" b="1" dirty="0" smtClean="0"/>
              <a:t>(rock salt)</a:t>
            </a:r>
            <a:endParaRPr lang="th-TH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828" y="4410074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หินยิปซัม</a:t>
            </a:r>
          </a:p>
          <a:p>
            <a:pPr algn="ctr"/>
            <a:r>
              <a:rPr lang="en-US" b="1" dirty="0" smtClean="0"/>
              <a:t>(rock gypsum)</a:t>
            </a:r>
            <a:endParaRPr lang="th-TH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0"/>
            <a:ext cx="3048000" cy="2039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6625" y="2101968"/>
            <a:ext cx="2581276" cy="2289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6163128" y="2233612"/>
            <a:ext cx="2857499" cy="21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19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หินแปร </a:t>
            </a: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(metamorphic </a:t>
            </a:r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rock)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37" y="1241989"/>
            <a:ext cx="8496300" cy="4525963"/>
          </a:xfrm>
        </p:spPr>
        <p:txBody>
          <a:bodyPr>
            <a:normAutofit/>
          </a:bodyPr>
          <a:lstStyle/>
          <a:p>
            <a:r>
              <a:rPr lang="th-TH" dirty="0" smtClean="0"/>
              <a:t>หินแปร คือ หินที่แปรสภาพไปจากหินเดิมโดยการกระทำของความร้อน ความดัน และปฏิกิริยาเคมี ซึ่งจำแนกตามกระบวนการแปรสภาพเป็น </a:t>
            </a:r>
            <a:r>
              <a:rPr lang="en-US" dirty="0" smtClean="0"/>
              <a:t>2 </a:t>
            </a:r>
            <a:r>
              <a:rPr lang="th-TH" dirty="0" smtClean="0"/>
              <a:t>ประเภท ได้แก่ หินแปรแบบมีริ้วขนาน และหินแปรแบบไม่มีริ้วขนาน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638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หินแปรแบบมีริ้วขนาน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663978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หินแปรแบบไม่มีริ้วขนาน</a:t>
            </a:r>
            <a:endParaRPr lang="th-TH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32938"/>
            <a:ext cx="3581400" cy="2573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737" y="3107598"/>
            <a:ext cx="3048000" cy="2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37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การเกิดหินแปรแบบมีริ้วขนาน</a:t>
            </a: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(foliated metamorphic rock)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27763" cy="4525963"/>
          </a:xfrm>
        </p:spPr>
        <p:txBody>
          <a:bodyPr/>
          <a:lstStyle/>
          <a:p>
            <a:r>
              <a:rPr lang="th-TH" dirty="0" smtClean="0"/>
              <a:t>หินแปรชนิดนี้เกิดจากการกระทำ</a:t>
            </a:r>
            <a:r>
              <a:rPr lang="th-TH" dirty="0"/>
              <a:t>ของความร้อนร่วมกับความดัน </a:t>
            </a:r>
            <a:r>
              <a:rPr lang="th-TH" dirty="0" smtClean="0"/>
              <a:t>เกิดการแปรสภาพเป็น</a:t>
            </a:r>
            <a:r>
              <a:rPr lang="th-TH" dirty="0"/>
              <a:t>บริเวณกว้าง </a:t>
            </a:r>
            <a:r>
              <a:rPr lang="th-TH" dirty="0" smtClean="0"/>
              <a:t>โดยทั่วไปการ</a:t>
            </a:r>
            <a:r>
              <a:rPr lang="th-TH" dirty="0"/>
              <a:t>แปรสภาพแบบนี้จะเกี่ยวข้องกับการเคลื่อนที่เข้าหากันของแผ่น</a:t>
            </a:r>
            <a:r>
              <a:rPr lang="th-TH" dirty="0" smtClean="0"/>
              <a:t>ธรณี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3248851"/>
            <a:ext cx="571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37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การเกิดหินแปรแบบไม่มีริ้วขนาน</a:t>
            </a: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(non-foliated metamorphic rock)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25963"/>
          </a:xfrm>
        </p:spPr>
        <p:txBody>
          <a:bodyPr/>
          <a:lstStyle/>
          <a:p>
            <a:r>
              <a:rPr lang="th-TH" dirty="0" smtClean="0"/>
              <a:t>หินแปรชนิดนี้เกิดจาก</a:t>
            </a:r>
            <a:r>
              <a:rPr lang="th-TH" dirty="0"/>
              <a:t>การ</a:t>
            </a:r>
            <a:r>
              <a:rPr lang="th-TH" dirty="0" smtClean="0"/>
              <a:t>กระทำของความ</a:t>
            </a:r>
            <a:r>
              <a:rPr lang="th-TH" dirty="0"/>
              <a:t>ร้อนเป็นหลัก </a:t>
            </a:r>
            <a:r>
              <a:rPr lang="th-TH" dirty="0" smtClean="0"/>
              <a:t>จากการที่แมก</a:t>
            </a:r>
            <a:r>
              <a:rPr lang="th-TH" dirty="0"/>
              <a:t>มาแทรกดันขึ้นมาสัมผัสกับหิน</a:t>
            </a:r>
            <a:r>
              <a:rPr lang="th-TH" dirty="0" smtClean="0"/>
              <a:t>เดิมทำ</a:t>
            </a:r>
            <a:r>
              <a:rPr lang="th-TH" dirty="0"/>
              <a:t>ให้แร่ใน</a:t>
            </a:r>
            <a:r>
              <a:rPr lang="th-TH" dirty="0" smtClean="0"/>
              <a:t>หินบริเวณนั้นเกิดการแปรสภาพ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0" y="3505200"/>
            <a:ext cx="533400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การจำแนก</a:t>
            </a:r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หินแปรแบบมีริ้วขนาน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th-TH" dirty="0" smtClean="0"/>
              <a:t>หินแปรแบบมีริ้วขนานสามารถจำแนกโดยพิจารณาจากลักษณะเนื้อหินเป็นเกณฑ์ได้ดังตาราง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362200"/>
            <a:ext cx="6705600" cy="39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49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9600"/>
            <a:ext cx="8229600" cy="1143000"/>
          </a:xfrm>
        </p:spPr>
        <p:txBody>
          <a:bodyPr/>
          <a:lstStyle/>
          <a:p>
            <a:r>
              <a:rPr lang="th-TH" b="1" dirty="0" smtClean="0"/>
              <a:t>ตัวอย่างหินแปรแบบมีริ้วขนาน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625" y="4410075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หินชนวน</a:t>
            </a:r>
          </a:p>
          <a:p>
            <a:pPr algn="ctr"/>
            <a:r>
              <a:rPr lang="en-US" b="1" dirty="0" smtClean="0"/>
              <a:t>(slate)</a:t>
            </a:r>
            <a:endParaRPr lang="th-TH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57575" y="4410075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</a:t>
            </a:r>
            <a:r>
              <a:rPr lang="th-TH" b="1" dirty="0" err="1" smtClean="0"/>
              <a:t>ชีสต์</a:t>
            </a:r>
            <a:endParaRPr lang="th-TH" b="1" dirty="0" smtClean="0"/>
          </a:p>
          <a:p>
            <a:pPr algn="ctr"/>
            <a:r>
              <a:rPr lang="en-US" b="1" dirty="0" smtClean="0"/>
              <a:t>(schist)</a:t>
            </a:r>
            <a:endParaRPr lang="th-TH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828" y="4410074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</a:t>
            </a:r>
            <a:r>
              <a:rPr lang="th-TH" b="1" dirty="0" err="1" smtClean="0"/>
              <a:t>ไนส์</a:t>
            </a:r>
            <a:endParaRPr lang="th-TH" b="1" dirty="0" smtClean="0"/>
          </a:p>
          <a:p>
            <a:pPr algn="ctr"/>
            <a:r>
              <a:rPr lang="en-US" b="1" dirty="0" smtClean="0"/>
              <a:t>(gneiss)</a:t>
            </a:r>
            <a:endParaRPr lang="th-TH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16" y="2401520"/>
            <a:ext cx="2622134" cy="2008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541" y="2576321"/>
            <a:ext cx="3077163" cy="1892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145" y="2438400"/>
            <a:ext cx="2714172" cy="19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41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การจำแนก</a:t>
            </a:r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หินแปรแบบไม่มีริ้วขนาน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th-TH" dirty="0" smtClean="0"/>
              <a:t>หินแปรแบบไม่มีริ้วขนานสามารถจำแนกโดยพิจารณาจากแร่</a:t>
            </a:r>
            <a:r>
              <a:rPr lang="th-TH" dirty="0"/>
              <a:t>ประกอบหิน </a:t>
            </a:r>
            <a:r>
              <a:rPr lang="th-TH" dirty="0" smtClean="0"/>
              <a:t>เป็นเกณฑ์ดังตาราง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07" y="2590800"/>
            <a:ext cx="835558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353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9600"/>
            <a:ext cx="8229600" cy="1143000"/>
          </a:xfrm>
        </p:spPr>
        <p:txBody>
          <a:bodyPr/>
          <a:lstStyle/>
          <a:p>
            <a:r>
              <a:rPr lang="th-TH" b="1" dirty="0" smtClean="0"/>
              <a:t>ตัวอย่างหินแปรแบบไม่มีริ้วขนาน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625" y="4410075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หินอ่อน</a:t>
            </a:r>
          </a:p>
          <a:p>
            <a:pPr algn="ctr"/>
            <a:r>
              <a:rPr lang="en-US" b="1" dirty="0" smtClean="0"/>
              <a:t>(marble)</a:t>
            </a:r>
            <a:endParaRPr lang="th-TH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57575" y="4410075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 smtClean="0"/>
              <a:t>หินควอร์ตไซต์</a:t>
            </a:r>
            <a:endParaRPr lang="th-TH" b="1" dirty="0" smtClean="0"/>
          </a:p>
          <a:p>
            <a:pPr algn="ctr"/>
            <a:r>
              <a:rPr lang="en-US" b="1" dirty="0" smtClean="0"/>
              <a:t>(quartzite)</a:t>
            </a:r>
            <a:endParaRPr lang="th-TH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828" y="4410074"/>
            <a:ext cx="232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หินฮอร์น</a:t>
            </a:r>
            <a:r>
              <a:rPr lang="th-TH" b="1" dirty="0" err="1" smtClean="0"/>
              <a:t>เฟลส์</a:t>
            </a:r>
            <a:endParaRPr lang="th-TH" b="1" dirty="0" smtClean="0"/>
          </a:p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hornfel</a:t>
            </a:r>
            <a:r>
              <a:rPr lang="en-US" b="1" dirty="0" smtClean="0"/>
              <a:t>)</a:t>
            </a:r>
            <a:endParaRPr lang="th-TH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05" y="2341245"/>
            <a:ext cx="2433917" cy="2068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770" y="2130828"/>
            <a:ext cx="3133963" cy="2279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1" y="2438400"/>
            <a:ext cx="2918442" cy="20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0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ทรัพยากรแร่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495800" cy="4525963"/>
          </a:xfrm>
        </p:spPr>
        <p:txBody>
          <a:bodyPr>
            <a:normAutofit/>
          </a:bodyPr>
          <a:lstStyle/>
          <a:p>
            <a:pPr algn="thaiDist"/>
            <a:r>
              <a:rPr lang="th-TH" sz="2800" b="1" dirty="0" smtClean="0"/>
              <a:t>แร่ (</a:t>
            </a:r>
            <a:r>
              <a:rPr lang="en-US" sz="2800" b="1" dirty="0" smtClean="0"/>
              <a:t>mineral) </a:t>
            </a:r>
            <a:r>
              <a:rPr lang="th-TH" sz="2800" dirty="0" smtClean="0"/>
              <a:t>เป็นส่วนประกอบหนึ่งของโลกที่เกิดขึ้นเองตามธรรมชาติ ส่วนใหญ่เกิดจากการแข็งตัวของแมกมา ตกผลึกจากสารละลาย หรือกระบวนการอื่น ๆ </a:t>
            </a:r>
          </a:p>
          <a:p>
            <a:pPr marL="0" indent="0" algn="thaiDist">
              <a:buNone/>
            </a:pPr>
            <a:r>
              <a:rPr lang="th-TH" sz="2800" dirty="0" smtClean="0"/>
              <a:t>     แร่มีลักษณะเป็นของแข็งที่อยู่ในรูป  ของธาตุหรือ</a:t>
            </a:r>
            <a:r>
              <a:rPr lang="th-TH" sz="2800" dirty="0" err="1" smtClean="0"/>
              <a:t>สารประกอบอ</a:t>
            </a:r>
            <a:r>
              <a:rPr lang="th-TH" sz="2800" dirty="0" smtClean="0"/>
              <a:t>นินท</a:t>
            </a:r>
            <a:r>
              <a:rPr lang="th-TH" sz="2800" dirty="0" err="1" smtClean="0"/>
              <a:t>รีย์</a:t>
            </a:r>
            <a:r>
              <a:rPr lang="th-TH" sz="2800" dirty="0" smtClean="0"/>
              <a:t> ซึ่งมีโครงสร้างภายในเป็นระเบียบและมีสูตรเคมีที่แน่นอนหรือเปลี่ยนแปลงได้ในวงจำกัด</a:t>
            </a:r>
            <a:endParaRPr lang="th-TH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486" y="2057400"/>
            <a:ext cx="4191000" cy="31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12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26" y="38100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การใช้ประโยชน์จากทรัพยากรหิน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43940"/>
            <a:ext cx="8001000" cy="4525963"/>
          </a:xfrm>
        </p:spPr>
        <p:txBody>
          <a:bodyPr>
            <a:normAutofit/>
          </a:bodyPr>
          <a:lstStyle/>
          <a:p>
            <a:r>
              <a:rPr lang="th-TH" sz="2800" dirty="0"/>
              <a:t>หินสามารถนำมาใช้ประโยชน์หลากหลาย เช่น เครื่องมือเครื่องใช้ เครื่องประดับ การ</a:t>
            </a:r>
            <a:r>
              <a:rPr lang="th-TH" sz="2800" dirty="0" smtClean="0"/>
              <a:t>ก่อสร้าง</a:t>
            </a:r>
            <a:endParaRPr lang="th-TH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36" y="3276600"/>
            <a:ext cx="2763140" cy="2365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926" y="3533374"/>
            <a:ext cx="3276600" cy="2212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526" y="3593420"/>
            <a:ext cx="264059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93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ทรัพยากรปิโตรเลียม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3733800" cy="4525963"/>
          </a:xfrm>
        </p:spPr>
        <p:txBody>
          <a:bodyPr>
            <a:normAutofit fontScale="92500" lnSpcReduction="10000"/>
          </a:bodyPr>
          <a:lstStyle/>
          <a:p>
            <a:endParaRPr lang="th-TH" dirty="0"/>
          </a:p>
          <a:p>
            <a:pPr algn="thaiDist"/>
            <a:r>
              <a:rPr lang="th-TH" dirty="0"/>
              <a:t>ปิโตรเลียม (</a:t>
            </a:r>
            <a:r>
              <a:rPr lang="en-US" dirty="0"/>
              <a:t>petroleum) </a:t>
            </a:r>
            <a:r>
              <a:rPr lang="th-TH" dirty="0"/>
              <a:t>เป็นสารประกอบไฮโดรคาร์บอนที่เกิดขึ้นเองตาม</a:t>
            </a:r>
            <a:r>
              <a:rPr lang="th-TH" dirty="0" smtClean="0"/>
              <a:t>ธรรมชาติอาจมีสถานะเป็น</a:t>
            </a:r>
            <a:r>
              <a:rPr lang="th-TH" dirty="0"/>
              <a:t>ของเหลว แก๊ส หรือของแข็ง ได้แก่ </a:t>
            </a:r>
            <a:r>
              <a:rPr lang="th-TH" dirty="0" smtClean="0"/>
              <a:t>น้ำมันดิบ </a:t>
            </a:r>
            <a:r>
              <a:rPr lang="th-TH" dirty="0"/>
              <a:t>(</a:t>
            </a:r>
            <a:r>
              <a:rPr lang="en-US" dirty="0"/>
              <a:t>crude oil) </a:t>
            </a:r>
            <a:r>
              <a:rPr lang="th-TH" dirty="0"/>
              <a:t>แก๊สธรรมชาติ</a:t>
            </a:r>
            <a:r>
              <a:rPr lang="th-TH" dirty="0" smtClean="0"/>
              <a:t>เหลว(</a:t>
            </a:r>
            <a:r>
              <a:rPr lang="en-US" dirty="0"/>
              <a:t>condensate) </a:t>
            </a:r>
            <a:r>
              <a:rPr lang="th-TH" dirty="0"/>
              <a:t>แก๊สธรรมชาติ (</a:t>
            </a:r>
            <a:r>
              <a:rPr lang="en-US" dirty="0"/>
              <a:t>natural gas) </a:t>
            </a:r>
            <a:r>
              <a:rPr lang="th-TH" dirty="0"/>
              <a:t>และบิทูเมน (</a:t>
            </a:r>
            <a:r>
              <a:rPr lang="en-US" dirty="0"/>
              <a:t>bitumen)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941988"/>
            <a:ext cx="4898733" cy="342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33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1" y="990600"/>
            <a:ext cx="4064616" cy="555489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5909" y="152400"/>
            <a:ext cx="8229600" cy="1143000"/>
          </a:xfrm>
        </p:spPr>
        <p:txBody>
          <a:bodyPr/>
          <a:lstStyle/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กระบวนการเกิดปิโตรเลียม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09703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26" y="381000"/>
            <a:ext cx="8229600" cy="1143000"/>
          </a:xfrm>
        </p:spPr>
        <p:txBody>
          <a:bodyPr/>
          <a:lstStyle/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</a:t>
            </a: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และขุดเจาะปิโตรเลียม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371600"/>
            <a:ext cx="6400800" cy="50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88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การใช้ประโยชน์จากทรัพยากรปิโตรเลียม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295400"/>
            <a:ext cx="6708975" cy="51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39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ทรัพยากรถ่านหิน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525963"/>
          </a:xfrm>
        </p:spPr>
        <p:txBody>
          <a:bodyPr>
            <a:normAutofit/>
          </a:bodyPr>
          <a:lstStyle/>
          <a:p>
            <a:endParaRPr lang="th-TH" dirty="0"/>
          </a:p>
          <a:p>
            <a:pPr algn="thaiDist"/>
            <a:r>
              <a:rPr lang="th-TH" dirty="0"/>
              <a:t>ถ่านหิน (</a:t>
            </a:r>
            <a:r>
              <a:rPr lang="en-US" dirty="0"/>
              <a:t>coal) </a:t>
            </a:r>
            <a:r>
              <a:rPr lang="th-TH" dirty="0"/>
              <a:t>เป็นหิน</a:t>
            </a:r>
            <a:r>
              <a:rPr lang="th-TH" dirty="0" smtClean="0"/>
              <a:t>ที่ </a:t>
            </a:r>
            <a:r>
              <a:rPr lang="th-TH" dirty="0"/>
              <a:t>มีปริมาณคาร์บอนตั้งแต่ร้อยละ 50 ขึ้นไป</a:t>
            </a:r>
            <a:r>
              <a:rPr lang="th-TH" dirty="0" smtClean="0"/>
              <a:t>โดยน้ำหนัก </a:t>
            </a:r>
            <a:r>
              <a:rPr lang="th-TH" dirty="0"/>
              <a:t>หรือปริมาณคาร์บอนร้อยละ 70 ขึ้นไปโดย</a:t>
            </a:r>
            <a:r>
              <a:rPr lang="th-TH" dirty="0" smtClean="0"/>
              <a:t>ปริมาตร และสามารถ</a:t>
            </a:r>
            <a:r>
              <a:rPr lang="th-TH" dirty="0"/>
              <a:t>ติดไฟได้</a:t>
            </a:r>
          </a:p>
        </p:txBody>
      </p:sp>
    </p:spTree>
    <p:extLst>
      <p:ext uri="{BB962C8B-B14F-4D97-AF65-F5344CB8AC3E}">
        <p14:creationId xmlns:p14="http://schemas.microsoft.com/office/powerpoint/2010/main" val="4082100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166734"/>
            <a:ext cx="4267200" cy="538646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</a:t>
            </a:r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เกิดถ่านหิน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9691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การใช้ประโยชน์จาก</a:t>
            </a:r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ทรัพยากรถ่านหิน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69094"/>
            <a:ext cx="6781800" cy="50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95718"/>
            <a:ext cx="5943600" cy="685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b="1" dirty="0" smtClean="0"/>
              <a:t>แร่ที่เห็นในภาพ เป็นแร่ชนิดเดียวกันหรือไม่ เพราะเหตุใด</a:t>
            </a:r>
            <a:endParaRPr lang="th-TH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2514600"/>
            <a:ext cx="3804715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743200"/>
            <a:ext cx="3952308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5181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th-T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5181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21134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สมบัติทางกายภาพของแร่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863" y="2057400"/>
            <a:ext cx="7162800" cy="4525963"/>
          </a:xfrm>
        </p:spPr>
        <p:txBody>
          <a:bodyPr/>
          <a:lstStyle/>
          <a:p>
            <a:r>
              <a:rPr lang="th-TH" b="1" dirty="0" smtClean="0"/>
              <a:t>สี</a:t>
            </a:r>
          </a:p>
          <a:p>
            <a:r>
              <a:rPr lang="th-TH" b="1" dirty="0" smtClean="0"/>
              <a:t>ความโปร่งแสง</a:t>
            </a:r>
          </a:p>
          <a:p>
            <a:r>
              <a:rPr lang="th-TH" b="1" dirty="0" smtClean="0"/>
              <a:t>ความวาว</a:t>
            </a:r>
          </a:p>
          <a:p>
            <a:r>
              <a:rPr lang="th-TH" b="1" dirty="0" smtClean="0"/>
              <a:t>สีผง</a:t>
            </a:r>
          </a:p>
          <a:p>
            <a:r>
              <a:rPr lang="th-TH" b="1" dirty="0" smtClean="0"/>
              <a:t>ความแข็ง</a:t>
            </a:r>
          </a:p>
          <a:p>
            <a:r>
              <a:rPr lang="th-TH" b="1" dirty="0" smtClean="0"/>
              <a:t>ความถ่วงจำเพาะ</a:t>
            </a:r>
          </a:p>
          <a:p>
            <a:r>
              <a:rPr lang="th-TH" b="1" dirty="0" smtClean="0"/>
              <a:t>ระบบผลึก</a:t>
            </a:r>
            <a:endParaRPr lang="th-TH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560" y="2173516"/>
            <a:ext cx="4540366" cy="429372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339642"/>
            <a:ext cx="7620000" cy="1191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dirty="0" smtClean="0"/>
              <a:t>แร่แต่ละชนิดมีสมบัติทางกายภาพเฉพาะตัวทำให้สามารถระบุชนิดแร่ได้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883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th-TH" b="1" dirty="0" smtClean="0"/>
              <a:t>สี </a:t>
            </a:r>
            <a:r>
              <a:rPr lang="en-US" b="1" dirty="0" smtClean="0"/>
              <a:t>(color) </a:t>
            </a:r>
            <a:r>
              <a:rPr lang="th-TH" dirty="0" smtClean="0"/>
              <a:t>เป็น</a:t>
            </a:r>
            <a:r>
              <a:rPr lang="th-TH" dirty="0"/>
              <a:t>สมบัติทางกายภาพ</a:t>
            </a:r>
            <a:r>
              <a:rPr lang="th-TH" dirty="0" smtClean="0"/>
              <a:t>ที่สามารถสังเกต</a:t>
            </a:r>
            <a:r>
              <a:rPr lang="th-TH" dirty="0"/>
              <a:t>ได้ด้วยตาเปล่า แร่มีสีแตกต่างกันเนื่องจาก</a:t>
            </a:r>
            <a:r>
              <a:rPr lang="th-TH" dirty="0" smtClean="0"/>
              <a:t>ธาตุที่</a:t>
            </a:r>
            <a:r>
              <a:rPr lang="th-TH" dirty="0"/>
              <a:t>เป็นองค์ประกอบหลัก หรือธาตุ</a:t>
            </a:r>
            <a:r>
              <a:rPr lang="th-TH" dirty="0" smtClean="0"/>
              <a:t>มลทินภายในแร่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304800" y="5211510"/>
            <a:ext cx="4166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SarabunNew"/>
              </a:rPr>
              <a:t>แร่บางชนิดมี</a:t>
            </a:r>
            <a:r>
              <a:rPr lang="th-TH" dirty="0">
                <a:latin typeface="THSarabunNew"/>
              </a:rPr>
              <a:t>สีเพียงสี</a:t>
            </a:r>
            <a:r>
              <a:rPr lang="th-TH" dirty="0" smtClean="0">
                <a:latin typeface="THSarabunNew"/>
              </a:rPr>
              <a:t>เดียวเนื่องจากสีของธาตุที่เป็นองค์ประกอบหลัก </a:t>
            </a:r>
            <a:r>
              <a:rPr lang="th-TH" dirty="0">
                <a:latin typeface="THSarabunNew"/>
              </a:rPr>
              <a:t>เช่น มาลา</a:t>
            </a:r>
            <a:r>
              <a:rPr lang="th-TH" dirty="0" err="1">
                <a:latin typeface="THSarabunNew"/>
              </a:rPr>
              <a:t>ไคต์</a:t>
            </a:r>
            <a:r>
              <a:rPr lang="th-TH" dirty="0">
                <a:latin typeface="THSarabunNew"/>
              </a:rPr>
              <a:t> 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5092993" y="5211509"/>
            <a:ext cx="39755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SarabunNew"/>
              </a:rPr>
              <a:t>แร่บางชนิดไม่มีสีแต่เมื่อมีธาตุมลทินมาเจือปนทำให้เกิดสีที่แตกต่างกันตามสีของธาตุมลทิน เช่น ควอตซ์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05" y="2394283"/>
            <a:ext cx="3996889" cy="28172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0211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สมบัติทางกายภาพของแร่</a:t>
            </a:r>
            <a:endParaRPr lang="th-TH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296" y="3563825"/>
            <a:ext cx="2038945" cy="1553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2460238"/>
            <a:ext cx="2063429" cy="1217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978" y="2394283"/>
            <a:ext cx="1909764" cy="12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7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th-TH" b="1" dirty="0"/>
              <a:t>ความโปร่งแสง (</a:t>
            </a:r>
            <a:r>
              <a:rPr lang="en-US" b="1" dirty="0"/>
              <a:t>transparency</a:t>
            </a:r>
            <a:r>
              <a:rPr lang="en-US" b="1" dirty="0" smtClean="0"/>
              <a:t>)</a:t>
            </a:r>
            <a:r>
              <a:rPr lang="th-TH" b="1" dirty="0"/>
              <a:t> </a:t>
            </a:r>
            <a:r>
              <a:rPr lang="th-TH" dirty="0" smtClean="0"/>
              <a:t>แร่</a:t>
            </a:r>
            <a:r>
              <a:rPr lang="th-TH" dirty="0"/>
              <a:t>แต่ละชนิดมีลักษณะการยอม</a:t>
            </a:r>
            <a:r>
              <a:rPr lang="th-TH" dirty="0" smtClean="0"/>
              <a:t>ให้แสง</a:t>
            </a:r>
            <a:r>
              <a:rPr lang="th-TH" dirty="0"/>
              <a:t>ส่องผ่านแตกต่างกัน </a:t>
            </a:r>
            <a:r>
              <a:rPr lang="th-TH" dirty="0" smtClean="0"/>
              <a:t> โดยมี </a:t>
            </a:r>
            <a:r>
              <a:rPr lang="th-TH" dirty="0"/>
              <a:t>3 </a:t>
            </a:r>
            <a:r>
              <a:rPr lang="th-TH" dirty="0" smtClean="0"/>
              <a:t>ลักษณะ ดังนี้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533400" y="4800600"/>
            <a:ext cx="251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/>
              <a:t>โปร่งใส (</a:t>
            </a:r>
            <a:r>
              <a:rPr lang="en-US" sz="2400" b="1" dirty="0"/>
              <a:t>transparent) </a:t>
            </a:r>
            <a:r>
              <a:rPr lang="th-TH" sz="2400" dirty="0"/>
              <a:t>เป็นลักษณะที่แสงทะลุผ่านแร่ และสามารถ</a:t>
            </a:r>
            <a:r>
              <a:rPr lang="th-TH" sz="2400" dirty="0" smtClean="0"/>
              <a:t>มองเห็น</a:t>
            </a:r>
            <a:r>
              <a:rPr lang="th-TH" sz="2400" dirty="0"/>
              <a:t>วัตถุที่อยู่ด้านหลังได้ชัดเจน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4800600"/>
            <a:ext cx="251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/>
              <a:t>โปร่งแสง (</a:t>
            </a:r>
            <a:r>
              <a:rPr lang="en-US" sz="2400" b="1" dirty="0"/>
              <a:t>translucent) </a:t>
            </a:r>
            <a:r>
              <a:rPr lang="th-TH" sz="2400" dirty="0"/>
              <a:t>เป็นลักษณะที่แสงทะลุผ่านแร่ได้ แต่</a:t>
            </a:r>
            <a:r>
              <a:rPr lang="th-TH" sz="2400" dirty="0" smtClean="0"/>
              <a:t>มองเห็นวัตถุ</a:t>
            </a:r>
            <a:r>
              <a:rPr lang="th-TH" sz="2400" dirty="0"/>
              <a:t>ด้านหลังไม่ชัดเจน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2700" y="4744984"/>
            <a:ext cx="2476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/>
              <a:t>ทึบแสง (</a:t>
            </a:r>
            <a:r>
              <a:rPr lang="en-US" sz="2400" b="1" dirty="0"/>
              <a:t>opaque) </a:t>
            </a:r>
            <a:endParaRPr lang="th-TH" sz="2400" b="1" dirty="0" smtClean="0"/>
          </a:p>
          <a:p>
            <a:r>
              <a:rPr lang="th-TH" sz="2400" dirty="0" smtClean="0"/>
              <a:t>เป็น</a:t>
            </a:r>
            <a:r>
              <a:rPr lang="th-TH" sz="2400" dirty="0"/>
              <a:t>ลักษณะที่แสงไม่</a:t>
            </a:r>
            <a:r>
              <a:rPr lang="th-TH" sz="2400" dirty="0" smtClean="0"/>
              <a:t>สามารถทะลุผ่านได้ และไม่สามารถมองเห็น</a:t>
            </a:r>
            <a:r>
              <a:rPr lang="th-TH" sz="2400" dirty="0"/>
              <a:t>วัตถุ</a:t>
            </a:r>
            <a:r>
              <a:rPr lang="th-TH" sz="2400" dirty="0" smtClean="0"/>
              <a:t>ด้านหลังได้</a:t>
            </a:r>
            <a:endParaRPr lang="th-TH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2667000"/>
            <a:ext cx="2855090" cy="217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587" y="2653661"/>
            <a:ext cx="2971800" cy="210200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0211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สมบัติทางกายภาพของแร่</a:t>
            </a:r>
            <a:endParaRPr lang="th-T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781490"/>
            <a:ext cx="2816517" cy="203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9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r>
              <a:rPr lang="th-TH" b="1" dirty="0"/>
              <a:t>ความ</a:t>
            </a:r>
            <a:r>
              <a:rPr lang="th-TH" b="1" dirty="0" smtClean="0"/>
              <a:t>วาว </a:t>
            </a:r>
            <a:r>
              <a:rPr lang="en-US" b="1" dirty="0" smtClean="0"/>
              <a:t>(luster) </a:t>
            </a:r>
            <a:r>
              <a:rPr lang="th-TH" dirty="0" smtClean="0"/>
              <a:t>เป็น</a:t>
            </a:r>
            <a:r>
              <a:rPr lang="th-TH" dirty="0"/>
              <a:t>สมบัติของแร่ที่สังเกตได้ด้วยตาเปล่า เกิดจากการ</a:t>
            </a:r>
            <a:r>
              <a:rPr lang="th-TH" dirty="0" smtClean="0"/>
              <a:t>สะท้อนของ</a:t>
            </a:r>
            <a:r>
              <a:rPr lang="th-TH" dirty="0"/>
              <a:t>แสงที่ตกกระทบบนผิวของแร่ การระบุความวาวของแร่จะใช้วิธีการเปรียบเทียบ</a:t>
            </a:r>
            <a:r>
              <a:rPr lang="th-TH" dirty="0" smtClean="0"/>
              <a:t>กับลักษณะ</a:t>
            </a:r>
            <a:r>
              <a:rPr lang="th-TH" dirty="0"/>
              <a:t>ความวาวของวัตถุต่าง 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26" y="2819400"/>
            <a:ext cx="3657600" cy="26368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3974" y="5168756"/>
            <a:ext cx="20297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/>
              <a:t>วาวแบบโลหะ </a:t>
            </a:r>
            <a:endParaRPr lang="th-TH" b="1" dirty="0" smtClean="0"/>
          </a:p>
          <a:p>
            <a:pPr algn="ctr"/>
            <a:r>
              <a:rPr lang="th-TH" b="1" dirty="0" smtClean="0"/>
              <a:t>(</a:t>
            </a:r>
            <a:r>
              <a:rPr lang="en-US" b="1" dirty="0"/>
              <a:t>metallic luster)</a:t>
            </a:r>
            <a:endParaRPr lang="th-TH" b="1" dirty="0"/>
          </a:p>
        </p:txBody>
      </p:sp>
      <p:sp>
        <p:nvSpPr>
          <p:cNvPr id="7" name="Rectangle 6"/>
          <p:cNvSpPr/>
          <p:nvPr/>
        </p:nvSpPr>
        <p:spPr>
          <a:xfrm>
            <a:off x="5334000" y="5168756"/>
            <a:ext cx="25985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วาวแบบ</a:t>
            </a:r>
            <a:r>
              <a:rPr lang="th-TH" b="1" dirty="0" smtClean="0"/>
              <a:t>อโลหะ </a:t>
            </a:r>
          </a:p>
          <a:p>
            <a:pPr algn="ctr"/>
            <a:r>
              <a:rPr lang="th-TH" b="1" dirty="0" smtClean="0"/>
              <a:t>(</a:t>
            </a:r>
            <a:r>
              <a:rPr lang="en-US" b="1" dirty="0"/>
              <a:t>non-metallic luster)</a:t>
            </a:r>
            <a:endParaRPr lang="th-TH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574" y="2990195"/>
            <a:ext cx="3276600" cy="22952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6415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สมบัติทางกายภาพของแร่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8555701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4055</TotalTime>
  <Words>2354</Words>
  <Application>Microsoft Office PowerPoint</Application>
  <PresentationFormat>On-screen Show (4:3)</PresentationFormat>
  <Paragraphs>215</Paragraphs>
  <Slides>47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Cordia New</vt:lpstr>
      <vt:lpstr>TH SarabunPSK</vt:lpstr>
      <vt:lpstr>THSarabunNew</vt:lpstr>
      <vt:lpstr>Calibri</vt:lpstr>
      <vt:lpstr>Wingdings</vt:lpstr>
      <vt:lpstr>ชุดรูปแบบของ Office</vt:lpstr>
      <vt:lpstr>บทที่ 5  ทรัพยากรธรณี (mineral resources)</vt:lpstr>
      <vt:lpstr>ทรัพยากรธรณี</vt:lpstr>
      <vt:lpstr>โครงสร้างเนื้อหา</vt:lpstr>
      <vt:lpstr>ทรัพยากรแร่</vt:lpstr>
      <vt:lpstr>PowerPoint Presentation</vt:lpstr>
      <vt:lpstr>สมบัติทางกายภาพของแร่</vt:lpstr>
      <vt:lpstr>สมบัติทางกายภาพของแร่</vt:lpstr>
      <vt:lpstr>สมบัติทางกายภาพของแร่</vt:lpstr>
      <vt:lpstr>สมบัติทางกายภาพของแร่</vt:lpstr>
      <vt:lpstr>สมบัติทางกายภาพของแร่</vt:lpstr>
      <vt:lpstr>สมบัติทางกายภาพของแร่</vt:lpstr>
      <vt:lpstr>สมบัติทางกายภาพของแร่</vt:lpstr>
      <vt:lpstr>สมบัติทางกายภาพของแร่</vt:lpstr>
      <vt:lpstr>การระบุชนิดแร่</vt:lpstr>
      <vt:lpstr>การใช้ประโยชน์จากทรัพยากรแร่</vt:lpstr>
      <vt:lpstr>การใช้ประโยชน์จากทรัพยากรแร่โลหะ</vt:lpstr>
      <vt:lpstr>การใช้ประโยชน์จากทรัพยากรแร่อโลหะ</vt:lpstr>
      <vt:lpstr>การเลือกซื้อสินค้า</vt:lpstr>
      <vt:lpstr>ทรัพยากรหิน</vt:lpstr>
      <vt:lpstr>หินอัคนี (igneous rock)</vt:lpstr>
      <vt:lpstr>การเกิดหินอัคนีแทรกซอน  (intrusive igneous rock)</vt:lpstr>
      <vt:lpstr>การเกิดหินอัคนีพุ (extrusive igneous rock)</vt:lpstr>
      <vt:lpstr>การจำแนกหินอัคนี</vt:lpstr>
      <vt:lpstr>ตัวอย่างหินอัคนีแทรกซอน</vt:lpstr>
      <vt:lpstr>ตัวอย่างหินอัคนีพุ</vt:lpstr>
      <vt:lpstr>หินตะกอน (sedimentary rock)</vt:lpstr>
      <vt:lpstr>การเกิดหินตะกอนเนื้อประสม (clastic sedimentary rock)</vt:lpstr>
      <vt:lpstr>การเกิดหินตะกอนเนื้อประสาน (non-clastic sedimentary rock)</vt:lpstr>
      <vt:lpstr>การจำแนกหินตะกอนเนื้อประสม</vt:lpstr>
      <vt:lpstr>ตัวอย่างหินตะกอนเนื้อประสม</vt:lpstr>
      <vt:lpstr>การจำแนกหินตะกอนเนื้อประสาน</vt:lpstr>
      <vt:lpstr>ตัวอย่างหินตะกอนเนื้อประสาน</vt:lpstr>
      <vt:lpstr>หินแปร (metamorphic rock)</vt:lpstr>
      <vt:lpstr>การเกิดหินแปรแบบมีริ้วขนาน (foliated metamorphic rock)</vt:lpstr>
      <vt:lpstr>การเกิดหินแปรแบบไม่มีริ้วขนาน (non-foliated metamorphic rock)</vt:lpstr>
      <vt:lpstr>การจำแนกหินแปรแบบมีริ้วขนาน</vt:lpstr>
      <vt:lpstr>ตัวอย่างหินแปรแบบมีริ้วขนาน</vt:lpstr>
      <vt:lpstr>การจำแนกหินแปรแบบไม่มีริ้วขนาน</vt:lpstr>
      <vt:lpstr>ตัวอย่างหินแปรแบบไม่มีริ้วขนาน</vt:lpstr>
      <vt:lpstr>การใช้ประโยชน์จากทรัพยากรหิน</vt:lpstr>
      <vt:lpstr>ทรัพยากรปิโตรเลียม</vt:lpstr>
      <vt:lpstr>กระบวนการเกิดปิโตรเลียม</vt:lpstr>
      <vt:lpstr>การสำรวจและขุดเจาะปิโตรเลียม</vt:lpstr>
      <vt:lpstr>การใช้ประโยชน์จากทรัพยากรปิโตรเลียม</vt:lpstr>
      <vt:lpstr>ทรัพยากรถ่านหิน</vt:lpstr>
      <vt:lpstr>กระบวนการเกิดถ่านหิน</vt:lpstr>
      <vt:lpstr>การใช้ประโยชน์จากทรัพยากรถ่านหิน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Khemmawadee Pongsanon</dc:creator>
  <cp:lastModifiedBy>Phuriwat Jiratantipat</cp:lastModifiedBy>
  <cp:revision>325</cp:revision>
  <dcterms:created xsi:type="dcterms:W3CDTF">2015-04-06T06:45:55Z</dcterms:created>
  <dcterms:modified xsi:type="dcterms:W3CDTF">2018-09-25T07:00:23Z</dcterms:modified>
</cp:coreProperties>
</file>